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5"/>
  </p:notesMasterIdLst>
  <p:sldIdLst>
    <p:sldId id="256" r:id="rId2"/>
    <p:sldId id="363" r:id="rId3"/>
    <p:sldId id="328" r:id="rId4"/>
    <p:sldId id="335" r:id="rId5"/>
    <p:sldId id="368" r:id="rId6"/>
    <p:sldId id="304" r:id="rId7"/>
    <p:sldId id="305" r:id="rId8"/>
    <p:sldId id="306" r:id="rId9"/>
    <p:sldId id="354" r:id="rId10"/>
    <p:sldId id="282" r:id="rId11"/>
    <p:sldId id="294" r:id="rId12"/>
    <p:sldId id="296" r:id="rId13"/>
    <p:sldId id="297" r:id="rId14"/>
    <p:sldId id="284" r:id="rId15"/>
    <p:sldId id="290" r:id="rId16"/>
    <p:sldId id="291" r:id="rId17"/>
    <p:sldId id="265" r:id="rId18"/>
    <p:sldId id="267" r:id="rId19"/>
    <p:sldId id="266" r:id="rId20"/>
    <p:sldId id="315" r:id="rId21"/>
    <p:sldId id="298" r:id="rId22"/>
    <p:sldId id="336" r:id="rId23"/>
    <p:sldId id="324" r:id="rId24"/>
    <p:sldId id="325" r:id="rId25"/>
    <p:sldId id="326" r:id="rId26"/>
    <p:sldId id="327" r:id="rId27"/>
    <p:sldId id="323" r:id="rId28"/>
    <p:sldId id="299" r:id="rId29"/>
    <p:sldId id="302" r:id="rId30"/>
    <p:sldId id="303" r:id="rId31"/>
    <p:sldId id="289" r:id="rId32"/>
    <p:sldId id="361" r:id="rId33"/>
    <p:sldId id="360" r:id="rId34"/>
    <p:sldId id="286" r:id="rId35"/>
    <p:sldId id="287" r:id="rId36"/>
    <p:sldId id="311" r:id="rId37"/>
    <p:sldId id="329" r:id="rId38"/>
    <p:sldId id="330" r:id="rId39"/>
    <p:sldId id="312" r:id="rId40"/>
    <p:sldId id="313" r:id="rId41"/>
    <p:sldId id="274" r:id="rId42"/>
    <p:sldId id="285" r:id="rId43"/>
    <p:sldId id="257" r:id="rId44"/>
    <p:sldId id="259" r:id="rId45"/>
    <p:sldId id="260" r:id="rId46"/>
    <p:sldId id="261" r:id="rId47"/>
    <p:sldId id="258" r:id="rId48"/>
    <p:sldId id="278" r:id="rId49"/>
    <p:sldId id="279" r:id="rId50"/>
    <p:sldId id="308" r:id="rId51"/>
    <p:sldId id="281" r:id="rId52"/>
    <p:sldId id="309" r:id="rId53"/>
    <p:sldId id="310" r:id="rId54"/>
    <p:sldId id="307" r:id="rId55"/>
    <p:sldId id="365" r:id="rId56"/>
    <p:sldId id="367" r:id="rId57"/>
    <p:sldId id="366" r:id="rId58"/>
    <p:sldId id="316" r:id="rId59"/>
    <p:sldId id="321" r:id="rId60"/>
    <p:sldId id="317" r:id="rId61"/>
    <p:sldId id="320" r:id="rId62"/>
    <p:sldId id="322" r:id="rId63"/>
    <p:sldId id="364"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43" d="100"/>
          <a:sy n="43" d="100"/>
        </p:scale>
        <p:origin x="54" y="7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94EB9F-0B69-49DF-A744-8D5CB72C182E}" type="datetimeFigureOut">
              <a:rPr lang="ru-RU" smtClean="0"/>
              <a:t>29.04.2020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35B6E-52AA-499B-BD3B-02EDA58797F4}" type="slidenum">
              <a:rPr lang="ru-RU" smtClean="0"/>
              <a:t>‹#›</a:t>
            </a:fld>
            <a:endParaRPr lang="ru-RU"/>
          </a:p>
        </p:txBody>
      </p:sp>
    </p:spTree>
    <p:extLst>
      <p:ext uri="{BB962C8B-B14F-4D97-AF65-F5344CB8AC3E}">
        <p14:creationId xmlns:p14="http://schemas.microsoft.com/office/powerpoint/2010/main" val="3778438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ipex.e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4F35B6E-52AA-499B-BD3B-02EDA58797F4}" type="slidenum">
              <a:rPr lang="ru-RU" smtClean="0"/>
              <a:t>9</a:t>
            </a:fld>
            <a:endParaRPr lang="ru-RU"/>
          </a:p>
        </p:txBody>
      </p:sp>
    </p:spTree>
    <p:extLst>
      <p:ext uri="{BB962C8B-B14F-4D97-AF65-F5344CB8AC3E}">
        <p14:creationId xmlns:p14="http://schemas.microsoft.com/office/powerpoint/2010/main" val="385619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 </a:t>
            </a:r>
            <a:r>
              <a:rPr lang="en-US" u="sng" dirty="0" smtClean="0">
                <a:hlinkClick r:id="rId3"/>
              </a:rPr>
              <a:t>URL:http://www.mipex.eu/</a:t>
            </a:r>
            <a:r>
              <a:rPr lang="en-US" dirty="0" smtClean="0"/>
              <a:t> </a:t>
            </a:r>
            <a:endParaRPr lang="ru-RU" dirty="0"/>
          </a:p>
        </p:txBody>
      </p:sp>
      <p:sp>
        <p:nvSpPr>
          <p:cNvPr id="4" name="Номер слайда 3"/>
          <p:cNvSpPr>
            <a:spLocks noGrp="1"/>
          </p:cNvSpPr>
          <p:nvPr>
            <p:ph type="sldNum" sz="quarter" idx="10"/>
          </p:nvPr>
        </p:nvSpPr>
        <p:spPr/>
        <p:txBody>
          <a:bodyPr/>
          <a:lstStyle/>
          <a:p>
            <a:fld id="{74F35B6E-52AA-499B-BD3B-02EDA58797F4}" type="slidenum">
              <a:rPr lang="ru-RU" smtClean="0"/>
              <a:t>22</a:t>
            </a:fld>
            <a:endParaRPr lang="ru-RU"/>
          </a:p>
        </p:txBody>
      </p:sp>
    </p:spTree>
    <p:extLst>
      <p:ext uri="{BB962C8B-B14F-4D97-AF65-F5344CB8AC3E}">
        <p14:creationId xmlns:p14="http://schemas.microsoft.com/office/powerpoint/2010/main" val="1291942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4/29/2020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4/29/2020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t>4/29/2020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4/29/2020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pravorf.org/doc/Mukomel.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context.reverso.net/&#1087;&#1077;&#1088;&#1077;&#1074;&#1086;&#1076;/&#1088;&#1091;&#1089;&#1089;&#1082;&#1080;&#1081;-&#1072;&#1085;&#1075;&#1083;&#1080;&#1081;&#1089;&#1082;&#1080;&#1081;/%D0%95%D0%B2%D1%80%D0%BE%D0%BF%D0%B5%D0%B9%D1%81%D0%BA%D0%B8%D0%B9+%D1%86%D0%B5%D0%BD%D1%82%D1%80+%D0%BC%D0%BE%D0%BD%D0%B8%D1%82%D0%BE%D1%80%D0%B8%D0%BD%D0%B3%D0%B0+%D1%80%D0%B0%D1%81%D0%B8%D0%B7%D0%BC%D0%B0+%D0%B8+%D0%BA%D1%81%D0%B5%D0%BD%D0%BE%D1%84%D0%BE%D0%B1%D0%B8%D0%B8"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maksim-kot.livejournal.com/900440.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russian.rt.com/article/318510-vice-kancler-germanii-rasskazal-ob-oshibkah-v" TargetMode="External"/><Relationship Id="rId2" Type="http://schemas.openxmlformats.org/officeDocument/2006/relationships/hyperlink" Target="http://maksim-kot.livejournal.com/781155.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Проблемы адаптации и интеграции </a:t>
            </a:r>
            <a:r>
              <a:rPr lang="ru-RU" dirty="0" smtClean="0"/>
              <a:t>мигрантов</a:t>
            </a:r>
            <a:endParaRPr lang="ru-RU" dirty="0"/>
          </a:p>
        </p:txBody>
      </p:sp>
      <p:sp>
        <p:nvSpPr>
          <p:cNvPr id="3" name="Подзаголовок 2"/>
          <p:cNvSpPr>
            <a:spLocks noGrp="1"/>
          </p:cNvSpPr>
          <p:nvPr>
            <p:ph type="subTitle" idx="1"/>
          </p:nvPr>
        </p:nvSpPr>
        <p:spPr/>
        <p:txBody>
          <a:bodyPr>
            <a:normAutofit/>
          </a:bodyPr>
          <a:lstStyle/>
          <a:p>
            <a:pPr marL="457200" indent="-457200">
              <a:buAutoNum type="arabicPeriod"/>
            </a:pPr>
            <a:r>
              <a:rPr lang="ru-RU" dirty="0" smtClean="0"/>
              <a:t>Теоретические основы адаптации и интеграции </a:t>
            </a:r>
          </a:p>
          <a:p>
            <a:pPr marL="457200" indent="-457200">
              <a:buAutoNum type="arabicPeriod"/>
            </a:pPr>
            <a:r>
              <a:rPr lang="ru-RU" dirty="0" err="1"/>
              <a:t>м</a:t>
            </a:r>
            <a:r>
              <a:rPr lang="ru-RU" dirty="0" err="1" smtClean="0"/>
              <a:t>игрантофобия</a:t>
            </a:r>
            <a:r>
              <a:rPr lang="ru-RU" dirty="0" smtClean="0"/>
              <a:t> и </a:t>
            </a:r>
            <a:r>
              <a:rPr lang="ru-RU" dirty="0" err="1" smtClean="0"/>
              <a:t>исламофобия</a:t>
            </a:r>
            <a:endParaRPr lang="ru-RU" dirty="0"/>
          </a:p>
        </p:txBody>
      </p:sp>
    </p:spTree>
    <p:extLst>
      <p:ext uri="{BB962C8B-B14F-4D97-AF65-F5344CB8AC3E}">
        <p14:creationId xmlns:p14="http://schemas.microsoft.com/office/powerpoint/2010/main" val="1482109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2042" y="161169"/>
            <a:ext cx="9404723" cy="2025439"/>
          </a:xfrm>
        </p:spPr>
        <p:txBody>
          <a:bodyPr/>
          <a:lstStyle/>
          <a:p>
            <a:r>
              <a:rPr lang="ru-RU" altLang="ru-RU" sz="4000" dirty="0">
                <a:solidFill>
                  <a:schemeClr val="tx1"/>
                </a:solidFill>
                <a:latin typeface="Arial" panose="020B0604020202020204" pitchFamily="34" charset="0"/>
              </a:rPr>
              <a:t>три основные модели функционирования иммигрантских </a:t>
            </a:r>
            <a:r>
              <a:rPr lang="ru-RU" altLang="ru-RU" sz="4000" dirty="0" err="1">
                <a:solidFill>
                  <a:schemeClr val="tx1"/>
                </a:solidFill>
                <a:latin typeface="Arial" panose="020B0604020202020204" pitchFamily="34" charset="0"/>
              </a:rPr>
              <a:t>этноконфессиональных</a:t>
            </a:r>
            <a:r>
              <a:rPr lang="ru-RU" altLang="ru-RU" sz="4000" dirty="0">
                <a:solidFill>
                  <a:schemeClr val="tx1"/>
                </a:solidFill>
                <a:latin typeface="Arial" panose="020B0604020202020204" pitchFamily="34" charset="0"/>
              </a:rPr>
              <a:t> общностей</a:t>
            </a:r>
            <a:endParaRPr lang="ru-RU" sz="4000" dirty="0"/>
          </a:p>
        </p:txBody>
      </p:sp>
      <p:sp>
        <p:nvSpPr>
          <p:cNvPr id="5" name="Rectangle 2"/>
          <p:cNvSpPr>
            <a:spLocks noGrp="1" noChangeArrowheads="1"/>
          </p:cNvSpPr>
          <p:nvPr>
            <p:ph idx="1"/>
          </p:nvPr>
        </p:nvSpPr>
        <p:spPr bwMode="auto">
          <a:xfrm>
            <a:off x="85052452" y="1152983"/>
            <a:ext cx="988612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мировой государственно-управленческой практике известны три основные модели функционирования иммигрантских </a:t>
            </a:r>
            <a:r>
              <a:rPr kumimoji="0" lang="ru-RU" altLang="ru-RU" sz="1800" b="0" i="0" u="none" strike="noStrike" cap="none" normalizeH="0" baseline="0" dirty="0" err="1" smtClean="0">
                <a:ln>
                  <a:noFill/>
                </a:ln>
                <a:solidFill>
                  <a:schemeClr val="tx1"/>
                </a:solidFill>
                <a:effectLst/>
                <a:latin typeface="Arial" panose="020B0604020202020204" pitchFamily="34" charset="0"/>
              </a:rPr>
              <a:t>этноконфессиональных</a:t>
            </a:r>
            <a:r>
              <a:rPr kumimoji="0" lang="ru-RU" altLang="ru-RU" sz="1800" b="0" i="0" u="none" strike="noStrike" cap="none" normalizeH="0" baseline="0" dirty="0" smtClean="0">
                <a:ln>
                  <a:noFill/>
                </a:ln>
                <a:solidFill>
                  <a:schemeClr val="tx1"/>
                </a:solidFill>
                <a:effectLst/>
                <a:latin typeface="Arial" panose="020B0604020202020204" pitchFamily="34" charset="0"/>
              </a:rPr>
              <a:t> общностей: ассимиляция, сепарация и интеграция. Длительная ставка в теории управляемой миграции на ассимиляционную стратегию себя не оправдала. Рецептура рассеянного, в противовес </a:t>
            </a:r>
            <a:r>
              <a:rPr kumimoji="0" lang="ru-RU" altLang="ru-RU" sz="1800" b="0" i="0" u="none" strike="noStrike" cap="none" normalizeH="0" baseline="0" dirty="0" err="1" smtClean="0">
                <a:ln>
                  <a:noFill/>
                </a:ln>
                <a:solidFill>
                  <a:schemeClr val="tx1"/>
                </a:solidFill>
                <a:effectLst/>
                <a:latin typeface="Arial" panose="020B0604020202020204" pitchFamily="34" charset="0"/>
              </a:rPr>
              <a:t>анклавному</a:t>
            </a:r>
            <a:r>
              <a:rPr kumimoji="0" lang="ru-RU" altLang="ru-RU" sz="1800" b="0" i="0" u="none" strike="noStrike" cap="none" normalizeH="0" baseline="0" dirty="0" smtClean="0">
                <a:ln>
                  <a:noFill/>
                </a:ln>
                <a:solidFill>
                  <a:schemeClr val="tx1"/>
                </a:solidFill>
                <a:effectLst/>
                <a:latin typeface="Arial" panose="020B0604020202020204" pitchFamily="34" charset="0"/>
              </a:rPr>
              <a:t>, расселения иммигрантов оказалась не реализуема на практике. Во Франции провал ассимиляционного курса обнаружился при попытке его осуществления в середине 1970-х гг. Рассеянно расселяемые иммигранты, ощущая психологическую </a:t>
            </a:r>
            <a:r>
              <a:rPr kumimoji="0" lang="ru-RU" altLang="ru-RU" sz="1800" b="0" i="0" u="none" strike="noStrike" cap="none" normalizeH="0" baseline="0" dirty="0" err="1" smtClean="0">
                <a:ln>
                  <a:noFill/>
                </a:ln>
                <a:solidFill>
                  <a:schemeClr val="tx1"/>
                </a:solidFill>
                <a:effectLst/>
                <a:latin typeface="Arial" panose="020B0604020202020204" pitchFamily="34" charset="0"/>
              </a:rPr>
              <a:t>дискомфортность</a:t>
            </a:r>
            <a:r>
              <a:rPr kumimoji="0" lang="ru-RU" altLang="ru-RU" sz="1800" b="0" i="0" u="none" strike="noStrike" cap="none" normalizeH="0" baseline="0" dirty="0" smtClean="0">
                <a:ln>
                  <a:noFill/>
                </a:ln>
                <a:solidFill>
                  <a:schemeClr val="tx1"/>
                </a:solidFill>
                <a:effectLst/>
                <a:latin typeface="Arial" panose="020B0604020202020204" pitchFamily="34" charset="0"/>
              </a:rPr>
              <a:t> ввиду индивидуального </a:t>
            </a:r>
            <a:r>
              <a:rPr kumimoji="0" lang="ru-RU" altLang="ru-RU" sz="1800" b="0" i="0" u="none" strike="noStrike" cap="none" normalizeH="0" baseline="0" dirty="0" err="1" smtClean="0">
                <a:ln>
                  <a:noFill/>
                </a:ln>
                <a:solidFill>
                  <a:schemeClr val="tx1"/>
                </a:solidFill>
                <a:effectLst/>
                <a:latin typeface="Arial" panose="020B0604020202020204" pitchFamily="34" charset="0"/>
              </a:rPr>
              <a:t>адаптирования</a:t>
            </a:r>
            <a:r>
              <a:rPr kumimoji="0" lang="ru-RU" altLang="ru-RU" sz="1800" b="0" i="0" u="none" strike="noStrike" cap="none" normalizeH="0" baseline="0" dirty="0" smtClean="0">
                <a:ln>
                  <a:noFill/>
                </a:ln>
                <a:solidFill>
                  <a:schemeClr val="tx1"/>
                </a:solidFill>
                <a:effectLst/>
                <a:latin typeface="Arial" panose="020B0604020202020204" pitchFamily="34" charset="0"/>
              </a:rPr>
              <a:t> (воспринимаемого зачастую в качестве противостояния) к этнически чужеродной среде, все равно со временем группировались анклавами. Однако такие </a:t>
            </a:r>
            <a:r>
              <a:rPr kumimoji="0" lang="ru-RU" altLang="ru-RU" sz="1800" b="0" i="0" u="none" strike="noStrike" cap="none" normalizeH="0" baseline="0" dirty="0" err="1" smtClean="0">
                <a:ln>
                  <a:noFill/>
                </a:ln>
                <a:solidFill>
                  <a:schemeClr val="tx1"/>
                </a:solidFill>
                <a:effectLst/>
                <a:latin typeface="Arial" panose="020B0604020202020204" pitchFamily="34" charset="0"/>
              </a:rPr>
              <a:t>анклавные</a:t>
            </a:r>
            <a:r>
              <a:rPr kumimoji="0" lang="ru-RU" altLang="ru-RU" sz="1800" b="0" i="0" u="none" strike="noStrike" cap="none" normalizeH="0" baseline="0" dirty="0" smtClean="0">
                <a:ln>
                  <a:noFill/>
                </a:ln>
                <a:solidFill>
                  <a:schemeClr val="tx1"/>
                </a:solidFill>
                <a:effectLst/>
                <a:latin typeface="Arial" panose="020B0604020202020204" pitchFamily="34" charset="0"/>
              </a:rPr>
              <a:t> образования, в отличие от создаваемых изначально при регулирующем участие властей, выпадали из-под </a:t>
            </a:r>
            <a:r>
              <a:rPr kumimoji="0" lang="ru-RU" altLang="ru-RU" sz="2400" b="0" i="0" u="none" strike="noStrike" cap="none" normalizeH="0" baseline="0" dirty="0" smtClean="0">
                <a:ln>
                  <a:noFill/>
                </a:ln>
                <a:solidFill>
                  <a:schemeClr val="tx1"/>
                </a:solidFill>
                <a:effectLst/>
                <a:latin typeface="Arial" panose="020B0604020202020204" pitchFamily="34" charset="0"/>
              </a:rPr>
              <a:t>государственного контроля. Синдром навязываемой этничности явился основой повышенной </a:t>
            </a:r>
            <a:r>
              <a:rPr kumimoji="0" lang="ru-RU" altLang="ru-RU" sz="2400" b="0" i="0" u="none" strike="noStrike" cap="none" normalizeH="0" baseline="0" dirty="0" err="1" smtClean="0">
                <a:ln>
                  <a:noFill/>
                </a:ln>
                <a:solidFill>
                  <a:schemeClr val="tx1"/>
                </a:solidFill>
                <a:effectLst/>
                <a:latin typeface="Arial" panose="020B0604020202020204" pitchFamily="34" charset="0"/>
              </a:rPr>
              <a:t>конфликтогенности</a:t>
            </a:r>
            <a:r>
              <a:rPr kumimoji="0" lang="ru-RU" altLang="ru-RU" sz="2400" b="0" i="0" u="none" strike="noStrike" cap="none" normalizeH="0" baseline="0" dirty="0" smtClean="0">
                <a:ln>
                  <a:noFill/>
                </a:ln>
                <a:solidFill>
                  <a:schemeClr val="tx1"/>
                </a:solidFill>
                <a:effectLst/>
                <a:latin typeface="Arial" panose="020B0604020202020204" pitchFamily="34" charset="0"/>
              </a:rPr>
              <a:t> иммигрантских </a:t>
            </a:r>
            <a:r>
              <a:rPr kumimoji="0" lang="ru-RU" altLang="ru-RU" sz="1800" b="0" i="0" u="none" strike="noStrike" cap="none" normalizeH="0" baseline="0" dirty="0" smtClean="0">
                <a:ln>
                  <a:noFill/>
                </a:ln>
                <a:solidFill>
                  <a:schemeClr val="tx1"/>
                </a:solidFill>
                <a:effectLst/>
                <a:latin typeface="Arial" panose="020B0604020202020204" pitchFamily="34" charset="0"/>
              </a:rPr>
              <a:t>масс</a:t>
            </a:r>
          </a:p>
        </p:txBody>
      </p:sp>
      <p:sp>
        <p:nvSpPr>
          <p:cNvPr id="6" name="Rectangle 3"/>
          <p:cNvSpPr>
            <a:spLocks noChangeArrowheads="1"/>
          </p:cNvSpPr>
          <p:nvPr/>
        </p:nvSpPr>
        <p:spPr bwMode="auto">
          <a:xfrm>
            <a:off x="222042" y="2713165"/>
            <a:ext cx="11863941"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800" b="0" i="0" u="none" strike="noStrike" cap="none" normalizeH="0" baseline="0" dirty="0" smtClean="0">
                <a:ln>
                  <a:noFill/>
                </a:ln>
                <a:solidFill>
                  <a:schemeClr val="tx1"/>
                </a:solidFill>
                <a:effectLst/>
                <a:latin typeface="Arial" panose="020B0604020202020204" pitchFamily="34" charset="0"/>
              </a:rPr>
              <a:t>мировой государственно-управленческой практике известны три основные модели функционирования иммигрантских </a:t>
            </a:r>
            <a:r>
              <a:rPr kumimoji="0" lang="ru-RU" altLang="ru-RU" sz="2800" b="0" i="0" u="none" strike="noStrike" cap="none" normalizeH="0" baseline="0" dirty="0" err="1" smtClean="0">
                <a:ln>
                  <a:noFill/>
                </a:ln>
                <a:solidFill>
                  <a:schemeClr val="tx1"/>
                </a:solidFill>
                <a:effectLst/>
                <a:latin typeface="Arial" panose="020B0604020202020204" pitchFamily="34" charset="0"/>
              </a:rPr>
              <a:t>этноконфессиональных</a:t>
            </a:r>
            <a:r>
              <a:rPr kumimoji="0" lang="ru-RU" altLang="ru-RU" sz="2800" b="0" i="0" u="none" strike="noStrike" cap="none" normalizeH="0" baseline="0" dirty="0" smtClean="0">
                <a:ln>
                  <a:noFill/>
                </a:ln>
                <a:solidFill>
                  <a:schemeClr val="tx1"/>
                </a:solidFill>
                <a:effectLst/>
                <a:latin typeface="Arial" panose="020B0604020202020204" pitchFamily="34" charset="0"/>
              </a:rPr>
              <a:t> общностей: </a:t>
            </a:r>
            <a:r>
              <a:rPr kumimoji="0" lang="ru-RU" altLang="ru-RU" sz="2800" b="1" i="0" u="none" strike="noStrike" cap="none" normalizeH="0" baseline="0" dirty="0" smtClean="0">
                <a:ln>
                  <a:noFill/>
                </a:ln>
                <a:solidFill>
                  <a:schemeClr val="accent3">
                    <a:lumMod val="60000"/>
                    <a:lumOff val="40000"/>
                  </a:schemeClr>
                </a:solidFill>
                <a:effectLst/>
                <a:latin typeface="Arial" panose="020B0604020202020204" pitchFamily="34" charset="0"/>
              </a:rPr>
              <a:t>ассимиляция, сепарация и интеграция</a:t>
            </a:r>
            <a:r>
              <a:rPr kumimoji="0" lang="ru-RU" altLang="ru-RU" sz="2800" b="0" i="0" u="none" strike="noStrike" cap="none" normalizeH="0" baseline="0" dirty="0" smtClean="0">
                <a:ln>
                  <a:noFill/>
                </a:ln>
                <a:solidFill>
                  <a:schemeClr val="tx1"/>
                </a:solidFill>
                <a:effectLst/>
                <a:latin typeface="Arial" panose="020B0604020202020204" pitchFamily="34" charset="0"/>
              </a:rPr>
              <a:t>. Длительная ставка в теории управляемой миграции на ассимиляционную стратегию себя не оправдала. Однако такие </a:t>
            </a:r>
            <a:r>
              <a:rPr kumimoji="0" lang="ru-RU" altLang="ru-RU" sz="2800" b="0" i="0" u="none" strike="noStrike" cap="none" normalizeH="0" baseline="0" dirty="0" err="1" smtClean="0">
                <a:ln>
                  <a:noFill/>
                </a:ln>
                <a:solidFill>
                  <a:schemeClr val="tx1"/>
                </a:solidFill>
                <a:effectLst/>
                <a:latin typeface="Arial" panose="020B0604020202020204" pitchFamily="34" charset="0"/>
              </a:rPr>
              <a:t>анклавные</a:t>
            </a:r>
            <a:r>
              <a:rPr kumimoji="0" lang="ru-RU" altLang="ru-RU" sz="2800" b="0" i="0" u="none" strike="noStrike" cap="none" normalizeH="0" baseline="0" dirty="0" smtClean="0">
                <a:ln>
                  <a:noFill/>
                </a:ln>
                <a:solidFill>
                  <a:schemeClr val="tx1"/>
                </a:solidFill>
                <a:effectLst/>
                <a:latin typeface="Arial" panose="020B0604020202020204" pitchFamily="34" charset="0"/>
              </a:rPr>
              <a:t> образования, в отличие от создаваемых изначально при регулирующем участии властей, выпадали из-под государственного контроля</a:t>
            </a:r>
          </a:p>
        </p:txBody>
      </p:sp>
    </p:spTree>
    <p:extLst>
      <p:ext uri="{BB962C8B-B14F-4D97-AF65-F5344CB8AC3E}">
        <p14:creationId xmlns:p14="http://schemas.microsoft.com/office/powerpoint/2010/main" val="1326603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2623" y="169383"/>
            <a:ext cx="11215331" cy="1400530"/>
          </a:xfrm>
        </p:spPr>
        <p:txBody>
          <a:bodyPr/>
          <a:lstStyle/>
          <a:p>
            <a:r>
              <a:rPr lang="ru-RU" sz="3600" dirty="0"/>
              <a:t>Длительная ставка в теории управляемой миграции на ассимиляционную стратегию себя не оправдала</a:t>
            </a:r>
          </a:p>
        </p:txBody>
      </p:sp>
      <p:sp>
        <p:nvSpPr>
          <p:cNvPr id="3" name="Объект 2"/>
          <p:cNvSpPr>
            <a:spLocks noGrp="1"/>
          </p:cNvSpPr>
          <p:nvPr>
            <p:ph idx="1"/>
          </p:nvPr>
        </p:nvSpPr>
        <p:spPr>
          <a:xfrm>
            <a:off x="435429" y="2052918"/>
            <a:ext cx="11052525" cy="4618338"/>
          </a:xfrm>
        </p:spPr>
        <p:txBody>
          <a:bodyPr>
            <a:normAutofit/>
          </a:bodyPr>
          <a:lstStyle/>
          <a:p>
            <a:r>
              <a:rPr lang="ru-RU" sz="2400" dirty="0" smtClean="0"/>
              <a:t>Задача рассеянного</a:t>
            </a:r>
            <a:r>
              <a:rPr lang="ru-RU" sz="2400" dirty="0"/>
              <a:t>, в противовес </a:t>
            </a:r>
            <a:r>
              <a:rPr lang="ru-RU" sz="2400" dirty="0" err="1"/>
              <a:t>анклавному</a:t>
            </a:r>
            <a:r>
              <a:rPr lang="ru-RU" sz="2400" dirty="0"/>
              <a:t>, расселения иммигрантов оказалась не реализуема на </a:t>
            </a:r>
            <a:r>
              <a:rPr lang="ru-RU" sz="2400" dirty="0" smtClean="0"/>
              <a:t>практике. </a:t>
            </a:r>
          </a:p>
          <a:p>
            <a:r>
              <a:rPr lang="ru-RU" altLang="ru-RU" sz="2400" dirty="0" smtClean="0">
                <a:latin typeface="Arial" panose="020B0604020202020204" pitchFamily="34" charset="0"/>
              </a:rPr>
              <a:t> Рассеянно расселяемые иммигранты, ощущая психологический дискомфорт ввиду индивидуальной адаптации (воспринимаемой зачастую в качестве противостояния) к этнически чужеродной среде, все равно со временем группировались анклавами. Такие </a:t>
            </a:r>
            <a:r>
              <a:rPr lang="ru-RU" altLang="ru-RU" sz="2400" dirty="0" err="1" smtClean="0">
                <a:latin typeface="Arial" panose="020B0604020202020204" pitchFamily="34" charset="0"/>
              </a:rPr>
              <a:t>анклавные</a:t>
            </a:r>
            <a:r>
              <a:rPr lang="ru-RU" altLang="ru-RU" sz="2400" dirty="0" smtClean="0">
                <a:latin typeface="Arial" panose="020B0604020202020204" pitchFamily="34" charset="0"/>
              </a:rPr>
              <a:t> образования, в отличие от создаваемых изначально при регулирующем участии властей, выпадали из-под государственного контроля. (Пример: Франция  в середине 1970-х гг. : провал ассимиляционного курса)</a:t>
            </a:r>
          </a:p>
          <a:p>
            <a:r>
              <a:rPr lang="ru-RU" altLang="ru-RU" sz="2400" dirty="0" smtClean="0">
                <a:latin typeface="Arial" panose="020B0604020202020204" pitchFamily="34" charset="0"/>
              </a:rPr>
              <a:t>Синдром навязываемой этничности явился основой повышенной </a:t>
            </a:r>
            <a:r>
              <a:rPr lang="ru-RU" altLang="ru-RU" sz="2400" dirty="0" err="1" smtClean="0">
                <a:latin typeface="Arial" panose="020B0604020202020204" pitchFamily="34" charset="0"/>
              </a:rPr>
              <a:t>конфликтогенности</a:t>
            </a:r>
            <a:r>
              <a:rPr lang="ru-RU" altLang="ru-RU" sz="2400" dirty="0" smtClean="0">
                <a:latin typeface="Arial" panose="020B0604020202020204" pitchFamily="34" charset="0"/>
              </a:rPr>
              <a:t> иммигрантских масс</a:t>
            </a:r>
          </a:p>
          <a:p>
            <a:endParaRPr lang="ru-RU" dirty="0" smtClean="0"/>
          </a:p>
          <a:p>
            <a:endParaRPr lang="ru-RU" dirty="0"/>
          </a:p>
        </p:txBody>
      </p:sp>
    </p:spTree>
    <p:extLst>
      <p:ext uri="{BB962C8B-B14F-4D97-AF65-F5344CB8AC3E}">
        <p14:creationId xmlns:p14="http://schemas.microsoft.com/office/powerpoint/2010/main" val="2863959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093" y="452718"/>
            <a:ext cx="11552349" cy="1968510"/>
          </a:xfrm>
        </p:spPr>
        <p:txBody>
          <a:bodyPr/>
          <a:lstStyle/>
          <a:p>
            <a:r>
              <a:rPr lang="ru-RU" altLang="ru-RU" sz="4400" dirty="0">
                <a:solidFill>
                  <a:schemeClr val="tx1"/>
                </a:solidFill>
                <a:latin typeface="Arial" panose="020B0604020202020204" pitchFamily="34" charset="0"/>
              </a:rPr>
              <a:t>Курс на ассимиляцию иммигрантов </a:t>
            </a:r>
            <a:r>
              <a:rPr lang="ru-RU" altLang="ru-RU" sz="4400" dirty="0" smtClean="0">
                <a:solidFill>
                  <a:schemeClr val="tx1"/>
                </a:solidFill>
                <a:latin typeface="Arial" panose="020B0604020202020204" pitchFamily="34" charset="0"/>
              </a:rPr>
              <a:t>заменялся </a:t>
            </a:r>
            <a:r>
              <a:rPr lang="ru-RU" altLang="ru-RU" sz="4400" dirty="0">
                <a:solidFill>
                  <a:schemeClr val="tx1"/>
                </a:solidFill>
                <a:latin typeface="Arial" panose="020B0604020202020204" pitchFamily="34" charset="0"/>
              </a:rPr>
              <a:t>постепенно курсом на их сепарацию</a:t>
            </a:r>
            <a:br>
              <a:rPr lang="ru-RU" altLang="ru-RU" sz="4400" dirty="0">
                <a:solidFill>
                  <a:schemeClr val="tx1"/>
                </a:solidFill>
                <a:latin typeface="Arial" panose="020B0604020202020204" pitchFamily="34" charset="0"/>
              </a:rPr>
            </a:br>
            <a:endParaRPr lang="ru-RU" dirty="0"/>
          </a:p>
        </p:txBody>
      </p:sp>
      <p:sp>
        <p:nvSpPr>
          <p:cNvPr id="4" name="Rectangle 1"/>
          <p:cNvSpPr>
            <a:spLocks noGrp="1" noChangeArrowheads="1"/>
          </p:cNvSpPr>
          <p:nvPr>
            <p:ph idx="1"/>
          </p:nvPr>
        </p:nvSpPr>
        <p:spPr bwMode="auto">
          <a:xfrm>
            <a:off x="309093" y="3022173"/>
            <a:ext cx="1111428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200" b="0" i="0" u="none" strike="noStrike" cap="none" normalizeH="0" baseline="0" dirty="0" smtClean="0">
                <a:ln>
                  <a:noFill/>
                </a:ln>
                <a:solidFill>
                  <a:schemeClr val="tx1"/>
                </a:solidFill>
                <a:effectLst/>
                <a:latin typeface="Arial" panose="020B0604020202020204" pitchFamily="34" charset="0"/>
              </a:rPr>
              <a:t>Ассимиляционная политика в отношении иммигрантов соотносилась с индустриальным типом производства, предполагающим совместный труд больших интернациональных производственных общностей. Ее свертывание прослеживается уже с середины 1970-х годов. </a:t>
            </a:r>
          </a:p>
        </p:txBody>
      </p:sp>
    </p:spTree>
    <p:extLst>
      <p:ext uri="{BB962C8B-B14F-4D97-AF65-F5344CB8AC3E}">
        <p14:creationId xmlns:p14="http://schemas.microsoft.com/office/powerpoint/2010/main" val="2961008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0" y="452718"/>
            <a:ext cx="11545889" cy="1400530"/>
          </a:xfrm>
        </p:spPr>
        <p:txBody>
          <a:bodyPr/>
          <a:lstStyle/>
          <a:p>
            <a:r>
              <a:rPr lang="ru-RU" dirty="0"/>
              <a:t>Переход к новой </a:t>
            </a:r>
            <a:r>
              <a:rPr lang="ru-RU" dirty="0" smtClean="0"/>
              <a:t>политике (сепарации) </a:t>
            </a:r>
            <a:endParaRPr lang="ru-RU" dirty="0"/>
          </a:p>
        </p:txBody>
      </p:sp>
      <p:sp>
        <p:nvSpPr>
          <p:cNvPr id="3" name="Объект 2"/>
          <p:cNvSpPr>
            <a:spLocks noGrp="1"/>
          </p:cNvSpPr>
          <p:nvPr>
            <p:ph idx="1"/>
          </p:nvPr>
        </p:nvSpPr>
        <p:spPr>
          <a:xfrm>
            <a:off x="373487" y="1339403"/>
            <a:ext cx="11346287" cy="5331853"/>
          </a:xfrm>
        </p:spPr>
        <p:txBody>
          <a:bodyPr>
            <a:normAutofit/>
          </a:bodyPr>
          <a:lstStyle/>
          <a:p>
            <a:r>
              <a:rPr lang="ru-RU" dirty="0" smtClean="0"/>
              <a:t>был </a:t>
            </a:r>
            <a:r>
              <a:rPr lang="ru-RU" b="1" dirty="0"/>
              <a:t>подготовлен </a:t>
            </a:r>
            <a:r>
              <a:rPr lang="ru-RU" dirty="0" err="1"/>
              <a:t>когнитивно</a:t>
            </a:r>
            <a:r>
              <a:rPr lang="ru-RU" dirty="0"/>
              <a:t> </a:t>
            </a:r>
            <a:r>
              <a:rPr lang="ru-RU" b="1" dirty="0"/>
              <a:t>докладами Римского клуба</a:t>
            </a:r>
            <a:r>
              <a:rPr lang="ru-RU" dirty="0"/>
              <a:t>, а также появлением таких работ как «Кризис демократии». В соответствии с новой моделью предполагалось уже раздельное бытие в рамках собственных культурных ниш автохтонов и аллохтонов. Эта модель и была названа «</a:t>
            </a:r>
            <a:r>
              <a:rPr lang="ru-RU" dirty="0" err="1"/>
              <a:t>мультикультурализмом</a:t>
            </a:r>
            <a:r>
              <a:rPr lang="ru-RU" dirty="0"/>
              <a:t>». Ей соответствовал сервисный тип производства, снимающий необходимость высокой концентрированности трудовых кадров, характерной для индустриального </a:t>
            </a:r>
            <a:r>
              <a:rPr lang="ru-RU" dirty="0" smtClean="0"/>
              <a:t>производства</a:t>
            </a:r>
          </a:p>
          <a:p>
            <a:r>
              <a:rPr lang="ru-RU" dirty="0" smtClean="0"/>
              <a:t>доклад </a:t>
            </a:r>
            <a:r>
              <a:rPr lang="ru-RU" dirty="0"/>
              <a:t>Трехсторонней комиссии «Кризис демократии» 1975 </a:t>
            </a:r>
            <a:r>
              <a:rPr lang="ru-RU" dirty="0" smtClean="0"/>
              <a:t>года. </a:t>
            </a:r>
            <a:r>
              <a:rPr lang="ru-RU" b="1" dirty="0"/>
              <a:t>Авторы: М. </a:t>
            </a:r>
            <a:r>
              <a:rPr lang="ru-RU" b="1" dirty="0" err="1"/>
              <a:t>Круазье</a:t>
            </a:r>
            <a:r>
              <a:rPr lang="ru-RU" b="1" dirty="0"/>
              <a:t>, С.П. </a:t>
            </a:r>
            <a:r>
              <a:rPr lang="ru-RU" b="1" dirty="0" err="1"/>
              <a:t>Хантингтон</a:t>
            </a:r>
            <a:r>
              <a:rPr lang="ru-RU" b="1" dirty="0"/>
              <a:t>, </a:t>
            </a:r>
            <a:r>
              <a:rPr lang="ru-RU" b="1" dirty="0" err="1"/>
              <a:t>Дз</a:t>
            </a:r>
            <a:r>
              <a:rPr lang="ru-RU" b="1" dirty="0"/>
              <a:t>. </a:t>
            </a:r>
            <a:r>
              <a:rPr lang="ru-RU" b="1" dirty="0" err="1" smtClean="0"/>
              <a:t>Ватануки</a:t>
            </a:r>
            <a:endParaRPr lang="ru-RU" b="1" dirty="0" smtClean="0"/>
          </a:p>
          <a:p>
            <a:r>
              <a:rPr lang="ru-RU" b="1" i="1" dirty="0"/>
              <a:t>Трехсторонняя комиссия </a:t>
            </a:r>
            <a:r>
              <a:rPr lang="ru-RU" i="1" dirty="0"/>
              <a:t>была создана в 1973 г. частными гражданами Западной Европы, Японии и Северной Америки для поощрения более тесного сотрудничества между этими тремя регионами по общим проблемам. Она ищет пути улучшения понимания этих проблем, поддержки предложений по совместному управлению ими, формирования обычаев и практики совместной работы в этих регионах</a:t>
            </a:r>
            <a:endParaRPr lang="ru-RU" dirty="0"/>
          </a:p>
        </p:txBody>
      </p:sp>
    </p:spTree>
    <p:extLst>
      <p:ext uri="{BB962C8B-B14F-4D97-AF65-F5344CB8AC3E}">
        <p14:creationId xmlns:p14="http://schemas.microsoft.com/office/powerpoint/2010/main" val="2092308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941" y="169383"/>
            <a:ext cx="11973059" cy="757896"/>
          </a:xfrm>
        </p:spPr>
        <p:txBody>
          <a:bodyPr/>
          <a:lstStyle/>
          <a:p>
            <a:r>
              <a:rPr lang="ru-RU" dirty="0" smtClean="0"/>
              <a:t>Выбор модели</a:t>
            </a:r>
            <a:r>
              <a:rPr lang="ru-RU" sz="1400" dirty="0" smtClean="0"/>
              <a:t> поведения иммиграционной общности </a:t>
            </a:r>
            <a:r>
              <a:rPr lang="ru-RU" dirty="0" smtClean="0"/>
              <a:t> зависит от </a:t>
            </a:r>
            <a:endParaRPr lang="ru-RU" dirty="0"/>
          </a:p>
        </p:txBody>
      </p:sp>
      <p:sp>
        <p:nvSpPr>
          <p:cNvPr id="3" name="Объект 2"/>
          <p:cNvSpPr>
            <a:spLocks noGrp="1"/>
          </p:cNvSpPr>
          <p:nvPr>
            <p:ph idx="1"/>
          </p:nvPr>
        </p:nvSpPr>
        <p:spPr>
          <a:xfrm>
            <a:off x="218941" y="927279"/>
            <a:ext cx="11822805" cy="5396248"/>
          </a:xfrm>
        </p:spPr>
        <p:txBody>
          <a:bodyPr>
            <a:noAutofit/>
          </a:bodyPr>
          <a:lstStyle/>
          <a:p>
            <a:r>
              <a:rPr lang="ru-RU" sz="3200" b="1" dirty="0" smtClean="0">
                <a:solidFill>
                  <a:schemeClr val="accent3">
                    <a:lumMod val="60000"/>
                    <a:lumOff val="40000"/>
                  </a:schemeClr>
                </a:solidFill>
              </a:rPr>
              <a:t>типа миграционной деятельности,</a:t>
            </a:r>
            <a:r>
              <a:rPr lang="ru-RU" sz="3200" b="1" dirty="0" smtClean="0"/>
              <a:t> </a:t>
            </a:r>
            <a:r>
              <a:rPr lang="ru-RU" sz="3200" dirty="0" smtClean="0"/>
              <a:t>которая имеет решающее </a:t>
            </a:r>
            <a:r>
              <a:rPr lang="ru-RU" sz="3200" dirty="0"/>
              <a:t>значение </a:t>
            </a:r>
            <a:r>
              <a:rPr lang="ru-RU" sz="3200" dirty="0" smtClean="0"/>
              <a:t>: </a:t>
            </a:r>
            <a:r>
              <a:rPr lang="ru-RU" sz="3200" dirty="0"/>
              <a:t>ориентация на постоянное проживание или заработки (временная трудовая миграция</a:t>
            </a:r>
            <a:r>
              <a:rPr lang="ru-RU" sz="3200" dirty="0" smtClean="0"/>
              <a:t>)</a:t>
            </a:r>
          </a:p>
          <a:p>
            <a:r>
              <a:rPr lang="ru-RU" sz="3200" dirty="0" smtClean="0"/>
              <a:t>выбор </a:t>
            </a:r>
            <a:r>
              <a:rPr lang="ru-RU" sz="3200" dirty="0"/>
              <a:t>курса на интеграцию/сегрегацию в зависимости от </a:t>
            </a:r>
            <a:r>
              <a:rPr lang="ru-RU" sz="3200" b="1" dirty="0">
                <a:solidFill>
                  <a:schemeClr val="accent3">
                    <a:lumMod val="60000"/>
                    <a:lumOff val="40000"/>
                  </a:schemeClr>
                </a:solidFill>
              </a:rPr>
              <a:t>социально-экономической дифференциации</a:t>
            </a:r>
            <a:r>
              <a:rPr lang="ru-RU" sz="3200" dirty="0"/>
              <a:t> данной </a:t>
            </a:r>
            <a:r>
              <a:rPr lang="ru-RU" sz="3200" dirty="0" smtClean="0"/>
              <a:t>этничности</a:t>
            </a:r>
          </a:p>
          <a:p>
            <a:r>
              <a:rPr lang="ru-RU" sz="3200" dirty="0" smtClean="0"/>
              <a:t> </a:t>
            </a:r>
            <a:r>
              <a:rPr lang="ru-RU" sz="3200" b="1" dirty="0">
                <a:solidFill>
                  <a:schemeClr val="accent3">
                    <a:lumMod val="60000"/>
                    <a:lumOff val="40000"/>
                  </a:schemeClr>
                </a:solidFill>
              </a:rPr>
              <a:t>"интенсивности выражения этнических черт", </a:t>
            </a:r>
            <a:r>
              <a:rPr lang="ru-RU" sz="3200" dirty="0" smtClean="0"/>
              <a:t>(увязывается </a:t>
            </a:r>
            <a:r>
              <a:rPr lang="ru-RU" sz="3200" dirty="0"/>
              <a:t>Ю. Арутюняном со временем </a:t>
            </a:r>
            <a:r>
              <a:rPr lang="ru-RU" sz="3200" dirty="0" smtClean="0"/>
              <a:t>приезда)</a:t>
            </a:r>
          </a:p>
        </p:txBody>
      </p:sp>
    </p:spTree>
    <p:extLst>
      <p:ext uri="{BB962C8B-B14F-4D97-AF65-F5344CB8AC3E}">
        <p14:creationId xmlns:p14="http://schemas.microsoft.com/office/powerpoint/2010/main" val="2819027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941" y="169383"/>
            <a:ext cx="11973059" cy="757896"/>
          </a:xfrm>
        </p:spPr>
        <p:txBody>
          <a:bodyPr/>
          <a:lstStyle/>
          <a:p>
            <a:r>
              <a:rPr lang="ru-RU" dirty="0" smtClean="0"/>
              <a:t>При выборе модели</a:t>
            </a:r>
            <a:r>
              <a:rPr lang="ru-RU" sz="1400" dirty="0" smtClean="0"/>
              <a:t> поведения иммиграционной общности</a:t>
            </a:r>
            <a:endParaRPr lang="ru-RU" dirty="0"/>
          </a:p>
        </p:txBody>
      </p:sp>
      <p:sp>
        <p:nvSpPr>
          <p:cNvPr id="3" name="Объект 2"/>
          <p:cNvSpPr>
            <a:spLocks noGrp="1"/>
          </p:cNvSpPr>
          <p:nvPr>
            <p:ph idx="1"/>
          </p:nvPr>
        </p:nvSpPr>
        <p:spPr>
          <a:xfrm>
            <a:off x="218941" y="927278"/>
            <a:ext cx="11822805" cy="5821252"/>
          </a:xfrm>
        </p:spPr>
        <p:txBody>
          <a:bodyPr>
            <a:noAutofit/>
          </a:bodyPr>
          <a:lstStyle/>
          <a:p>
            <a:r>
              <a:rPr lang="ru-RU" sz="2400" dirty="0" smtClean="0"/>
              <a:t>Особое </a:t>
            </a:r>
            <a:r>
              <a:rPr lang="ru-RU" sz="2400" dirty="0"/>
              <a:t>значение приобретает фактор </a:t>
            </a:r>
            <a:r>
              <a:rPr lang="ru-RU" sz="2400" b="1" dirty="0">
                <a:solidFill>
                  <a:schemeClr val="accent3">
                    <a:lumMod val="60000"/>
                    <a:lumOff val="40000"/>
                  </a:schemeClr>
                </a:solidFill>
              </a:rPr>
              <a:t>разницы "</a:t>
            </a:r>
            <a:r>
              <a:rPr lang="ru-RU" sz="2400" b="1" dirty="0" err="1">
                <a:solidFill>
                  <a:schemeClr val="accent3">
                    <a:lumMod val="60000"/>
                    <a:lumOff val="40000"/>
                  </a:schemeClr>
                </a:solidFill>
              </a:rPr>
              <a:t>урбанизационных</a:t>
            </a:r>
            <a:r>
              <a:rPr lang="ru-RU" sz="2400" b="1" dirty="0">
                <a:solidFill>
                  <a:schemeClr val="accent3">
                    <a:lumMod val="60000"/>
                    <a:lumOff val="40000"/>
                  </a:schemeClr>
                </a:solidFill>
              </a:rPr>
              <a:t> потенциалов" </a:t>
            </a:r>
            <a:r>
              <a:rPr lang="ru-RU" sz="2400" dirty="0"/>
              <a:t>территорий выхода и вселения </a:t>
            </a:r>
            <a:r>
              <a:rPr lang="ru-RU" sz="2400" dirty="0" err="1"/>
              <a:t>мигрантских</a:t>
            </a:r>
            <a:r>
              <a:rPr lang="ru-RU" sz="2400" dirty="0"/>
              <a:t> этнических общин. </a:t>
            </a:r>
            <a:r>
              <a:rPr lang="ru-RU" sz="2400" dirty="0" smtClean="0"/>
              <a:t> </a:t>
            </a:r>
          </a:p>
          <a:p>
            <a:r>
              <a:rPr lang="ru-RU" sz="2400" dirty="0" smtClean="0">
                <a:solidFill>
                  <a:schemeClr val="accent3">
                    <a:lumMod val="60000"/>
                    <a:lumOff val="40000"/>
                  </a:schemeClr>
                </a:solidFill>
              </a:rPr>
              <a:t>Столкновение </a:t>
            </a:r>
            <a:r>
              <a:rPr lang="ru-RU" sz="2400" b="1" dirty="0">
                <a:solidFill>
                  <a:schemeClr val="accent3">
                    <a:lumMod val="60000"/>
                    <a:lumOff val="40000"/>
                  </a:schemeClr>
                </a:solidFill>
              </a:rPr>
              <a:t>городской цивилизации </a:t>
            </a:r>
            <a:r>
              <a:rPr lang="ru-RU" sz="2400" dirty="0"/>
              <a:t>с развитыми социальными коммуникациями, высокой социальной мобильностью, выраженным индивидуализмом, не замыкающимся в рамках группы, </a:t>
            </a:r>
            <a:r>
              <a:rPr lang="ru-RU" sz="2400" dirty="0" smtClean="0">
                <a:solidFill>
                  <a:schemeClr val="accent3">
                    <a:lumMod val="60000"/>
                    <a:lumOff val="40000"/>
                  </a:schemeClr>
                </a:solidFill>
              </a:rPr>
              <a:t>с </a:t>
            </a:r>
            <a:r>
              <a:rPr lang="ru-RU" sz="2400" b="1" dirty="0">
                <a:solidFill>
                  <a:schemeClr val="accent3">
                    <a:lumMod val="60000"/>
                    <a:lumOff val="40000"/>
                  </a:schemeClr>
                </a:solidFill>
              </a:rPr>
              <a:t>сельской цивилизацией</a:t>
            </a:r>
            <a:r>
              <a:rPr lang="ru-RU" sz="2400" dirty="0"/>
              <a:t> - с патриархальным, клановым, коллективистским образом жизни</a:t>
            </a:r>
            <a:r>
              <a:rPr lang="ru-RU" sz="2400" dirty="0" smtClean="0"/>
              <a:t>.</a:t>
            </a:r>
            <a:r>
              <a:rPr lang="ru-RU" sz="2400" dirty="0"/>
              <a:t> </a:t>
            </a:r>
            <a:r>
              <a:rPr lang="ru-RU" sz="2400" dirty="0" smtClean="0"/>
              <a:t>(перефразируя </a:t>
            </a:r>
            <a:r>
              <a:rPr lang="ru-RU" sz="2400" dirty="0"/>
              <a:t>С. </a:t>
            </a:r>
            <a:r>
              <a:rPr lang="ru-RU" sz="2400" dirty="0" err="1"/>
              <a:t>Хантингтона</a:t>
            </a:r>
            <a:r>
              <a:rPr lang="ru-RU" sz="2400" dirty="0"/>
              <a:t>, - порождение столкновения </a:t>
            </a:r>
            <a:r>
              <a:rPr lang="ru-RU" sz="2400" dirty="0" smtClean="0"/>
              <a:t>городской и сельской цивилизаций). </a:t>
            </a:r>
            <a:endParaRPr lang="ru-RU" sz="2400" dirty="0"/>
          </a:p>
          <a:p>
            <a:r>
              <a:rPr lang="ru-RU" sz="2400" dirty="0" smtClean="0"/>
              <a:t>Например, с</a:t>
            </a:r>
            <a:r>
              <a:rPr lang="ru-RU" dirty="0" smtClean="0"/>
              <a:t>ложно </a:t>
            </a:r>
            <a:r>
              <a:rPr lang="ru-RU" dirty="0"/>
              <a:t>адаптироваться к российским условиям </a:t>
            </a:r>
            <a:r>
              <a:rPr lang="ru-RU" dirty="0" smtClean="0"/>
              <a:t>таджикам</a:t>
            </a:r>
            <a:r>
              <a:rPr lang="ru-RU" dirty="0"/>
              <a:t>, </a:t>
            </a:r>
            <a:r>
              <a:rPr lang="ru-RU" dirty="0" smtClean="0"/>
              <a:t>выходцам </a:t>
            </a:r>
            <a:r>
              <a:rPr lang="ru-RU" dirty="0"/>
              <a:t>из сельской местности других государств Средней Азии, Азербайджана, республик Северного Кавказа. Важно и качество городской среды: традиции и нормы поведения, сложившиеся даже в больших городах Средней Азии, несут печать традиционного общества и кардинально отличаются от российских</a:t>
            </a:r>
            <a:r>
              <a:rPr lang="ru-RU" dirty="0" smtClean="0"/>
              <a:t>.</a:t>
            </a:r>
            <a:endParaRPr lang="ru-RU" dirty="0"/>
          </a:p>
        </p:txBody>
      </p:sp>
    </p:spTree>
    <p:extLst>
      <p:ext uri="{BB962C8B-B14F-4D97-AF65-F5344CB8AC3E}">
        <p14:creationId xmlns:p14="http://schemas.microsoft.com/office/powerpoint/2010/main" val="3949774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Интолерантность</a:t>
            </a:r>
            <a:r>
              <a:rPr lang="ru-RU" dirty="0" smtClean="0"/>
              <a:t> </a:t>
            </a:r>
            <a:r>
              <a:rPr lang="ru-RU" sz="4400" dirty="0" smtClean="0"/>
              <a:t>к </a:t>
            </a:r>
            <a:r>
              <a:rPr lang="ru-RU" sz="4400" dirty="0"/>
              <a:t>мигрантам </a:t>
            </a:r>
            <a:endParaRPr lang="ru-RU" dirty="0"/>
          </a:p>
        </p:txBody>
      </p:sp>
      <p:sp>
        <p:nvSpPr>
          <p:cNvPr id="3" name="Объект 2"/>
          <p:cNvSpPr>
            <a:spLocks noGrp="1"/>
          </p:cNvSpPr>
          <p:nvPr>
            <p:ph idx="1"/>
          </p:nvPr>
        </p:nvSpPr>
        <p:spPr>
          <a:xfrm>
            <a:off x="489398" y="1159099"/>
            <a:ext cx="10740980" cy="5383369"/>
          </a:xfrm>
        </p:spPr>
        <p:txBody>
          <a:bodyPr>
            <a:noAutofit/>
          </a:bodyPr>
          <a:lstStyle/>
          <a:p>
            <a:r>
              <a:rPr lang="ru-RU" sz="2800" dirty="0" smtClean="0"/>
              <a:t>результирующая </a:t>
            </a:r>
            <a:r>
              <a:rPr lang="ru-RU" sz="2800" dirty="0"/>
              <a:t>реакция на целый комплекс </a:t>
            </a:r>
            <a:r>
              <a:rPr lang="ru-RU" sz="2800" dirty="0" err="1"/>
              <a:t>наложившихся</a:t>
            </a:r>
            <a:r>
              <a:rPr lang="ru-RU" sz="2800" dirty="0"/>
              <a:t> проблем, связанных с появлением культурно различающихся новообразований в локальной социальной среде, которые неизбежны при массовом притоке мигрантов в ту или иную местность, преобладанием в миграционных потоках представителей не урбанизированной среды, не адаптированных к </a:t>
            </a:r>
            <a:r>
              <a:rPr lang="ru-RU" sz="2800" dirty="0" err="1"/>
              <a:t>высокоурбанизированной</a:t>
            </a:r>
            <a:r>
              <a:rPr lang="ru-RU" sz="2800" dirty="0"/>
              <a:t> </a:t>
            </a:r>
            <a:r>
              <a:rPr lang="ru-RU" sz="2800" dirty="0" smtClean="0"/>
              <a:t>среде</a:t>
            </a:r>
            <a:r>
              <a:rPr lang="ru-RU" sz="2800" dirty="0"/>
              <a:t>, тем паче - к существованию в условиях мегаполисов, перенесением негативных стереотипов на целые антропологические группы </a:t>
            </a:r>
            <a:r>
              <a:rPr lang="ru-RU" sz="2800" dirty="0" smtClean="0"/>
              <a:t>– НАПРИМЕР, </a:t>
            </a:r>
            <a:r>
              <a:rPr lang="ru-RU" sz="2800" dirty="0"/>
              <a:t>"азиатов". </a:t>
            </a:r>
          </a:p>
        </p:txBody>
      </p:sp>
    </p:spTree>
    <p:extLst>
      <p:ext uri="{BB962C8B-B14F-4D97-AF65-F5344CB8AC3E}">
        <p14:creationId xmlns:p14="http://schemas.microsoft.com/office/powerpoint/2010/main" val="1071621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1002595"/>
          </a:xfrm>
        </p:spPr>
        <p:txBody>
          <a:bodyPr/>
          <a:lstStyle/>
          <a:p>
            <a:r>
              <a:rPr lang="ru-RU" dirty="0"/>
              <a:t>стратегия </a:t>
            </a:r>
            <a:r>
              <a:rPr lang="ru-RU" dirty="0" smtClean="0"/>
              <a:t>адаптации: сегрегация</a:t>
            </a:r>
            <a:endParaRPr lang="ru-RU" dirty="0"/>
          </a:p>
        </p:txBody>
      </p:sp>
      <p:sp>
        <p:nvSpPr>
          <p:cNvPr id="3" name="Объект 2"/>
          <p:cNvSpPr>
            <a:spLocks noGrp="1"/>
          </p:cNvSpPr>
          <p:nvPr>
            <p:ph idx="1"/>
          </p:nvPr>
        </p:nvSpPr>
        <p:spPr>
          <a:xfrm>
            <a:off x="340243" y="1305943"/>
            <a:ext cx="11160592" cy="4734249"/>
          </a:xfrm>
        </p:spPr>
        <p:txBody>
          <a:bodyPr>
            <a:noAutofit/>
          </a:bodyPr>
          <a:lstStyle/>
          <a:p>
            <a:r>
              <a:rPr lang="ru-RU" sz="3600" dirty="0"/>
              <a:t>Добровольная </a:t>
            </a:r>
            <a:r>
              <a:rPr lang="ru-RU" sz="3600" b="1" dirty="0"/>
              <a:t>сегрегация</a:t>
            </a:r>
            <a:r>
              <a:rPr lang="ru-RU" sz="3600" dirty="0"/>
              <a:t> общин этнических мигрантов или, по терминологии </a:t>
            </a:r>
            <a:r>
              <a:rPr lang="ru-RU" sz="3600" dirty="0" smtClean="0"/>
              <a:t>российского политолога, общественного </a:t>
            </a:r>
            <a:r>
              <a:rPr lang="ru-RU" sz="3600" dirty="0"/>
              <a:t>и </a:t>
            </a:r>
            <a:r>
              <a:rPr lang="ru-RU" sz="3600" dirty="0" smtClean="0"/>
              <a:t>политического деятеля М</a:t>
            </a:r>
            <a:r>
              <a:rPr lang="ru-RU" sz="3600" dirty="0"/>
              <a:t>. Саввы, "</a:t>
            </a:r>
            <a:r>
              <a:rPr lang="ru-RU" sz="3600" dirty="0" err="1"/>
              <a:t>капсулирование</a:t>
            </a:r>
            <a:r>
              <a:rPr lang="ru-RU" sz="3600" dirty="0"/>
              <a:t>", - чаще всего осознанная стратегия адаптации к принимающему обществу, обусловленная низким уровнем готовности </a:t>
            </a:r>
            <a:r>
              <a:rPr lang="ru-RU" sz="3600" dirty="0" err="1"/>
              <a:t>мигрантской</a:t>
            </a:r>
            <a:r>
              <a:rPr lang="ru-RU" sz="3600" dirty="0"/>
              <a:t> общины к интеграции с местным сообществом</a:t>
            </a:r>
          </a:p>
        </p:txBody>
      </p:sp>
    </p:spTree>
    <p:extLst>
      <p:ext uri="{BB962C8B-B14F-4D97-AF65-F5344CB8AC3E}">
        <p14:creationId xmlns:p14="http://schemas.microsoft.com/office/powerpoint/2010/main" val="2609845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сегрегация</a:t>
            </a:r>
          </a:p>
        </p:txBody>
      </p:sp>
      <p:sp>
        <p:nvSpPr>
          <p:cNvPr id="3" name="Объект 2"/>
          <p:cNvSpPr>
            <a:spLocks noGrp="1"/>
          </p:cNvSpPr>
          <p:nvPr>
            <p:ph idx="1"/>
          </p:nvPr>
        </p:nvSpPr>
        <p:spPr>
          <a:xfrm>
            <a:off x="218941" y="1262130"/>
            <a:ext cx="11333407" cy="4986269"/>
          </a:xfrm>
        </p:spPr>
        <p:txBody>
          <a:bodyPr>
            <a:normAutofit/>
          </a:bodyPr>
          <a:lstStyle/>
          <a:p>
            <a:r>
              <a:rPr lang="ru-RU" sz="2800" dirty="0"/>
              <a:t>С одной стороны, </a:t>
            </a:r>
            <a:r>
              <a:rPr lang="ru-RU" sz="2800" dirty="0" smtClean="0"/>
              <a:t>- </a:t>
            </a:r>
            <a:r>
              <a:rPr lang="ru-RU" sz="2800" dirty="0"/>
              <a:t>стратегия общины, с другой - результат политики принимающего общества. И дело не только в бытовых, чаще всего не складывающихся отношениях между представителями общины и местным населением. </a:t>
            </a:r>
            <a:endParaRPr lang="ru-RU" sz="2800" dirty="0" smtClean="0"/>
          </a:p>
          <a:p>
            <a:r>
              <a:rPr lang="ru-RU" sz="2800" dirty="0" smtClean="0"/>
              <a:t>Огромное </a:t>
            </a:r>
            <a:r>
              <a:rPr lang="ru-RU" sz="2800" dirty="0"/>
              <a:t>значение приобретает </a:t>
            </a:r>
            <a:r>
              <a:rPr lang="ru-RU" sz="2800" b="1" dirty="0">
                <a:solidFill>
                  <a:schemeClr val="accent3">
                    <a:lumMod val="60000"/>
                    <a:lumOff val="40000"/>
                  </a:schemeClr>
                </a:solidFill>
              </a:rPr>
              <a:t>действенность социальных, экономических, культурных институтов, призванных обеспечивать социализацию населения</a:t>
            </a:r>
            <a:r>
              <a:rPr lang="ru-RU" sz="2800" dirty="0"/>
              <a:t>. Однако в современных условиях они слабо </a:t>
            </a:r>
            <a:r>
              <a:rPr lang="ru-RU" sz="2800" dirty="0" smtClean="0"/>
              <a:t>ориентированы </a:t>
            </a:r>
            <a:r>
              <a:rPr lang="ru-RU" sz="2800" dirty="0"/>
              <a:t>на социализацию мигрантов, прибывающих из других социумов.</a:t>
            </a:r>
          </a:p>
        </p:txBody>
      </p:sp>
    </p:spTree>
    <p:extLst>
      <p:ext uri="{BB962C8B-B14F-4D97-AF65-F5344CB8AC3E}">
        <p14:creationId xmlns:p14="http://schemas.microsoft.com/office/powerpoint/2010/main" val="1130037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172143" cy="757896"/>
          </a:xfrm>
        </p:spPr>
        <p:txBody>
          <a:bodyPr/>
          <a:lstStyle/>
          <a:p>
            <a:r>
              <a:rPr lang="ru-RU" dirty="0" smtClean="0"/>
              <a:t>Создание </a:t>
            </a:r>
            <a:r>
              <a:rPr lang="ru-RU" sz="1800" dirty="0" smtClean="0"/>
              <a:t>иммигрантами</a:t>
            </a:r>
            <a:r>
              <a:rPr lang="ru-RU" dirty="0" smtClean="0"/>
              <a:t> </a:t>
            </a:r>
            <a:r>
              <a:rPr lang="ru-RU" dirty="0"/>
              <a:t>"буферной среды</a:t>
            </a:r>
            <a:r>
              <a:rPr lang="ru-RU" dirty="0" smtClean="0"/>
              <a:t>"</a:t>
            </a:r>
            <a:endParaRPr lang="ru-RU" dirty="0"/>
          </a:p>
        </p:txBody>
      </p:sp>
      <p:sp>
        <p:nvSpPr>
          <p:cNvPr id="3" name="Объект 2"/>
          <p:cNvSpPr>
            <a:spLocks noGrp="1"/>
          </p:cNvSpPr>
          <p:nvPr>
            <p:ph idx="1"/>
          </p:nvPr>
        </p:nvSpPr>
        <p:spPr>
          <a:xfrm>
            <a:off x="218941" y="1210614"/>
            <a:ext cx="11822805" cy="5396248"/>
          </a:xfrm>
        </p:spPr>
        <p:txBody>
          <a:bodyPr>
            <a:normAutofit/>
          </a:bodyPr>
          <a:lstStyle/>
          <a:p>
            <a:r>
              <a:rPr lang="ru-RU" sz="2800" dirty="0" smtClean="0"/>
              <a:t>воспроизведение социальных связей </a:t>
            </a:r>
            <a:r>
              <a:rPr lang="ru-RU" sz="2800" dirty="0"/>
              <a:t>и сети, </a:t>
            </a:r>
            <a:r>
              <a:rPr lang="ru-RU" sz="2800" dirty="0" smtClean="0"/>
              <a:t>традиционной культурной среды.</a:t>
            </a:r>
          </a:p>
          <a:p>
            <a:r>
              <a:rPr lang="ru-RU" sz="2800" dirty="0" smtClean="0"/>
              <a:t> </a:t>
            </a:r>
            <a:r>
              <a:rPr lang="ru-RU" sz="2800" dirty="0"/>
              <a:t>Н</a:t>
            </a:r>
            <a:r>
              <a:rPr lang="ru-RU" sz="2800" dirty="0" smtClean="0"/>
              <a:t>аиболее </a:t>
            </a:r>
            <a:r>
              <a:rPr lang="ru-RU" sz="2800" dirty="0"/>
              <a:t>характерно для тех этнических общин, традиции, культура, сложившиеся нормы поведения которых существенно отличаются от бытующих у местного </a:t>
            </a:r>
            <a:r>
              <a:rPr lang="ru-RU" sz="2800" dirty="0" smtClean="0"/>
              <a:t>населения.</a:t>
            </a:r>
          </a:p>
          <a:p>
            <a:pPr marL="0" indent="0">
              <a:buNone/>
            </a:pPr>
            <a:endParaRPr lang="ru-RU" sz="2800" dirty="0" smtClean="0"/>
          </a:p>
          <a:p>
            <a:r>
              <a:rPr lang="ru-RU" sz="2800" dirty="0" smtClean="0"/>
              <a:t>Классический </a:t>
            </a:r>
            <a:r>
              <a:rPr lang="ru-RU" sz="2800" dirty="0"/>
              <a:t>пример - китайцы, во всех мегаполисах мира замыкающиеся в </a:t>
            </a:r>
            <a:r>
              <a:rPr lang="ru-RU" sz="2800" dirty="0" smtClean="0"/>
              <a:t>своей </a:t>
            </a:r>
            <a:r>
              <a:rPr lang="ru-RU" sz="2800" dirty="0"/>
              <a:t>общине. </a:t>
            </a:r>
            <a:r>
              <a:rPr lang="ru-RU" sz="2800" dirty="0" smtClean="0"/>
              <a:t>(</a:t>
            </a:r>
            <a:r>
              <a:rPr lang="ru-RU" dirty="0" smtClean="0"/>
              <a:t>Разумеется, это выбор части представителей </a:t>
            </a:r>
            <a:r>
              <a:rPr lang="ru-RU" dirty="0" err="1" smtClean="0"/>
              <a:t>мигрантской</a:t>
            </a:r>
            <a:r>
              <a:rPr lang="ru-RU" dirty="0" smtClean="0"/>
              <a:t> общины, во всякой этнической общине имеются и те, кто осознанно стремятся интегрироваться в принимающее общество и дистанцируются от соотечественников). </a:t>
            </a:r>
          </a:p>
        </p:txBody>
      </p:sp>
    </p:spTree>
    <p:extLst>
      <p:ext uri="{BB962C8B-B14F-4D97-AF65-F5344CB8AC3E}">
        <p14:creationId xmlns:p14="http://schemas.microsoft.com/office/powerpoint/2010/main" val="3498850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литература</a:t>
            </a:r>
            <a:endParaRPr lang="ru-RU" dirty="0"/>
          </a:p>
        </p:txBody>
      </p:sp>
      <p:pic>
        <p:nvPicPr>
          <p:cNvPr id="1026" name="Picture 2" descr="Paper 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61924"/>
            <a:ext cx="5667375" cy="80200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Политика интеграции иммигрантов в российское обществ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021" y="1228725"/>
            <a:ext cx="3952875" cy="578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051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Политика интеграции</a:t>
            </a:r>
            <a:endParaRPr lang="ru-RU" dirty="0"/>
          </a:p>
        </p:txBody>
      </p:sp>
      <p:sp>
        <p:nvSpPr>
          <p:cNvPr id="3" name="Объект 2"/>
          <p:cNvSpPr>
            <a:spLocks noGrp="1"/>
          </p:cNvSpPr>
          <p:nvPr>
            <p:ph idx="1"/>
          </p:nvPr>
        </p:nvSpPr>
        <p:spPr/>
        <p:txBody>
          <a:bodyPr>
            <a:normAutofit/>
          </a:bodyPr>
          <a:lstStyle/>
          <a:p>
            <a:r>
              <a:rPr lang="ru-RU" sz="2800" dirty="0"/>
              <a:t>Практически во всех государствах Евросоюза созданы посты министров, отвечающих за интеграцию иммигрантов в общество. </a:t>
            </a:r>
            <a:endParaRPr lang="ru-RU" sz="2800" dirty="0" smtClean="0"/>
          </a:p>
          <a:p>
            <a:r>
              <a:rPr lang="ru-RU" sz="2800" dirty="0" smtClean="0"/>
              <a:t>В </a:t>
            </a:r>
            <a:r>
              <a:rPr lang="ru-RU" sz="2800" dirty="0"/>
              <a:t>Нидерландах этим занимается министр иммиграции и интеграции</a:t>
            </a:r>
            <a:r>
              <a:rPr lang="ru-RU" sz="2800" dirty="0" smtClean="0"/>
              <a:t>,</a:t>
            </a:r>
          </a:p>
          <a:p>
            <a:r>
              <a:rPr lang="ru-RU" sz="2800" dirty="0" smtClean="0"/>
              <a:t> </a:t>
            </a:r>
            <a:r>
              <a:rPr lang="ru-RU" sz="2800" dirty="0"/>
              <a:t>в Швеции – министр интеграции и равенства, </a:t>
            </a:r>
            <a:endParaRPr lang="ru-RU" sz="2800" dirty="0" smtClean="0"/>
          </a:p>
          <a:p>
            <a:r>
              <a:rPr lang="ru-RU" sz="2800" dirty="0" smtClean="0"/>
              <a:t>в </a:t>
            </a:r>
            <a:r>
              <a:rPr lang="ru-RU" sz="2800" dirty="0"/>
              <a:t>Дании – министр по делам беженцев, иммиграции и интеграции</a:t>
            </a:r>
          </a:p>
        </p:txBody>
      </p:sp>
    </p:spTree>
    <p:extLst>
      <p:ext uri="{BB962C8B-B14F-4D97-AF65-F5344CB8AC3E}">
        <p14:creationId xmlns:p14="http://schemas.microsoft.com/office/powerpoint/2010/main" val="3347801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732138"/>
          </a:xfrm>
          <a:solidFill>
            <a:schemeClr val="accent1"/>
          </a:solidFill>
        </p:spPr>
        <p:txBody>
          <a:bodyPr/>
          <a:lstStyle/>
          <a:p>
            <a:r>
              <a:rPr lang="ru-RU" dirty="0"/>
              <a:t>Индекс интеграционной политики</a:t>
            </a:r>
          </a:p>
        </p:txBody>
      </p:sp>
      <p:sp>
        <p:nvSpPr>
          <p:cNvPr id="3" name="Объект 2"/>
          <p:cNvSpPr>
            <a:spLocks noGrp="1"/>
          </p:cNvSpPr>
          <p:nvPr>
            <p:ph idx="1"/>
          </p:nvPr>
        </p:nvSpPr>
        <p:spPr>
          <a:xfrm>
            <a:off x="103031" y="1370338"/>
            <a:ext cx="11590986" cy="4798642"/>
          </a:xfrm>
        </p:spPr>
        <p:txBody>
          <a:bodyPr>
            <a:noAutofit/>
          </a:bodyPr>
          <a:lstStyle/>
          <a:p>
            <a:r>
              <a:rPr lang="ru-RU" sz="3600" dirty="0" err="1" smtClean="0"/>
              <a:t>Migrant</a:t>
            </a:r>
            <a:r>
              <a:rPr lang="ru-RU" sz="3600" dirty="0" smtClean="0"/>
              <a:t> </a:t>
            </a:r>
            <a:r>
              <a:rPr lang="ru-RU" sz="3600" dirty="0" err="1"/>
              <a:t>Integration</a:t>
            </a:r>
            <a:r>
              <a:rPr lang="ru-RU" sz="3600" dirty="0"/>
              <a:t> </a:t>
            </a:r>
            <a:r>
              <a:rPr lang="ru-RU" sz="3600" dirty="0" err="1"/>
              <a:t>Policy</a:t>
            </a:r>
            <a:r>
              <a:rPr lang="ru-RU" sz="3600" dirty="0"/>
              <a:t> </a:t>
            </a:r>
            <a:r>
              <a:rPr lang="ru-RU" sz="3600" dirty="0" err="1"/>
              <a:t>Index</a:t>
            </a:r>
            <a:r>
              <a:rPr lang="ru-RU" sz="3600" dirty="0"/>
              <a:t> – </a:t>
            </a:r>
            <a:r>
              <a:rPr lang="ru-RU" sz="3600" dirty="0" smtClean="0"/>
              <a:t>MIPEX разработан неправительственной испанской организацией «Центр международных отношений Барселоны» и Европейской группой по изучению миграционной политики.</a:t>
            </a:r>
          </a:p>
          <a:p>
            <a:r>
              <a:rPr lang="ru-RU" sz="3600" dirty="0" smtClean="0"/>
              <a:t>Учитывает 167 индикаторов в 8 социальных сферах</a:t>
            </a:r>
            <a:endParaRPr lang="ru-RU" sz="3600" dirty="0"/>
          </a:p>
        </p:txBody>
      </p:sp>
    </p:spTree>
    <p:extLst>
      <p:ext uri="{BB962C8B-B14F-4D97-AF65-F5344CB8AC3E}">
        <p14:creationId xmlns:p14="http://schemas.microsoft.com/office/powerpoint/2010/main" val="563327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368680" cy="1400530"/>
          </a:xfrm>
        </p:spPr>
        <p:txBody>
          <a:bodyPr/>
          <a:lstStyle/>
          <a:p>
            <a:r>
              <a:rPr lang="ru-RU" sz="4400" dirty="0" err="1"/>
              <a:t>The</a:t>
            </a:r>
            <a:r>
              <a:rPr lang="ru-RU" sz="4400" dirty="0"/>
              <a:t> </a:t>
            </a:r>
            <a:r>
              <a:rPr lang="ru-RU" sz="4400" dirty="0" err="1"/>
              <a:t>Migrant</a:t>
            </a:r>
            <a:r>
              <a:rPr lang="ru-RU" sz="4400" dirty="0"/>
              <a:t> </a:t>
            </a:r>
            <a:r>
              <a:rPr lang="ru-RU" sz="4400" dirty="0" err="1"/>
              <a:t>Integration</a:t>
            </a:r>
            <a:r>
              <a:rPr lang="ru-RU" sz="4400" dirty="0"/>
              <a:t> </a:t>
            </a:r>
            <a:r>
              <a:rPr lang="ru-RU" sz="4400" dirty="0" err="1"/>
              <a:t>Policy</a:t>
            </a:r>
            <a:r>
              <a:rPr lang="ru-RU" sz="4400" dirty="0"/>
              <a:t> </a:t>
            </a:r>
            <a:r>
              <a:rPr lang="ru-RU" sz="4400" dirty="0" err="1"/>
              <a:t>Index</a:t>
            </a:r>
            <a:r>
              <a:rPr lang="ru-RU" sz="4400" dirty="0"/>
              <a:t> (MIPEX) </a:t>
            </a:r>
            <a:endParaRPr lang="ru-RU" dirty="0"/>
          </a:p>
        </p:txBody>
      </p:sp>
      <p:sp>
        <p:nvSpPr>
          <p:cNvPr id="3" name="Объект 2"/>
          <p:cNvSpPr>
            <a:spLocks noGrp="1"/>
          </p:cNvSpPr>
          <p:nvPr>
            <p:ph idx="1"/>
          </p:nvPr>
        </p:nvSpPr>
        <p:spPr>
          <a:xfrm>
            <a:off x="404037" y="2052918"/>
            <a:ext cx="11313041" cy="4603063"/>
          </a:xfrm>
        </p:spPr>
        <p:txBody>
          <a:bodyPr>
            <a:noAutofit/>
          </a:bodyPr>
          <a:lstStyle/>
          <a:p>
            <a:r>
              <a:rPr lang="ru-RU" sz="2800" dirty="0" smtClean="0"/>
              <a:t>– </a:t>
            </a:r>
            <a:r>
              <a:rPr lang="ru-RU" sz="2800" dirty="0"/>
              <a:t>это уникальный инструмент, с помощью которого измеряется эффективность </a:t>
            </a:r>
            <a:r>
              <a:rPr lang="ru-RU" sz="2800" dirty="0" smtClean="0"/>
              <a:t>политик </a:t>
            </a:r>
            <a:r>
              <a:rPr lang="ru-RU" sz="2800" dirty="0"/>
              <a:t>интеграции мигрантов во всех странах-членах Европейского Союза, а также в Австралии, Канаде, Исландии, Японии, Южной Корее, Новой Зеландии, Норвегии, Турции и США. Данный индекс является необходимым показателем для оценивания и сравнения правительств, которые прикладывают усилия для популяризации интеграции мигрантов и для улучшения или же корректировки интеграционной политики, опираясь на показатели ее эффективности.</a:t>
            </a:r>
          </a:p>
        </p:txBody>
      </p:sp>
    </p:spTree>
    <p:extLst>
      <p:ext uri="{BB962C8B-B14F-4D97-AF65-F5344CB8AC3E}">
        <p14:creationId xmlns:p14="http://schemas.microsoft.com/office/powerpoint/2010/main" val="1101166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732138"/>
          </a:xfrm>
          <a:solidFill>
            <a:schemeClr val="accent1"/>
          </a:solidFill>
        </p:spPr>
        <p:txBody>
          <a:bodyPr/>
          <a:lstStyle/>
          <a:p>
            <a:r>
              <a:rPr lang="ru-RU" dirty="0"/>
              <a:t>Индекс интеграционной политики</a:t>
            </a:r>
          </a:p>
        </p:txBody>
      </p:sp>
      <p:sp>
        <p:nvSpPr>
          <p:cNvPr id="3" name="Объект 2"/>
          <p:cNvSpPr>
            <a:spLocks noGrp="1"/>
          </p:cNvSpPr>
          <p:nvPr>
            <p:ph idx="1"/>
          </p:nvPr>
        </p:nvSpPr>
        <p:spPr>
          <a:xfrm>
            <a:off x="103031" y="1370338"/>
            <a:ext cx="11912958" cy="5120614"/>
          </a:xfrm>
        </p:spPr>
        <p:txBody>
          <a:bodyPr>
            <a:noAutofit/>
          </a:bodyPr>
          <a:lstStyle/>
          <a:p>
            <a:r>
              <a:rPr lang="ru-RU" sz="3600" dirty="0" smtClean="0"/>
              <a:t>1.</a:t>
            </a:r>
            <a:r>
              <a:rPr lang="ru-RU" sz="3600" dirty="0"/>
              <a:t> </a:t>
            </a:r>
            <a:r>
              <a:rPr lang="ru-RU" sz="3600" b="1" dirty="0">
                <a:solidFill>
                  <a:srgbClr val="FF0000"/>
                </a:solidFill>
              </a:rPr>
              <a:t>Мобильность рынка труда</a:t>
            </a:r>
            <a:r>
              <a:rPr lang="ru-RU" sz="3600" dirty="0"/>
              <a:t>: доступность рынка труда, доступ к системе профессионального переобучения, целевая поддержка, права рабочих. </a:t>
            </a:r>
            <a:endParaRPr lang="ru-RU" sz="3600" dirty="0" smtClean="0"/>
          </a:p>
          <a:p>
            <a:r>
              <a:rPr lang="ru-RU" sz="3600" dirty="0" smtClean="0"/>
              <a:t>2.</a:t>
            </a:r>
            <a:r>
              <a:rPr lang="ru-RU" sz="3600" dirty="0"/>
              <a:t> </a:t>
            </a:r>
            <a:r>
              <a:rPr lang="ru-RU" sz="3600" b="1" dirty="0">
                <a:solidFill>
                  <a:srgbClr val="FF0000"/>
                </a:solidFill>
              </a:rPr>
              <a:t>Образование</a:t>
            </a:r>
            <a:r>
              <a:rPr lang="ru-RU" sz="3600" dirty="0"/>
              <a:t>: доступность системы образования для мигрантов, возможность удовлетворения особых нужд, предоставление новых возможностей для всех учеников, межкультурное образование для всех учеников. </a:t>
            </a:r>
          </a:p>
        </p:txBody>
      </p:sp>
    </p:spTree>
    <p:extLst>
      <p:ext uri="{BB962C8B-B14F-4D97-AF65-F5344CB8AC3E}">
        <p14:creationId xmlns:p14="http://schemas.microsoft.com/office/powerpoint/2010/main" val="3822299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732138"/>
          </a:xfrm>
          <a:solidFill>
            <a:schemeClr val="accent1"/>
          </a:solidFill>
        </p:spPr>
        <p:txBody>
          <a:bodyPr/>
          <a:lstStyle/>
          <a:p>
            <a:r>
              <a:rPr lang="ru-RU" dirty="0"/>
              <a:t>Индекс интеграционной политики</a:t>
            </a:r>
          </a:p>
        </p:txBody>
      </p:sp>
      <p:sp>
        <p:nvSpPr>
          <p:cNvPr id="3" name="Объект 2"/>
          <p:cNvSpPr>
            <a:spLocks noGrp="1"/>
          </p:cNvSpPr>
          <p:nvPr>
            <p:ph idx="1"/>
          </p:nvPr>
        </p:nvSpPr>
        <p:spPr>
          <a:xfrm>
            <a:off x="103031" y="1370338"/>
            <a:ext cx="11912958" cy="5120614"/>
          </a:xfrm>
        </p:spPr>
        <p:txBody>
          <a:bodyPr>
            <a:noAutofit/>
          </a:bodyPr>
          <a:lstStyle/>
          <a:p>
            <a:r>
              <a:rPr lang="ru-RU" sz="3600" dirty="0" smtClean="0"/>
              <a:t>3.</a:t>
            </a:r>
            <a:r>
              <a:rPr lang="ru-RU" sz="3600" dirty="0"/>
              <a:t> </a:t>
            </a:r>
            <a:r>
              <a:rPr lang="ru-RU" sz="3600" b="1" dirty="0">
                <a:solidFill>
                  <a:srgbClr val="FF0000"/>
                </a:solidFill>
              </a:rPr>
              <a:t>Политическое участие</a:t>
            </a:r>
            <a:r>
              <a:rPr lang="ru-RU" sz="3600" dirty="0"/>
              <a:t>: электоральные права, политические свободы, доступ к консультативным услугам, поощрение участия в выборах. </a:t>
            </a:r>
            <a:endParaRPr lang="ru-RU" sz="3600" dirty="0" smtClean="0"/>
          </a:p>
          <a:p>
            <a:r>
              <a:rPr lang="ru-RU" sz="3600" dirty="0" smtClean="0"/>
              <a:t>4.</a:t>
            </a:r>
            <a:r>
              <a:rPr lang="ru-RU" sz="3600" dirty="0"/>
              <a:t> </a:t>
            </a:r>
            <a:r>
              <a:rPr lang="ru-RU" sz="3600" b="1" dirty="0">
                <a:solidFill>
                  <a:srgbClr val="FF0000"/>
                </a:solidFill>
              </a:rPr>
              <a:t>Доступ к получению гражданства</a:t>
            </a:r>
            <a:r>
              <a:rPr lang="ru-RU" sz="3600" dirty="0"/>
              <a:t>: доступность статуса гражданина, условия получения статуса, защищенность статуса, возможность двойного гражданства. </a:t>
            </a:r>
          </a:p>
        </p:txBody>
      </p:sp>
    </p:spTree>
    <p:extLst>
      <p:ext uri="{BB962C8B-B14F-4D97-AF65-F5344CB8AC3E}">
        <p14:creationId xmlns:p14="http://schemas.microsoft.com/office/powerpoint/2010/main" val="3700552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732138"/>
          </a:xfrm>
          <a:solidFill>
            <a:schemeClr val="accent1"/>
          </a:solidFill>
        </p:spPr>
        <p:txBody>
          <a:bodyPr/>
          <a:lstStyle/>
          <a:p>
            <a:r>
              <a:rPr lang="ru-RU" dirty="0"/>
              <a:t>Индекс интеграционной политики</a:t>
            </a:r>
          </a:p>
        </p:txBody>
      </p:sp>
      <p:sp>
        <p:nvSpPr>
          <p:cNvPr id="3" name="Объект 2"/>
          <p:cNvSpPr>
            <a:spLocks noGrp="1"/>
          </p:cNvSpPr>
          <p:nvPr>
            <p:ph idx="1"/>
          </p:nvPr>
        </p:nvSpPr>
        <p:spPr>
          <a:xfrm>
            <a:off x="103031" y="1370338"/>
            <a:ext cx="11912958" cy="5120614"/>
          </a:xfrm>
        </p:spPr>
        <p:txBody>
          <a:bodyPr>
            <a:noAutofit/>
          </a:bodyPr>
          <a:lstStyle/>
          <a:p>
            <a:r>
              <a:rPr lang="ru-RU" sz="3200" dirty="0"/>
              <a:t>5.  </a:t>
            </a:r>
            <a:r>
              <a:rPr lang="ru-RU" sz="3200" b="1" dirty="0">
                <a:solidFill>
                  <a:srgbClr val="FF0000"/>
                </a:solidFill>
              </a:rPr>
              <a:t>Воссоединение семей</a:t>
            </a:r>
            <a:r>
              <a:rPr lang="ru-RU" sz="3200" dirty="0"/>
              <a:t>: доступность программ по воссоединению семей, условия для воссоединения, защищенность семей от дискриминации, правовое равенство семей и их спонсоров</a:t>
            </a:r>
            <a:r>
              <a:rPr lang="ru-RU" sz="3200" dirty="0" smtClean="0"/>
              <a:t>.</a:t>
            </a:r>
          </a:p>
          <a:p>
            <a:r>
              <a:rPr lang="ru-RU" sz="3200" dirty="0" smtClean="0"/>
              <a:t>6.</a:t>
            </a:r>
            <a:r>
              <a:rPr lang="ru-RU" sz="3200" dirty="0"/>
              <a:t> </a:t>
            </a:r>
            <a:r>
              <a:rPr lang="ru-RU" sz="3200" b="1" dirty="0">
                <a:solidFill>
                  <a:srgbClr val="FF0000"/>
                </a:solidFill>
              </a:rPr>
              <a:t>Доступ к здравоохранению</a:t>
            </a:r>
            <a:r>
              <a:rPr lang="ru-RU" sz="3200" dirty="0"/>
              <a:t>: доступность медицинского обслуживания, политика по облегчению доступа к медицинскому обслуживанию, </a:t>
            </a:r>
            <a:r>
              <a:rPr lang="ru-RU" sz="3200" dirty="0" err="1"/>
              <a:t>адаптированность</a:t>
            </a:r>
            <a:r>
              <a:rPr lang="ru-RU" sz="3200" dirty="0"/>
              <a:t> медучреждений для работы с мигрантами, меры по исследованию здоровья мигрантов.</a:t>
            </a:r>
          </a:p>
        </p:txBody>
      </p:sp>
    </p:spTree>
    <p:extLst>
      <p:ext uri="{BB962C8B-B14F-4D97-AF65-F5344CB8AC3E}">
        <p14:creationId xmlns:p14="http://schemas.microsoft.com/office/powerpoint/2010/main" val="1602335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732138"/>
          </a:xfrm>
          <a:solidFill>
            <a:schemeClr val="accent1"/>
          </a:solidFill>
        </p:spPr>
        <p:txBody>
          <a:bodyPr/>
          <a:lstStyle/>
          <a:p>
            <a:r>
              <a:rPr lang="ru-RU" dirty="0"/>
              <a:t>Индекс интеграционной политики</a:t>
            </a:r>
          </a:p>
        </p:txBody>
      </p:sp>
      <p:sp>
        <p:nvSpPr>
          <p:cNvPr id="3" name="Объект 2"/>
          <p:cNvSpPr>
            <a:spLocks noGrp="1"/>
          </p:cNvSpPr>
          <p:nvPr>
            <p:ph idx="1"/>
          </p:nvPr>
        </p:nvSpPr>
        <p:spPr>
          <a:xfrm>
            <a:off x="103031" y="1370338"/>
            <a:ext cx="11912958" cy="5120614"/>
          </a:xfrm>
        </p:spPr>
        <p:txBody>
          <a:bodyPr>
            <a:noAutofit/>
          </a:bodyPr>
          <a:lstStyle/>
          <a:p>
            <a:r>
              <a:rPr lang="ru-RU" sz="3200" dirty="0"/>
              <a:t>7. </a:t>
            </a:r>
            <a:r>
              <a:rPr lang="ru-RU" sz="3200" b="1" dirty="0">
                <a:solidFill>
                  <a:srgbClr val="FF0000"/>
                </a:solidFill>
              </a:rPr>
              <a:t>Доступ к статусу постоянного резидента</a:t>
            </a:r>
            <a:r>
              <a:rPr lang="ru-RU" sz="3200" dirty="0"/>
              <a:t>: доступность статуса, условия получения статуса, защищенность статуса, права, предоставляемые статусом. </a:t>
            </a:r>
            <a:endParaRPr lang="ru-RU" sz="3200" dirty="0" smtClean="0"/>
          </a:p>
          <a:p>
            <a:r>
              <a:rPr lang="ru-RU" sz="3200" dirty="0" smtClean="0"/>
              <a:t>8. </a:t>
            </a:r>
            <a:r>
              <a:rPr lang="ru-RU" sz="3200" b="1" dirty="0" smtClean="0">
                <a:solidFill>
                  <a:srgbClr val="FF0000"/>
                </a:solidFill>
              </a:rPr>
              <a:t>Дискриминация </a:t>
            </a:r>
            <a:r>
              <a:rPr lang="ru-RU" sz="3200" b="1" dirty="0">
                <a:solidFill>
                  <a:srgbClr val="FF0000"/>
                </a:solidFill>
              </a:rPr>
              <a:t>и антидискриминационное законодательство</a:t>
            </a:r>
            <a:r>
              <a:rPr lang="ru-RU" sz="3200" dirty="0"/>
              <a:t>: определение дискриминации в нормативных актах, область применения антидискриминационного законодательства, силовые механизмы защиты от дискриминации, проведение политики равенства. </a:t>
            </a:r>
          </a:p>
        </p:txBody>
      </p:sp>
    </p:spTree>
    <p:extLst>
      <p:ext uri="{BB962C8B-B14F-4D97-AF65-F5344CB8AC3E}">
        <p14:creationId xmlns:p14="http://schemas.microsoft.com/office/powerpoint/2010/main" val="3521349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732138"/>
          </a:xfrm>
          <a:solidFill>
            <a:schemeClr val="accent1"/>
          </a:solidFill>
        </p:spPr>
        <p:txBody>
          <a:bodyPr/>
          <a:lstStyle/>
          <a:p>
            <a:r>
              <a:rPr lang="ru-RU" dirty="0"/>
              <a:t>Индекс интеграционной политики</a:t>
            </a:r>
          </a:p>
        </p:txBody>
      </p:sp>
      <p:sp>
        <p:nvSpPr>
          <p:cNvPr id="3" name="Объект 2"/>
          <p:cNvSpPr>
            <a:spLocks noGrp="1"/>
          </p:cNvSpPr>
          <p:nvPr>
            <p:ph idx="1"/>
          </p:nvPr>
        </p:nvSpPr>
        <p:spPr>
          <a:xfrm>
            <a:off x="103031" y="1370338"/>
            <a:ext cx="11590986" cy="5056220"/>
          </a:xfrm>
        </p:spPr>
        <p:txBody>
          <a:bodyPr>
            <a:noAutofit/>
          </a:bodyPr>
          <a:lstStyle/>
          <a:p>
            <a:r>
              <a:rPr lang="ru-RU" sz="2800" dirty="0"/>
              <a:t>В 2004 г. при совместной работе Британского Совета и Брюссельской Группы миграционной политики впервые был обнародован «Индекс интеграционной политики» (</a:t>
            </a:r>
            <a:r>
              <a:rPr lang="ru-RU" sz="2800" dirty="0" err="1"/>
              <a:t>Migrant</a:t>
            </a:r>
            <a:r>
              <a:rPr lang="ru-RU" sz="2800" dirty="0"/>
              <a:t> </a:t>
            </a:r>
            <a:r>
              <a:rPr lang="ru-RU" sz="2800" dirty="0" err="1"/>
              <a:t>Integration</a:t>
            </a:r>
            <a:r>
              <a:rPr lang="ru-RU" sz="2800" dirty="0"/>
              <a:t> </a:t>
            </a:r>
            <a:r>
              <a:rPr lang="ru-RU" sz="2800" dirty="0" err="1"/>
              <a:t>Policy</a:t>
            </a:r>
            <a:r>
              <a:rPr lang="ru-RU" sz="2800" dirty="0"/>
              <a:t> </a:t>
            </a:r>
            <a:r>
              <a:rPr lang="ru-RU" sz="2800" dirty="0" err="1"/>
              <a:t>Index</a:t>
            </a:r>
            <a:r>
              <a:rPr lang="ru-RU" sz="2800" dirty="0"/>
              <a:t> – MIPEX), на основе которого ежегодно проводится рейтинг государств, для выявления стран-лидеров в мировой </a:t>
            </a:r>
            <a:r>
              <a:rPr lang="ru-RU" sz="2800" dirty="0" smtClean="0"/>
              <a:t>интеграции </a:t>
            </a:r>
            <a:r>
              <a:rPr lang="ru-RU" sz="2800" dirty="0"/>
              <a:t>иммигрантов</a:t>
            </a:r>
            <a:r>
              <a:rPr lang="ru-RU" sz="2800" dirty="0" smtClean="0"/>
              <a:t>. </a:t>
            </a:r>
          </a:p>
          <a:p>
            <a:r>
              <a:rPr lang="ru-RU" sz="2800" dirty="0" smtClean="0"/>
              <a:t>Завершился проект в 2015 году. Собраны данные о законодательстве 38 государств мира.</a:t>
            </a:r>
          </a:p>
          <a:p>
            <a:r>
              <a:rPr lang="ru-RU" sz="2800" dirty="0"/>
              <a:t>В данном проекте </a:t>
            </a:r>
            <a:r>
              <a:rPr lang="ru-RU" sz="2800" dirty="0" smtClean="0"/>
              <a:t>принимали </a:t>
            </a:r>
            <a:r>
              <a:rPr lang="ru-RU" sz="2800" dirty="0"/>
              <a:t>участие </a:t>
            </a:r>
            <a:r>
              <a:rPr lang="ru-RU" sz="2800" dirty="0" smtClean="0"/>
              <a:t>38 </a:t>
            </a:r>
            <a:r>
              <a:rPr lang="ru-RU" sz="2800" dirty="0"/>
              <a:t>организаций, среди которых научно-исследовательские университеты, неправительственные организации и фонды, аналитические и исследовательские группы.</a:t>
            </a:r>
          </a:p>
        </p:txBody>
      </p:sp>
    </p:spTree>
    <p:extLst>
      <p:ext uri="{BB962C8B-B14F-4D97-AF65-F5344CB8AC3E}">
        <p14:creationId xmlns:p14="http://schemas.microsoft.com/office/powerpoint/2010/main" val="4147588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917620"/>
          </a:xfrm>
          <a:solidFill>
            <a:schemeClr val="accent1"/>
          </a:solidFill>
        </p:spPr>
        <p:txBody>
          <a:bodyPr/>
          <a:lstStyle/>
          <a:p>
            <a:r>
              <a:rPr lang="ru-RU" dirty="0"/>
              <a:t>Индекс интеграционной политики</a:t>
            </a:r>
          </a:p>
        </p:txBody>
      </p:sp>
      <p:sp>
        <p:nvSpPr>
          <p:cNvPr id="3" name="Объект 2"/>
          <p:cNvSpPr>
            <a:spLocks noGrp="1"/>
          </p:cNvSpPr>
          <p:nvPr>
            <p:ph idx="1"/>
          </p:nvPr>
        </p:nvSpPr>
        <p:spPr>
          <a:xfrm>
            <a:off x="103031" y="1370338"/>
            <a:ext cx="11590986" cy="4798642"/>
          </a:xfrm>
        </p:spPr>
        <p:txBody>
          <a:bodyPr>
            <a:noAutofit/>
          </a:bodyPr>
          <a:lstStyle/>
          <a:p>
            <a:r>
              <a:rPr lang="ru-RU" sz="3200" dirty="0"/>
              <a:t>Сначала этот рейтинг проводился только среди стран Евросоюза, но, получив высокую оценку у правозащитных организаций по всему миру, стал охватывать большее количество стран. Так, например, рейтинг MIPEX в 2010 г. включал все государства-члены Европейского союза, а также Норвегию, Швейцарию, Канаду и США.</a:t>
            </a:r>
          </a:p>
        </p:txBody>
      </p:sp>
    </p:spTree>
    <p:extLst>
      <p:ext uri="{BB962C8B-B14F-4D97-AF65-F5344CB8AC3E}">
        <p14:creationId xmlns:p14="http://schemas.microsoft.com/office/powerpoint/2010/main" val="4159767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031" y="156503"/>
            <a:ext cx="9404723" cy="719259"/>
          </a:xfrm>
          <a:solidFill>
            <a:schemeClr val="accent1"/>
          </a:solidFill>
        </p:spPr>
        <p:txBody>
          <a:bodyPr/>
          <a:lstStyle/>
          <a:p>
            <a:r>
              <a:rPr lang="ru-RU" dirty="0"/>
              <a:t>Индекс интеграционной политики</a:t>
            </a:r>
          </a:p>
        </p:txBody>
      </p:sp>
      <p:sp>
        <p:nvSpPr>
          <p:cNvPr id="3" name="Объект 2"/>
          <p:cNvSpPr>
            <a:spLocks noGrp="1"/>
          </p:cNvSpPr>
          <p:nvPr>
            <p:ph idx="1"/>
          </p:nvPr>
        </p:nvSpPr>
        <p:spPr>
          <a:xfrm>
            <a:off x="283335" y="875762"/>
            <a:ext cx="11590986" cy="5982238"/>
          </a:xfrm>
        </p:spPr>
        <p:txBody>
          <a:bodyPr>
            <a:noAutofit/>
          </a:bodyPr>
          <a:lstStyle/>
          <a:p>
            <a:pPr marL="0" indent="0">
              <a:buNone/>
            </a:pPr>
            <a:r>
              <a:rPr lang="ru-RU" sz="2400" dirty="0"/>
              <a:t>По результатам </a:t>
            </a:r>
            <a:r>
              <a:rPr lang="ru-RU" sz="2400" dirty="0" smtClean="0"/>
              <a:t>исследования  2010 </a:t>
            </a:r>
            <a:r>
              <a:rPr lang="ru-RU" sz="2400" dirty="0"/>
              <a:t>г</a:t>
            </a:r>
            <a:r>
              <a:rPr lang="ru-RU" sz="2400" dirty="0" smtClean="0"/>
              <a:t>. </a:t>
            </a:r>
            <a:r>
              <a:rPr lang="ru-RU" sz="2400" dirty="0"/>
              <a:t>первенство, как и прежде (2007 г.) одержала Швеция. Данный индекс интеграции составил здесь 83%. Страна заняла лидирующие позиции по всем шести основным критериям, и, таким образом, подтвердила статус самой благоприятной страны с идеальными условиями для адаптации иммигрантов. </a:t>
            </a:r>
            <a:endParaRPr lang="ru-RU" sz="2400" dirty="0" smtClean="0"/>
          </a:p>
          <a:p>
            <a:pPr marL="0" indent="0">
              <a:buNone/>
            </a:pPr>
            <a:r>
              <a:rPr lang="ru-RU" sz="2400" dirty="0" smtClean="0"/>
              <a:t>Следом </a:t>
            </a:r>
            <a:r>
              <a:rPr lang="ru-RU" sz="2400" dirty="0"/>
              <a:t>за представительницей Скандинавских стран идет Португалия (индекс – 79%). </a:t>
            </a:r>
            <a:endParaRPr lang="ru-RU" sz="2400" dirty="0" smtClean="0"/>
          </a:p>
          <a:p>
            <a:pPr marL="0" indent="0">
              <a:buNone/>
            </a:pPr>
            <a:r>
              <a:rPr lang="ru-RU" sz="2400" dirty="0" smtClean="0"/>
              <a:t>В </a:t>
            </a:r>
            <a:r>
              <a:rPr lang="ru-RU" sz="2400" dirty="0"/>
              <a:t>последней десятке рейтинга интеграции находятся страны Восточной Европы. </a:t>
            </a:r>
            <a:endParaRPr lang="ru-RU" sz="2400" dirty="0" smtClean="0"/>
          </a:p>
          <a:p>
            <a:pPr marL="0" indent="0">
              <a:buNone/>
            </a:pPr>
            <a:r>
              <a:rPr lang="ru-RU" sz="2400" dirty="0" smtClean="0"/>
              <a:t>Самыми </a:t>
            </a:r>
            <a:r>
              <a:rPr lang="ru-RU" sz="2400" dirty="0"/>
              <a:t>неблагоприятными для иммигрантов оказались страны Прибалтики: Эстония, Латвия и Литва, разделившие между собой три завершающие ступени рейтинга</a:t>
            </a:r>
          </a:p>
        </p:txBody>
      </p:sp>
    </p:spTree>
    <p:extLst>
      <p:ext uri="{BB962C8B-B14F-4D97-AF65-F5344CB8AC3E}">
        <p14:creationId xmlns:p14="http://schemas.microsoft.com/office/powerpoint/2010/main" val="1796168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литература</a:t>
            </a:r>
          </a:p>
        </p:txBody>
      </p:sp>
      <p:sp>
        <p:nvSpPr>
          <p:cNvPr id="3" name="Объект 2"/>
          <p:cNvSpPr>
            <a:spLocks noGrp="1"/>
          </p:cNvSpPr>
          <p:nvPr>
            <p:ph idx="1"/>
          </p:nvPr>
        </p:nvSpPr>
        <p:spPr/>
        <p:txBody>
          <a:bodyPr/>
          <a:lstStyle/>
          <a:p>
            <a:r>
              <a:rPr lang="ru-RU" dirty="0" smtClean="0"/>
              <a:t>Малахов В. Интеграция мигрантов. Концепции и практики. М.: Мысль, 2015. – 272 с. </a:t>
            </a:r>
          </a:p>
          <a:p>
            <a:r>
              <a:rPr lang="ru-RU" dirty="0"/>
              <a:t> </a:t>
            </a:r>
            <a:r>
              <a:rPr lang="ru-RU" dirty="0" err="1"/>
              <a:t>Корель</a:t>
            </a:r>
            <a:r>
              <a:rPr lang="ru-RU" dirty="0"/>
              <a:t>, Л. В. Метод социологии адаптаций // </a:t>
            </a:r>
            <a:r>
              <a:rPr lang="ru-RU" dirty="0" err="1"/>
              <a:t>Корель</a:t>
            </a:r>
            <a:r>
              <a:rPr lang="ru-RU" dirty="0"/>
              <a:t> Л. В. Социология адаптаций : </a:t>
            </a:r>
            <a:r>
              <a:rPr lang="ru-RU" dirty="0" err="1"/>
              <a:t>вопр</a:t>
            </a:r>
            <a:r>
              <a:rPr lang="ru-RU" dirty="0"/>
              <a:t>. теории, методологии, методики. – Новосибирск, 2005. – Гл. 4. – С. 79-86. </a:t>
            </a:r>
            <a:endParaRPr lang="ru-RU" dirty="0" smtClean="0"/>
          </a:p>
          <a:p>
            <a:r>
              <a:rPr lang="ru-RU" dirty="0"/>
              <a:t> </a:t>
            </a:r>
            <a:r>
              <a:rPr lang="ru-RU" dirty="0" err="1"/>
              <a:t>Кропачев</a:t>
            </a:r>
            <a:r>
              <a:rPr lang="ru-RU" dirty="0"/>
              <a:t> С. М. Прикладные исследования социально-политической интеграции мигрантов: параметры и индикаторы // </a:t>
            </a:r>
            <a:r>
              <a:rPr lang="ru-RU" dirty="0" err="1"/>
              <a:t>Вестн</a:t>
            </a:r>
            <a:r>
              <a:rPr lang="ru-RU" dirty="0"/>
              <a:t>. С.-</a:t>
            </a:r>
            <a:r>
              <a:rPr lang="ru-RU" dirty="0" err="1"/>
              <a:t>Петерб</a:t>
            </a:r>
            <a:r>
              <a:rPr lang="ru-RU" dirty="0"/>
              <a:t>. ун-та. Сер. 6. Политология. Международные отношения. 2016. </a:t>
            </a:r>
            <a:r>
              <a:rPr lang="ru-RU" dirty="0" err="1"/>
              <a:t>Вып</a:t>
            </a:r>
            <a:r>
              <a:rPr lang="ru-RU" dirty="0"/>
              <a:t>. 2. С. 55–62</a:t>
            </a:r>
            <a:r>
              <a:rPr lang="ru-RU" dirty="0" smtClean="0"/>
              <a:t>.</a:t>
            </a:r>
          </a:p>
          <a:p>
            <a:r>
              <a:rPr lang="en-US" dirty="0"/>
              <a:t>Huddleston T., </a:t>
            </a:r>
            <a:r>
              <a:rPr lang="en-US" dirty="0" err="1"/>
              <a:t>Niessen</a:t>
            </a:r>
            <a:r>
              <a:rPr lang="en-US" dirty="0"/>
              <a:t> J., </a:t>
            </a:r>
            <a:r>
              <a:rPr lang="en-US" dirty="0" err="1"/>
              <a:t>Chaoimh</a:t>
            </a:r>
            <a:r>
              <a:rPr lang="en-US" dirty="0"/>
              <a:t> E., White E., Migrant integration Policy Index III. Brussels: British Council and Migration Policy Group, 2011. </a:t>
            </a:r>
            <a:r>
              <a:rPr lang="ru-RU" dirty="0" smtClean="0"/>
              <a:t>- </a:t>
            </a:r>
            <a:r>
              <a:rPr lang="en-US" dirty="0" smtClean="0"/>
              <a:t>213</a:t>
            </a:r>
            <a:r>
              <a:rPr lang="en-US" dirty="0"/>
              <a:t> p. </a:t>
            </a:r>
            <a:endParaRPr lang="ru-RU" dirty="0"/>
          </a:p>
        </p:txBody>
      </p:sp>
    </p:spTree>
    <p:extLst>
      <p:ext uri="{BB962C8B-B14F-4D97-AF65-F5344CB8AC3E}">
        <p14:creationId xmlns:p14="http://schemas.microsoft.com/office/powerpoint/2010/main" val="3159394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031" y="156503"/>
            <a:ext cx="9404723" cy="719259"/>
          </a:xfrm>
          <a:solidFill>
            <a:schemeClr val="accent1"/>
          </a:solidFill>
        </p:spPr>
        <p:txBody>
          <a:bodyPr/>
          <a:lstStyle/>
          <a:p>
            <a:r>
              <a:rPr lang="ru-RU" dirty="0"/>
              <a:t>Индекс интеграционной политики</a:t>
            </a:r>
          </a:p>
        </p:txBody>
      </p:sp>
      <p:sp>
        <p:nvSpPr>
          <p:cNvPr id="3" name="Объект 2"/>
          <p:cNvSpPr>
            <a:spLocks noGrp="1"/>
          </p:cNvSpPr>
          <p:nvPr>
            <p:ph idx="1"/>
          </p:nvPr>
        </p:nvSpPr>
        <p:spPr>
          <a:xfrm>
            <a:off x="283335" y="1712890"/>
            <a:ext cx="11590986" cy="4430333"/>
          </a:xfrm>
        </p:spPr>
        <p:txBody>
          <a:bodyPr>
            <a:noAutofit/>
          </a:bodyPr>
          <a:lstStyle/>
          <a:p>
            <a:pPr marL="0" indent="0">
              <a:buNone/>
            </a:pPr>
            <a:r>
              <a:rPr lang="ru-RU" sz="2800" dirty="0"/>
              <a:t>По данным статистики пять государств Старого Света с самой большой долей некоренного населения являются Великобритания, Испания, Германия, Италия и Франция (в них в общей сложности проживает, по меньшей мере, половина всех мигрантов ЕС). Эти страны оказались в первой половине рейтинга, </a:t>
            </a:r>
            <a:r>
              <a:rPr lang="ru-RU" sz="2800" dirty="0" smtClean="0"/>
              <a:t>причем</a:t>
            </a:r>
            <a:r>
              <a:rPr lang="ru-RU" sz="2800" dirty="0"/>
              <a:t>, из них лучше всех об иммигрантах заботятся в Италии. </a:t>
            </a:r>
          </a:p>
        </p:txBody>
      </p:sp>
    </p:spTree>
    <p:extLst>
      <p:ext uri="{BB962C8B-B14F-4D97-AF65-F5344CB8AC3E}">
        <p14:creationId xmlns:p14="http://schemas.microsoft.com/office/powerpoint/2010/main" val="2382312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631066"/>
            <a:ext cx="8825658" cy="4146316"/>
          </a:xfrm>
          <a:solidFill>
            <a:srgbClr val="00B050"/>
          </a:solidFill>
        </p:spPr>
        <p:txBody>
          <a:bodyPr/>
          <a:lstStyle/>
          <a:p>
            <a:r>
              <a:rPr lang="ru-RU" sz="5400" b="1" dirty="0" smtClean="0"/>
              <a:t>феномен </a:t>
            </a:r>
            <a:r>
              <a:rPr lang="ru-RU" sz="5400" b="1" dirty="0" err="1"/>
              <a:t>иноцивилизационной</a:t>
            </a:r>
            <a:r>
              <a:rPr lang="ru-RU" sz="5400" b="1" dirty="0"/>
              <a:t> </a:t>
            </a:r>
            <a:r>
              <a:rPr lang="ru-RU" sz="5400" b="1" dirty="0" smtClean="0"/>
              <a:t>миграции - вызов </a:t>
            </a:r>
            <a:r>
              <a:rPr lang="ru-RU" sz="5400" b="1" dirty="0"/>
              <a:t>для национальной </a:t>
            </a:r>
            <a:r>
              <a:rPr lang="ru-RU" sz="5400" b="1" dirty="0" smtClean="0"/>
              <a:t>идентичности</a:t>
            </a:r>
            <a:endParaRPr lang="ru-RU" sz="5400" b="1" dirty="0"/>
          </a:p>
        </p:txBody>
      </p:sp>
      <p:sp>
        <p:nvSpPr>
          <p:cNvPr id="3" name="Подзаголовок 2"/>
          <p:cNvSpPr>
            <a:spLocks noGrp="1"/>
          </p:cNvSpPr>
          <p:nvPr>
            <p:ph type="subTitle" idx="1"/>
          </p:nvPr>
        </p:nvSpPr>
        <p:spPr/>
        <p:txBody>
          <a:bodyPr>
            <a:normAutofit/>
          </a:bodyPr>
          <a:lstStyle/>
          <a:p>
            <a:r>
              <a:rPr lang="ru-RU" sz="3200" b="1" dirty="0" err="1"/>
              <a:t>Мигрантофобии</a:t>
            </a:r>
            <a:r>
              <a:rPr lang="ru-RU" sz="3200" b="1" dirty="0"/>
              <a:t> и этнофобии</a:t>
            </a:r>
          </a:p>
        </p:txBody>
      </p:sp>
    </p:spTree>
    <p:extLst>
      <p:ext uri="{BB962C8B-B14F-4D97-AF65-F5344CB8AC3E}">
        <p14:creationId xmlns:p14="http://schemas.microsoft.com/office/powerpoint/2010/main" val="3962476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Политика ЕС</a:t>
            </a:r>
            <a:endParaRPr lang="ru-RU" dirty="0"/>
          </a:p>
        </p:txBody>
      </p:sp>
      <p:sp>
        <p:nvSpPr>
          <p:cNvPr id="3" name="Объект 2"/>
          <p:cNvSpPr>
            <a:spLocks noGrp="1"/>
          </p:cNvSpPr>
          <p:nvPr>
            <p:ph idx="1"/>
          </p:nvPr>
        </p:nvSpPr>
        <p:spPr/>
        <p:txBody>
          <a:bodyPr>
            <a:normAutofit/>
          </a:bodyPr>
          <a:lstStyle/>
          <a:p>
            <a:r>
              <a:rPr lang="ru-RU" sz="3200"/>
              <a:t>Новая </a:t>
            </a:r>
            <a:r>
              <a:rPr lang="ru-RU" sz="3200" smtClean="0"/>
              <a:t>Еврокомиссия (2019) </a:t>
            </a:r>
            <a:r>
              <a:rPr lang="ru-RU" sz="3200" dirty="0"/>
              <a:t>бросила лозунг «Защищать европейский образ жизни». Брюссельские политологи трактуют это двояко — либо прививать мигрантам ценности и уклад "нашего" общества либо наоборот оборонять "наше" общество от чужаков.</a:t>
            </a:r>
          </a:p>
        </p:txBody>
      </p:sp>
    </p:spTree>
    <p:extLst>
      <p:ext uri="{BB962C8B-B14F-4D97-AF65-F5344CB8AC3E}">
        <p14:creationId xmlns:p14="http://schemas.microsoft.com/office/powerpoint/2010/main" val="1871583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cap="all" dirty="0"/>
              <a:t>СРАВНИТЕЛЬНЫЙ АНАЛИЗ НАЦИОНАЛЬНОГО МЕХАНИЗМА ИНТЕГРАЦИИ БЕЖЕНЦЕВ В 14 ГОСУДАРСТВАХ-СТРАНАХ ЕС</a:t>
            </a:r>
          </a:p>
        </p:txBody>
      </p:sp>
      <p:sp>
        <p:nvSpPr>
          <p:cNvPr id="3" name="Объект 2"/>
          <p:cNvSpPr>
            <a:spLocks noGrp="1"/>
          </p:cNvSpPr>
          <p:nvPr>
            <p:ph idx="1"/>
          </p:nvPr>
        </p:nvSpPr>
        <p:spPr>
          <a:xfrm>
            <a:off x="457200" y="2052918"/>
            <a:ext cx="11044238" cy="4195481"/>
          </a:xfrm>
        </p:spPr>
        <p:txBody>
          <a:bodyPr>
            <a:normAutofit/>
          </a:bodyPr>
          <a:lstStyle/>
          <a:p>
            <a:r>
              <a:rPr lang="ru-RU" dirty="0"/>
              <a:t>Результаты нового исследования, финансирование которого осуществлялось за счет средств Европейского союза, выявляет огромные различия в реализации интеграционной политики в ЕС, несмотря на стандарты, установленные правом ЕС и международным правом.</a:t>
            </a:r>
          </a:p>
          <a:p>
            <a:r>
              <a:rPr lang="ru-RU" dirty="0"/>
              <a:t>Хотя в Европе основным способом решения проблем, связанных с беженцами, является долговременная интеграция, «Исследование национального механизма интеграции» (NIEM) выявляет, что политика, осуществляемая большинством государств-членов ЕС, не способствует этому, кроме того, между государствами-членами ЕС не хватает совместимости в сфере интеграции беженцев.</a:t>
            </a:r>
          </a:p>
          <a:p>
            <a:r>
              <a:rPr lang="en-US" dirty="0" smtClean="0"/>
              <a:t>http</a:t>
            </a:r>
            <a:r>
              <a:rPr lang="en-US" dirty="0"/>
              <a:t>://mipas.lt/ru/2019/07/05/</a:t>
            </a:r>
            <a:r>
              <a:rPr lang="ru-RU" dirty="0"/>
              <a:t>сравнительный-анализ-национального/</a:t>
            </a:r>
          </a:p>
        </p:txBody>
      </p:sp>
    </p:spTree>
    <p:extLst>
      <p:ext uri="{BB962C8B-B14F-4D97-AF65-F5344CB8AC3E}">
        <p14:creationId xmlns:p14="http://schemas.microsoft.com/office/powerpoint/2010/main" val="2349771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452718"/>
            <a:ext cx="10050834" cy="796533"/>
          </a:xfrm>
        </p:spPr>
        <p:txBody>
          <a:bodyPr/>
          <a:lstStyle/>
          <a:p>
            <a:r>
              <a:rPr lang="ru-RU" dirty="0" smtClean="0"/>
              <a:t>Концепция </a:t>
            </a:r>
            <a:r>
              <a:rPr lang="ru-RU" dirty="0" err="1" smtClean="0"/>
              <a:t>Хантингтона</a:t>
            </a:r>
            <a:r>
              <a:rPr lang="ru-RU" dirty="0" smtClean="0"/>
              <a:t> (1927-2008)</a:t>
            </a:r>
            <a:endParaRPr lang="ru-RU" dirty="0"/>
          </a:p>
        </p:txBody>
      </p:sp>
      <p:sp>
        <p:nvSpPr>
          <p:cNvPr id="3" name="Объект 2"/>
          <p:cNvSpPr>
            <a:spLocks noGrp="1"/>
          </p:cNvSpPr>
          <p:nvPr>
            <p:ph idx="1"/>
          </p:nvPr>
        </p:nvSpPr>
        <p:spPr>
          <a:xfrm>
            <a:off x="90152" y="2052918"/>
            <a:ext cx="11925837" cy="4618338"/>
          </a:xfrm>
        </p:spPr>
        <p:txBody>
          <a:bodyPr>
            <a:normAutofit/>
          </a:bodyPr>
          <a:lstStyle/>
          <a:p>
            <a:r>
              <a:rPr lang="ru-RU" sz="2400" dirty="0" smtClean="0"/>
              <a:t>В монографии «</a:t>
            </a:r>
            <a:r>
              <a:rPr lang="ru-RU" sz="2400" b="1" i="1" dirty="0" smtClean="0">
                <a:solidFill>
                  <a:schemeClr val="accent3">
                    <a:lumMod val="60000"/>
                    <a:lumOff val="40000"/>
                  </a:schemeClr>
                </a:solidFill>
              </a:rPr>
              <a:t>Кто </a:t>
            </a:r>
            <a:r>
              <a:rPr lang="ru-RU" sz="2400" b="1" i="1" dirty="0">
                <a:solidFill>
                  <a:schemeClr val="accent3">
                    <a:lumMod val="60000"/>
                    <a:lumOff val="40000"/>
                  </a:schemeClr>
                </a:solidFill>
              </a:rPr>
              <a:t>мы? Вызовы американской национальной </a:t>
            </a:r>
            <a:r>
              <a:rPr lang="ru-RU" sz="2400" b="1" i="1" dirty="0" smtClean="0">
                <a:solidFill>
                  <a:schemeClr val="accent3">
                    <a:lumMod val="60000"/>
                    <a:lumOff val="40000"/>
                  </a:schemeClr>
                </a:solidFill>
              </a:rPr>
              <a:t>идентичности</a:t>
            </a:r>
            <a:r>
              <a:rPr lang="ru-RU" sz="2400" i="1" dirty="0" smtClean="0"/>
              <a:t>»</a:t>
            </a:r>
            <a:r>
              <a:rPr lang="ru-RU" sz="2400" dirty="0" smtClean="0"/>
              <a:t> </a:t>
            </a:r>
            <a:r>
              <a:rPr lang="ru-RU" sz="2400" dirty="0"/>
              <a:t>(</a:t>
            </a:r>
            <a:r>
              <a:rPr lang="ru-RU" sz="2400" i="1" dirty="0" err="1"/>
              <a:t>Who</a:t>
            </a:r>
            <a:r>
              <a:rPr lang="ru-RU" sz="2400" i="1" dirty="0"/>
              <a:t> </a:t>
            </a:r>
            <a:r>
              <a:rPr lang="ru-RU" sz="2400" i="1" dirty="0" err="1"/>
              <a:t>Are</a:t>
            </a:r>
            <a:r>
              <a:rPr lang="ru-RU" sz="2400" i="1" dirty="0"/>
              <a:t> </a:t>
            </a:r>
            <a:r>
              <a:rPr lang="ru-RU" sz="2400" i="1" dirty="0" err="1"/>
              <a:t>We</a:t>
            </a:r>
            <a:r>
              <a:rPr lang="ru-RU" sz="2400" i="1" dirty="0"/>
              <a:t>? </a:t>
            </a:r>
            <a:r>
              <a:rPr lang="ru-RU" sz="2400" i="1" dirty="0" err="1"/>
              <a:t>The</a:t>
            </a:r>
            <a:r>
              <a:rPr lang="ru-RU" sz="2400" i="1" dirty="0"/>
              <a:t> </a:t>
            </a:r>
            <a:r>
              <a:rPr lang="ru-RU" sz="2400" i="1" dirty="0" err="1"/>
              <a:t>Challenges</a:t>
            </a:r>
            <a:r>
              <a:rPr lang="ru-RU" sz="2400" i="1" dirty="0"/>
              <a:t> </a:t>
            </a:r>
            <a:r>
              <a:rPr lang="ru-RU" sz="2400" i="1" dirty="0" err="1"/>
              <a:t>to</a:t>
            </a:r>
            <a:r>
              <a:rPr lang="ru-RU" sz="2400" i="1" dirty="0"/>
              <a:t> </a:t>
            </a:r>
            <a:r>
              <a:rPr lang="ru-RU" sz="2400" i="1" dirty="0" err="1"/>
              <a:t>America's</a:t>
            </a:r>
            <a:r>
              <a:rPr lang="ru-RU" sz="2400" i="1" dirty="0"/>
              <a:t> </a:t>
            </a:r>
            <a:r>
              <a:rPr lang="ru-RU" sz="2400" i="1" dirty="0" err="1"/>
              <a:t>National</a:t>
            </a:r>
            <a:r>
              <a:rPr lang="ru-RU" sz="2400" i="1" dirty="0"/>
              <a:t> </a:t>
            </a:r>
            <a:r>
              <a:rPr lang="ru-RU" sz="2400" i="1" dirty="0" err="1"/>
              <a:t>Identity</a:t>
            </a:r>
            <a:r>
              <a:rPr lang="ru-RU" sz="2400" dirty="0"/>
              <a:t>, 2004) он обратил основное внимание на проблемы, связанные с международной миграцией. По </a:t>
            </a:r>
            <a:r>
              <a:rPr lang="ru-RU" sz="2400" dirty="0" err="1"/>
              <a:t>Хантингтону</a:t>
            </a:r>
            <a:r>
              <a:rPr lang="ru-RU" sz="2400" dirty="0"/>
              <a:t>, потоки мигрантов из развивающихся стран создают в развитых странах Запада </a:t>
            </a:r>
            <a:r>
              <a:rPr lang="ru-RU" sz="2400" b="1" dirty="0"/>
              <a:t>анклавы иной культуры</a:t>
            </a:r>
            <a:r>
              <a:rPr lang="ru-RU" sz="2400" dirty="0"/>
              <a:t>. В результате «</a:t>
            </a:r>
            <a:r>
              <a:rPr lang="ru-RU" sz="2400" b="1" dirty="0"/>
              <a:t>столкновение цивилизаций</a:t>
            </a:r>
            <a:r>
              <a:rPr lang="ru-RU" sz="2400" dirty="0"/>
              <a:t>» происходит уже не только между странами, но и </a:t>
            </a:r>
            <a:r>
              <a:rPr lang="ru-RU" sz="2400" b="1" dirty="0"/>
              <a:t>внутри многоэтничных стран</a:t>
            </a:r>
            <a:r>
              <a:rPr lang="ru-RU" sz="2400" dirty="0"/>
              <a:t>, которые подвергаются </a:t>
            </a:r>
            <a:r>
              <a:rPr lang="ru-RU" sz="2400" b="1" dirty="0">
                <a:solidFill>
                  <a:schemeClr val="accent1">
                    <a:lumMod val="60000"/>
                    <a:lumOff val="40000"/>
                  </a:schemeClr>
                </a:solidFill>
              </a:rPr>
              <a:t>угрозе потери своей культурной идентичности</a:t>
            </a:r>
            <a:r>
              <a:rPr lang="ru-RU" sz="2400" dirty="0"/>
              <a:t>. Так, для США наибольшую опасность, </a:t>
            </a:r>
            <a:r>
              <a:rPr lang="ru-RU" sz="2400" dirty="0" smtClean="0"/>
              <a:t>полагал </a:t>
            </a:r>
            <a:r>
              <a:rPr lang="ru-RU" sz="2400" dirty="0" err="1"/>
              <a:t>Хантингтон</a:t>
            </a:r>
            <a:r>
              <a:rPr lang="ru-RU" sz="2400" dirty="0"/>
              <a:t>, представляет поток латиноамериканских мигрантов, в большинстве своем не разделяющих базовые ценности протестантской англо-саксонской культуры</a:t>
            </a:r>
            <a:r>
              <a:rPr lang="ru-RU" sz="2400" dirty="0" smtClean="0"/>
              <a:t>.</a:t>
            </a:r>
            <a:r>
              <a:rPr lang="ru-RU" sz="2400" dirty="0"/>
              <a:t> </a:t>
            </a:r>
          </a:p>
        </p:txBody>
      </p:sp>
    </p:spTree>
    <p:extLst>
      <p:ext uri="{BB962C8B-B14F-4D97-AF65-F5344CB8AC3E}">
        <p14:creationId xmlns:p14="http://schemas.microsoft.com/office/powerpoint/2010/main" val="909286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700" y="103031"/>
            <a:ext cx="9738904" cy="6858000"/>
          </a:xfrm>
          <a:prstGeom prst="rect">
            <a:avLst/>
          </a:prstGeom>
        </p:spPr>
      </p:pic>
      <p:sp>
        <p:nvSpPr>
          <p:cNvPr id="3" name="Прямоугольник 2"/>
          <p:cNvSpPr/>
          <p:nvPr/>
        </p:nvSpPr>
        <p:spPr>
          <a:xfrm>
            <a:off x="7747502" y="374958"/>
            <a:ext cx="4238661" cy="830997"/>
          </a:xfrm>
          <a:prstGeom prst="rect">
            <a:avLst/>
          </a:prstGeom>
        </p:spPr>
        <p:txBody>
          <a:bodyPr wrap="none">
            <a:spAutoFit/>
          </a:bodyPr>
          <a:lstStyle/>
          <a:p>
            <a:r>
              <a:rPr lang="ru-RU" sz="2400" dirty="0" smtClean="0"/>
              <a:t>С. </a:t>
            </a:r>
            <a:r>
              <a:rPr lang="ru-RU" sz="2400" dirty="0" err="1" smtClean="0"/>
              <a:t>Хантингтон</a:t>
            </a:r>
            <a:r>
              <a:rPr lang="ru-RU" sz="2400" dirty="0" smtClean="0"/>
              <a:t> </a:t>
            </a:r>
            <a:r>
              <a:rPr lang="ru-RU" sz="2400" dirty="0"/>
              <a:t>(1927-2008</a:t>
            </a:r>
            <a:r>
              <a:rPr lang="ru-RU" sz="2400" dirty="0" smtClean="0"/>
              <a:t>), </a:t>
            </a:r>
          </a:p>
          <a:p>
            <a:r>
              <a:rPr lang="ru-RU" sz="2400" dirty="0" smtClean="0"/>
              <a:t>американский политолог</a:t>
            </a:r>
            <a:endParaRPr lang="ru-RU" sz="2400" dirty="0"/>
          </a:p>
        </p:txBody>
      </p:sp>
    </p:spTree>
    <p:extLst>
      <p:ext uri="{BB962C8B-B14F-4D97-AF65-F5344CB8AC3E}">
        <p14:creationId xmlns:p14="http://schemas.microsoft.com/office/powerpoint/2010/main" val="3799882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принцип «</a:t>
            </a:r>
            <a:r>
              <a:rPr lang="ru-RU" dirty="0" err="1"/>
              <a:t>многокультурности</a:t>
            </a:r>
            <a:r>
              <a:rPr lang="ru-RU" dirty="0"/>
              <a:t>» (</a:t>
            </a:r>
            <a:r>
              <a:rPr lang="ru-RU" dirty="0" err="1"/>
              <a:t>multiculturalism</a:t>
            </a:r>
            <a:endParaRPr lang="ru-RU" dirty="0"/>
          </a:p>
        </p:txBody>
      </p:sp>
      <p:sp>
        <p:nvSpPr>
          <p:cNvPr id="3" name="Объект 2"/>
          <p:cNvSpPr>
            <a:spLocks noGrp="1"/>
          </p:cNvSpPr>
          <p:nvPr>
            <p:ph idx="1"/>
          </p:nvPr>
        </p:nvSpPr>
        <p:spPr/>
        <p:txBody>
          <a:bodyPr>
            <a:normAutofit/>
          </a:bodyPr>
          <a:lstStyle/>
          <a:p>
            <a:r>
              <a:rPr lang="ru-RU" sz="2400" dirty="0" smtClean="0"/>
              <a:t>стал основой </a:t>
            </a:r>
            <a:r>
              <a:rPr lang="ru-RU" sz="2400" dirty="0"/>
              <a:t>политики принимающих обществ в </a:t>
            </a:r>
            <a:r>
              <a:rPr lang="ru-RU" sz="2400" dirty="0" smtClean="0"/>
              <a:t>ЕС. </a:t>
            </a:r>
          </a:p>
          <a:p>
            <a:r>
              <a:rPr lang="ru-RU" sz="2400" dirty="0" smtClean="0"/>
              <a:t>не предполагает ассимиляцию </a:t>
            </a:r>
            <a:r>
              <a:rPr lang="ru-RU" sz="2400" dirty="0"/>
              <a:t>переселенцев и допускает существование закрытых коммун пришлого населения, жизнь членов которых фактически строится в рамках установки если не на органическое превосходство культуры страны происхождения (</a:t>
            </a:r>
            <a:r>
              <a:rPr lang="ru-RU" sz="2400" dirty="0" smtClean="0"/>
              <a:t>в том числе</a:t>
            </a:r>
            <a:r>
              <a:rPr lang="ru-RU" sz="2400" dirty="0"/>
              <a:t> исламской), то на ее равноценности местной культуре независимо от окружающих условий, традиций, истории и иных особенностей «новой родины</a:t>
            </a:r>
            <a:r>
              <a:rPr lang="ru-RU" sz="2400" dirty="0" smtClean="0"/>
              <a:t>».</a:t>
            </a:r>
            <a:r>
              <a:rPr lang="ru-RU" sz="2400" dirty="0"/>
              <a:t>        </a:t>
            </a:r>
          </a:p>
        </p:txBody>
      </p:sp>
    </p:spTree>
    <p:extLst>
      <p:ext uri="{BB962C8B-B14F-4D97-AF65-F5344CB8AC3E}">
        <p14:creationId xmlns:p14="http://schemas.microsoft.com/office/powerpoint/2010/main" val="66912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545630" cy="1400530"/>
          </a:xfrm>
        </p:spPr>
        <p:txBody>
          <a:bodyPr/>
          <a:lstStyle/>
          <a:p>
            <a:r>
              <a:rPr lang="ru-RU" dirty="0" smtClean="0"/>
              <a:t>в </a:t>
            </a:r>
            <a:r>
              <a:rPr lang="ru-RU" dirty="0"/>
              <a:t>идеале </a:t>
            </a:r>
            <a:r>
              <a:rPr lang="ru-RU" dirty="0" smtClean="0"/>
              <a:t>политика мультикультурализма </a:t>
            </a:r>
            <a:r>
              <a:rPr lang="ru-RU" dirty="0"/>
              <a:t>предполагает: </a:t>
            </a:r>
          </a:p>
        </p:txBody>
      </p:sp>
      <p:sp>
        <p:nvSpPr>
          <p:cNvPr id="3" name="Объект 2"/>
          <p:cNvSpPr>
            <a:spLocks noGrp="1"/>
          </p:cNvSpPr>
          <p:nvPr>
            <p:ph idx="1"/>
          </p:nvPr>
        </p:nvSpPr>
        <p:spPr/>
        <p:txBody>
          <a:bodyPr/>
          <a:lstStyle/>
          <a:p>
            <a:r>
              <a:rPr lang="ru-RU" dirty="0"/>
              <a:t>– содействие (государства и иных социальных субъектов) равноправному развитию в одной стране различных этнических культур; </a:t>
            </a:r>
            <a:endParaRPr lang="ru-RU" dirty="0" smtClean="0"/>
          </a:p>
          <a:p>
            <a:r>
              <a:rPr lang="ru-RU" dirty="0" smtClean="0"/>
              <a:t>– </a:t>
            </a:r>
            <a:r>
              <a:rPr lang="ru-RU" dirty="0"/>
              <a:t>адаптацию социальных институтов общества к потребностям разных этнокультурных групп; </a:t>
            </a:r>
            <a:endParaRPr lang="ru-RU" dirty="0" smtClean="0"/>
          </a:p>
          <a:p>
            <a:r>
              <a:rPr lang="ru-RU" dirty="0" smtClean="0"/>
              <a:t>– </a:t>
            </a:r>
            <a:r>
              <a:rPr lang="ru-RU" dirty="0"/>
              <a:t>преодоление структурной дискриминации по этническому (этнокультурному) признаку во всех сферах общественной жизни; </a:t>
            </a:r>
            <a:endParaRPr lang="ru-RU" dirty="0" smtClean="0"/>
          </a:p>
          <a:p>
            <a:r>
              <a:rPr lang="ru-RU" dirty="0" smtClean="0"/>
              <a:t>– </a:t>
            </a:r>
            <a:r>
              <a:rPr lang="ru-RU" dirty="0"/>
              <a:t>обеспечение равных шансов при получении образования, трудоустройстве, социальной мобильности и т.п. </a:t>
            </a:r>
          </a:p>
        </p:txBody>
      </p:sp>
    </p:spTree>
    <p:extLst>
      <p:ext uri="{BB962C8B-B14F-4D97-AF65-F5344CB8AC3E}">
        <p14:creationId xmlns:p14="http://schemas.microsoft.com/office/powerpoint/2010/main" val="483547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532751" cy="1400530"/>
          </a:xfrm>
        </p:spPr>
        <p:txBody>
          <a:bodyPr/>
          <a:lstStyle/>
          <a:p>
            <a:r>
              <a:rPr lang="ru-RU" dirty="0"/>
              <a:t>в идеале политика мультикультурализма предполагает</a:t>
            </a:r>
          </a:p>
        </p:txBody>
      </p:sp>
      <p:sp>
        <p:nvSpPr>
          <p:cNvPr id="3" name="Объект 2"/>
          <p:cNvSpPr>
            <a:spLocks noGrp="1"/>
          </p:cNvSpPr>
          <p:nvPr>
            <p:ph idx="1"/>
          </p:nvPr>
        </p:nvSpPr>
        <p:spPr>
          <a:xfrm>
            <a:off x="540913" y="2052918"/>
            <a:ext cx="10959921" cy="4476671"/>
          </a:xfrm>
        </p:spPr>
        <p:txBody>
          <a:bodyPr>
            <a:normAutofit/>
          </a:bodyPr>
          <a:lstStyle/>
          <a:p>
            <a:r>
              <a:rPr lang="ru-RU" sz="2800" dirty="0" smtClean="0"/>
              <a:t>в </a:t>
            </a:r>
            <a:r>
              <a:rPr lang="ru-RU" sz="2800" dirty="0"/>
              <a:t>итоге каждому гражданину, вне зависимости от этнической или конфессиональной идентичности, должна быть гарантирована возможность свободного и полноценного социального и культурного развития. В то же время подлинная эффективность мультикультурализма предполагает не только достижение мирного сосуществования в одной стране вариативных этнокультурных групп, но и активизацию межкультурной интеграции, консолидационного межэтнического общения и взаимодействия</a:t>
            </a:r>
          </a:p>
        </p:txBody>
      </p:sp>
    </p:spTree>
    <p:extLst>
      <p:ext uri="{BB962C8B-B14F-4D97-AF65-F5344CB8AC3E}">
        <p14:creationId xmlns:p14="http://schemas.microsoft.com/office/powerpoint/2010/main" val="2152872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принцип «</a:t>
            </a:r>
            <a:r>
              <a:rPr lang="ru-RU" dirty="0" err="1"/>
              <a:t>многокультурности</a:t>
            </a:r>
            <a:r>
              <a:rPr lang="ru-RU" dirty="0"/>
              <a:t>» (</a:t>
            </a:r>
            <a:r>
              <a:rPr lang="ru-RU" dirty="0" err="1"/>
              <a:t>multiculturalism</a:t>
            </a:r>
            <a:endParaRPr lang="ru-RU" dirty="0"/>
          </a:p>
        </p:txBody>
      </p:sp>
      <p:sp>
        <p:nvSpPr>
          <p:cNvPr id="3" name="Объект 2"/>
          <p:cNvSpPr>
            <a:spLocks noGrp="1"/>
          </p:cNvSpPr>
          <p:nvPr>
            <p:ph idx="1"/>
          </p:nvPr>
        </p:nvSpPr>
        <p:spPr>
          <a:xfrm>
            <a:off x="425302" y="2052918"/>
            <a:ext cx="11483163" cy="4195481"/>
          </a:xfrm>
        </p:spPr>
        <p:txBody>
          <a:bodyPr>
            <a:normAutofit fontScale="92500" lnSpcReduction="10000"/>
          </a:bodyPr>
          <a:lstStyle/>
          <a:p>
            <a:r>
              <a:rPr lang="ru-RU" sz="2400" dirty="0"/>
              <a:t>Такой политики придерживаются Германия и Нидерланды. Фактически ее версией является модель «</a:t>
            </a:r>
            <a:r>
              <a:rPr lang="ru-RU" sz="2400" dirty="0" err="1"/>
              <a:t>коммунализма</a:t>
            </a:r>
            <a:r>
              <a:rPr lang="ru-RU" sz="2400" dirty="0"/>
              <a:t>», на которую ориентируется Великобритания. </a:t>
            </a:r>
            <a:r>
              <a:rPr lang="ru-RU" sz="2400" dirty="0" err="1"/>
              <a:t>Многокультурность</a:t>
            </a:r>
            <a:r>
              <a:rPr lang="ru-RU" sz="2400" dirty="0"/>
              <a:t> долгое время преподносилась как наиболее успешная модель «мирного сосуществования» разных культур в одном обществе. На деле она позволила мусульманским анклавам в странах ЕС занять позицию активного отторжения окружающей европейской культуры, которой приписывались такие черты, как упадок и разложение. Интегрироваться в такую цивилизацию, естественно, пришлые мусульмане не считали нужным. Подобно средневековым колонизаторам в Южной Азии или Америке, испытывавшим чувство пренебрежения к местной культуре, современные выходцы из исламских стран, едва приехав в европейские страны, также начинают убеждать себя в превосходстве привезенных с собой культурных стандартов, сколь бы неадекватны они ни были</a:t>
            </a:r>
          </a:p>
        </p:txBody>
      </p:sp>
    </p:spTree>
    <p:extLst>
      <p:ext uri="{BB962C8B-B14F-4D97-AF65-F5344CB8AC3E}">
        <p14:creationId xmlns:p14="http://schemas.microsoft.com/office/powerpoint/2010/main" val="3606840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литература</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789" y="1244121"/>
            <a:ext cx="3979571" cy="5613879"/>
          </a:xfrm>
        </p:spPr>
      </p:pic>
      <p:sp>
        <p:nvSpPr>
          <p:cNvPr id="6" name="Прямоугольник 5"/>
          <p:cNvSpPr/>
          <p:nvPr/>
        </p:nvSpPr>
        <p:spPr>
          <a:xfrm>
            <a:off x="2635876" y="5733125"/>
            <a:ext cx="1163391" cy="646331"/>
          </a:xfrm>
          <a:prstGeom prst="rect">
            <a:avLst/>
          </a:prstGeom>
        </p:spPr>
        <p:txBody>
          <a:bodyPr wrap="square">
            <a:spAutoFit/>
          </a:bodyPr>
          <a:lstStyle/>
          <a:p>
            <a:endParaRPr lang="ru-RU" dirty="0"/>
          </a:p>
          <a:p>
            <a:r>
              <a:rPr lang="ru-RU" dirty="0"/>
              <a:t>2011</a:t>
            </a:r>
            <a:endParaRPr lang="ru-RU" dirty="0">
              <a:effectLst/>
            </a:endParaRPr>
          </a:p>
        </p:txBody>
      </p:sp>
      <p:sp>
        <p:nvSpPr>
          <p:cNvPr id="7" name="Прямоугольник 6"/>
          <p:cNvSpPr/>
          <p:nvPr/>
        </p:nvSpPr>
        <p:spPr>
          <a:xfrm>
            <a:off x="4533363" y="1392120"/>
            <a:ext cx="6722773" cy="5262979"/>
          </a:xfrm>
          <a:prstGeom prst="rect">
            <a:avLst/>
          </a:prstGeom>
        </p:spPr>
        <p:txBody>
          <a:bodyPr wrap="square">
            <a:spAutoFit/>
          </a:bodyPr>
          <a:lstStyle/>
          <a:p>
            <a:r>
              <a:rPr lang="ru-RU" sz="2400" dirty="0"/>
              <a:t>Сумеют ли страны Запада интегрировать и культурно ассимилировать десятки миллионов мигрантов в радикально изменившейся ситуации последних лет? Возможно ли в современном мире преодоление культурных и расовых конфликтов во имя взаимообогащения культур и экономического развития и какой будет цена этого преодоления? Насколько западный опыт применим к современной российской действительности? Эти и другие вопросы подробно обсуждаются в настоящей монографии. </a:t>
            </a:r>
          </a:p>
        </p:txBody>
      </p:sp>
      <p:pic>
        <p:nvPicPr>
          <p:cNvPr id="8" name="Объект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44" y="1244121"/>
            <a:ext cx="3979571" cy="5613879"/>
          </a:xfrm>
          <a:prstGeom prst="rect">
            <a:avLst/>
          </a:prstGeom>
        </p:spPr>
      </p:pic>
      <p:pic>
        <p:nvPicPr>
          <p:cNvPr id="9" name="Объект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89" y="1244121"/>
            <a:ext cx="3979571" cy="5613879"/>
          </a:xfrm>
          <a:prstGeom prst="rect">
            <a:avLst/>
          </a:prstGeom>
        </p:spPr>
      </p:pic>
    </p:spTree>
    <p:extLst>
      <p:ext uri="{BB962C8B-B14F-4D97-AF65-F5344CB8AC3E}">
        <p14:creationId xmlns:p14="http://schemas.microsoft.com/office/powerpoint/2010/main" val="1968707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принцип «</a:t>
            </a:r>
            <a:r>
              <a:rPr lang="ru-RU" dirty="0" err="1"/>
              <a:t>многокультурности</a:t>
            </a:r>
            <a:r>
              <a:rPr lang="ru-RU" dirty="0"/>
              <a:t>» (</a:t>
            </a:r>
            <a:r>
              <a:rPr lang="ru-RU" dirty="0" err="1"/>
              <a:t>multiculturalism</a:t>
            </a:r>
            <a:endParaRPr lang="ru-RU" dirty="0"/>
          </a:p>
        </p:txBody>
      </p:sp>
      <p:sp>
        <p:nvSpPr>
          <p:cNvPr id="3" name="Объект 2"/>
          <p:cNvSpPr>
            <a:spLocks noGrp="1"/>
          </p:cNvSpPr>
          <p:nvPr>
            <p:ph idx="1"/>
          </p:nvPr>
        </p:nvSpPr>
        <p:spPr>
          <a:xfrm>
            <a:off x="1103312" y="2052918"/>
            <a:ext cx="10552068" cy="4195481"/>
          </a:xfrm>
        </p:spPr>
        <p:txBody>
          <a:bodyPr>
            <a:normAutofit fontScale="85000" lnSpcReduction="20000"/>
          </a:bodyPr>
          <a:lstStyle/>
          <a:p>
            <a:r>
              <a:rPr lang="ru-RU" sz="3600" dirty="0"/>
              <a:t>исследователи </a:t>
            </a:r>
            <a:r>
              <a:rPr lang="ru-RU" sz="3600" dirty="0" smtClean="0"/>
              <a:t>отмечают: </a:t>
            </a:r>
            <a:r>
              <a:rPr lang="ru-RU" sz="3600" dirty="0"/>
              <a:t>«При </a:t>
            </a:r>
            <a:r>
              <a:rPr lang="ru-RU" sz="3600" dirty="0" err="1"/>
              <a:t>мультикультурной</a:t>
            </a:r>
            <a:r>
              <a:rPr lang="ru-RU" sz="3600" dirty="0"/>
              <a:t> модели нет ведущей культуры, которая объединяет всех на основе единых ценностей</a:t>
            </a:r>
            <a:r>
              <a:rPr lang="ru-RU" sz="3600" dirty="0" smtClean="0"/>
              <a:t>»</a:t>
            </a:r>
          </a:p>
          <a:p>
            <a:r>
              <a:rPr lang="ru-RU" sz="3600" dirty="0"/>
              <a:t>В 2004 г. лидеры ведущих парламентских партий Нидерландов – страны, имеющей одно из самых либеральных законодательств в отношении пришельцев – официально пришли к выводу о том, что за тридцать лет проведения </a:t>
            </a:r>
            <a:r>
              <a:rPr lang="ru-RU" sz="3600" dirty="0" err="1"/>
              <a:t>мультикультурной</a:t>
            </a:r>
            <a:r>
              <a:rPr lang="ru-RU" sz="3600" dirty="0"/>
              <a:t> политики в их стране она себя не оправдала</a:t>
            </a:r>
          </a:p>
        </p:txBody>
      </p:sp>
    </p:spTree>
    <p:extLst>
      <p:ext uri="{BB962C8B-B14F-4D97-AF65-F5344CB8AC3E}">
        <p14:creationId xmlns:p14="http://schemas.microsoft.com/office/powerpoint/2010/main" val="411854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err="1" smtClean="0"/>
              <a:t>исламофобии</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1182178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solidFill>
        </p:spPr>
        <p:txBody>
          <a:bodyPr/>
          <a:lstStyle/>
          <a:p>
            <a:r>
              <a:rPr lang="ru-RU" dirty="0"/>
              <a:t>Первое упоминание термина «</a:t>
            </a:r>
            <a:r>
              <a:rPr lang="ru-RU" dirty="0" err="1"/>
              <a:t>исламофобия</a:t>
            </a:r>
            <a:r>
              <a:rPr lang="ru-RU" dirty="0"/>
              <a:t>» </a:t>
            </a:r>
          </a:p>
        </p:txBody>
      </p:sp>
      <p:sp>
        <p:nvSpPr>
          <p:cNvPr id="3" name="Объект 2"/>
          <p:cNvSpPr>
            <a:spLocks noGrp="1"/>
          </p:cNvSpPr>
          <p:nvPr>
            <p:ph idx="1"/>
          </p:nvPr>
        </p:nvSpPr>
        <p:spPr>
          <a:xfrm>
            <a:off x="180304" y="2052918"/>
            <a:ext cx="11668259" cy="4515307"/>
          </a:xfrm>
        </p:spPr>
        <p:txBody>
          <a:bodyPr>
            <a:normAutofit/>
          </a:bodyPr>
          <a:lstStyle/>
          <a:p>
            <a:r>
              <a:rPr lang="ru-RU" sz="2200" dirty="0" smtClean="0"/>
              <a:t>появилось </a:t>
            </a:r>
            <a:r>
              <a:rPr lang="ru-RU" sz="2200" dirty="0"/>
              <a:t>в эссе востоковеда </a:t>
            </a:r>
            <a:r>
              <a:rPr lang="ru-RU" sz="2200" dirty="0" err="1"/>
              <a:t>Этьена</a:t>
            </a:r>
            <a:r>
              <a:rPr lang="ru-RU" sz="2200" dirty="0"/>
              <a:t> Дине «Восток глазами Запада» (1922</a:t>
            </a:r>
            <a:r>
              <a:rPr lang="ru-RU" sz="2200" dirty="0" smtClean="0"/>
              <a:t>) </a:t>
            </a:r>
            <a:r>
              <a:rPr lang="ru-RU" sz="2200" dirty="0"/>
              <a:t>для обозначения негативного отношения к исламу, которое прослеживалось через многие столкновения между мусульманским миром и Европой от крестовых походов до периода колониализма, и в основе которого лежала религия (ислам против христианства</a:t>
            </a:r>
            <a:r>
              <a:rPr lang="ru-RU" sz="2200" dirty="0" smtClean="0"/>
              <a:t>).</a:t>
            </a:r>
          </a:p>
          <a:p>
            <a:r>
              <a:rPr lang="ru-RU" sz="2200" dirty="0"/>
              <a:t>С начала 90-х гг. понятие «</a:t>
            </a:r>
            <a:r>
              <a:rPr lang="ru-RU" sz="2200" dirty="0" err="1"/>
              <a:t>исламофобии</a:t>
            </a:r>
            <a:r>
              <a:rPr lang="ru-RU" sz="2200" dirty="0"/>
              <a:t>» стал широко использоваться, но уже как светский антиисламский дискурс, возникший в связи с интеграцией мусульманских иммигрантских сообществ в западных обществах и усилившийся после терактов 11 сентября. Этот термин, часто применяющийся в политических кругах и СМИ, оспаривается некоторыми учеными, которые считают, что он мало отличается от таких понятий, как расизм, </a:t>
            </a:r>
            <a:r>
              <a:rPr lang="ru-RU" sz="2200" dirty="0" err="1"/>
              <a:t>антиисламизм</a:t>
            </a:r>
            <a:r>
              <a:rPr lang="ru-RU" sz="2200" dirty="0"/>
              <a:t>, антисемитизм, ксенофобия и прочее</a:t>
            </a:r>
          </a:p>
        </p:txBody>
      </p:sp>
    </p:spTree>
    <p:extLst>
      <p:ext uri="{BB962C8B-B14F-4D97-AF65-F5344CB8AC3E}">
        <p14:creationId xmlns:p14="http://schemas.microsoft.com/office/powerpoint/2010/main" val="937133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202452" cy="1400530"/>
          </a:xfrm>
        </p:spPr>
        <p:txBody>
          <a:bodyPr/>
          <a:lstStyle/>
          <a:p>
            <a:r>
              <a:rPr lang="ru-RU" dirty="0"/>
              <a:t>Число мусульман в разных странах Европы, </a:t>
            </a:r>
            <a:r>
              <a:rPr lang="ru-RU" dirty="0" smtClean="0"/>
              <a:t>млн. </a:t>
            </a:r>
            <a:r>
              <a:rPr lang="ru-RU" sz="2000" dirty="0" smtClean="0"/>
              <a:t>(Источник</a:t>
            </a:r>
            <a:r>
              <a:rPr lang="ru-RU" sz="2000" dirty="0"/>
              <a:t>: </a:t>
            </a:r>
            <a:r>
              <a:rPr lang="ru-RU" sz="2000" dirty="0" err="1"/>
              <a:t>Pew</a:t>
            </a:r>
            <a:r>
              <a:rPr lang="ru-RU" sz="2000" dirty="0"/>
              <a:t> </a:t>
            </a:r>
            <a:r>
              <a:rPr lang="ru-RU" sz="2000" dirty="0" err="1"/>
              <a:t>Research</a:t>
            </a:r>
            <a:r>
              <a:rPr lang="ru-RU" sz="2000" dirty="0"/>
              <a:t> </a:t>
            </a:r>
            <a:r>
              <a:rPr lang="ru-RU" sz="2000" dirty="0" err="1" smtClean="0"/>
              <a:t>Center</a:t>
            </a:r>
            <a:r>
              <a:rPr lang="ru-RU" sz="2000" dirty="0" smtClean="0"/>
              <a:t>)</a:t>
            </a:r>
            <a:r>
              <a:rPr lang="ru-RU" dirty="0" smtClean="0"/>
              <a:t>. </a:t>
            </a:r>
            <a:r>
              <a:rPr lang="ru-RU" dirty="0"/>
              <a:t/>
            </a:r>
            <a:br>
              <a:rPr lang="ru-RU" dirty="0"/>
            </a:br>
            <a:r>
              <a:rPr lang="ru-RU" dirty="0"/>
              <a:t> </a:t>
            </a:r>
            <a:br>
              <a:rPr lang="ru-RU" dirty="0"/>
            </a:br>
            <a:endParaRPr lang="ru-RU" dirty="0"/>
          </a:p>
        </p:txBody>
      </p:sp>
      <p:sp>
        <p:nvSpPr>
          <p:cNvPr id="3" name="Объект 2"/>
          <p:cNvSpPr>
            <a:spLocks noGrp="1"/>
          </p:cNvSpPr>
          <p:nvPr>
            <p:ph idx="1"/>
          </p:nvPr>
        </p:nvSpPr>
        <p:spPr>
          <a:xfrm>
            <a:off x="1103312" y="2052918"/>
            <a:ext cx="8946541" cy="4489550"/>
          </a:xfrm>
        </p:spPr>
        <p:txBody>
          <a:bodyPr>
            <a:normAutofit/>
          </a:bodyPr>
          <a:lstStyle/>
          <a:p>
            <a:r>
              <a:rPr lang="ru-RU" dirty="0" smtClean="0"/>
              <a:t>Германия </a:t>
            </a:r>
            <a:r>
              <a:rPr lang="ru-RU" dirty="0"/>
              <a:t>4,76 </a:t>
            </a:r>
            <a:endParaRPr lang="ru-RU" dirty="0" smtClean="0"/>
          </a:p>
          <a:p>
            <a:r>
              <a:rPr lang="ru-RU" dirty="0" smtClean="0"/>
              <a:t>Франция </a:t>
            </a:r>
            <a:r>
              <a:rPr lang="ru-RU" dirty="0"/>
              <a:t>4,71 </a:t>
            </a:r>
            <a:endParaRPr lang="ru-RU" dirty="0" smtClean="0"/>
          </a:p>
          <a:p>
            <a:r>
              <a:rPr lang="ru-RU" dirty="0" smtClean="0"/>
              <a:t>Великобритания </a:t>
            </a:r>
            <a:r>
              <a:rPr lang="ru-RU" dirty="0"/>
              <a:t>2,96 </a:t>
            </a:r>
            <a:endParaRPr lang="ru-RU" dirty="0" smtClean="0"/>
          </a:p>
          <a:p>
            <a:r>
              <a:rPr lang="ru-RU" dirty="0" smtClean="0"/>
              <a:t>Италия </a:t>
            </a:r>
            <a:r>
              <a:rPr lang="ru-RU" dirty="0"/>
              <a:t>2,22 </a:t>
            </a:r>
            <a:endParaRPr lang="ru-RU" dirty="0" smtClean="0"/>
          </a:p>
          <a:p>
            <a:r>
              <a:rPr lang="ru-RU" dirty="0" smtClean="0"/>
              <a:t>Болгария </a:t>
            </a:r>
            <a:r>
              <a:rPr lang="ru-RU" dirty="0"/>
              <a:t>1,02 </a:t>
            </a:r>
            <a:endParaRPr lang="ru-RU" dirty="0" smtClean="0"/>
          </a:p>
          <a:p>
            <a:r>
              <a:rPr lang="ru-RU" dirty="0" smtClean="0"/>
              <a:t>Нидерланды 1</a:t>
            </a:r>
          </a:p>
          <a:p>
            <a:r>
              <a:rPr lang="ru-RU" dirty="0" smtClean="0"/>
              <a:t> </a:t>
            </a:r>
            <a:r>
              <a:rPr lang="ru-RU" dirty="0"/>
              <a:t>Испания 0,98 </a:t>
            </a:r>
            <a:endParaRPr lang="ru-RU" dirty="0" smtClean="0"/>
          </a:p>
          <a:p>
            <a:r>
              <a:rPr lang="ru-RU" dirty="0" smtClean="0"/>
              <a:t>Бельгия </a:t>
            </a:r>
            <a:r>
              <a:rPr lang="ru-RU" dirty="0"/>
              <a:t>0,63 </a:t>
            </a:r>
            <a:endParaRPr lang="ru-RU" dirty="0" smtClean="0"/>
          </a:p>
          <a:p>
            <a:r>
              <a:rPr lang="ru-RU" dirty="0" smtClean="0"/>
              <a:t>Греция </a:t>
            </a:r>
            <a:r>
              <a:rPr lang="ru-RU" dirty="0"/>
              <a:t>0,61 </a:t>
            </a:r>
            <a:endParaRPr lang="ru-RU" dirty="0" smtClean="0"/>
          </a:p>
          <a:p>
            <a:r>
              <a:rPr lang="ru-RU" dirty="0" smtClean="0"/>
              <a:t>Австрия 0,45 </a:t>
            </a:r>
          </a:p>
        </p:txBody>
      </p:sp>
    </p:spTree>
    <p:extLst>
      <p:ext uri="{BB962C8B-B14F-4D97-AF65-F5344CB8AC3E}">
        <p14:creationId xmlns:p14="http://schemas.microsoft.com/office/powerpoint/2010/main" val="4105250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873806"/>
          </a:xfrm>
          <a:solidFill>
            <a:schemeClr val="accent2">
              <a:lumMod val="75000"/>
            </a:schemeClr>
          </a:solidFill>
        </p:spPr>
        <p:txBody>
          <a:bodyPr/>
          <a:lstStyle/>
          <a:p>
            <a:r>
              <a:rPr lang="ru-RU" dirty="0" smtClean="0"/>
              <a:t>Великобритания</a:t>
            </a:r>
            <a:endParaRPr lang="ru-RU" dirty="0"/>
          </a:p>
        </p:txBody>
      </p:sp>
      <p:sp>
        <p:nvSpPr>
          <p:cNvPr id="3" name="Объект 2"/>
          <p:cNvSpPr>
            <a:spLocks noGrp="1"/>
          </p:cNvSpPr>
          <p:nvPr>
            <p:ph idx="1"/>
          </p:nvPr>
        </p:nvSpPr>
        <p:spPr>
          <a:xfrm>
            <a:off x="399246" y="1236372"/>
            <a:ext cx="10109916" cy="5306096"/>
          </a:xfrm>
        </p:spPr>
        <p:txBody>
          <a:bodyPr>
            <a:noAutofit/>
          </a:bodyPr>
          <a:lstStyle/>
          <a:p>
            <a:r>
              <a:rPr lang="ru-RU" sz="3600" dirty="0" smtClean="0"/>
              <a:t> </a:t>
            </a:r>
            <a:r>
              <a:rPr lang="ru-RU" sz="3600" dirty="0"/>
              <a:t>За относительно непродолжительный период мусульманское население увеличилось там с 80 тысяч до 3 млн человек – в 36 раз. В стране насчитывается более 1 000 мечетей, многие из которых раньше были христианскими церквями. </a:t>
            </a:r>
          </a:p>
        </p:txBody>
      </p:sp>
    </p:spTree>
    <p:extLst>
      <p:ext uri="{BB962C8B-B14F-4D97-AF65-F5344CB8AC3E}">
        <p14:creationId xmlns:p14="http://schemas.microsoft.com/office/powerpoint/2010/main" val="3839055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75000"/>
            </a:schemeClr>
          </a:solidFill>
        </p:spPr>
        <p:txBody>
          <a:bodyPr/>
          <a:lstStyle/>
          <a:p>
            <a:r>
              <a:rPr lang="ru-RU" sz="4400" dirty="0"/>
              <a:t>В Голландии </a:t>
            </a:r>
            <a:endParaRPr lang="ru-RU" dirty="0"/>
          </a:p>
        </p:txBody>
      </p:sp>
      <p:sp>
        <p:nvSpPr>
          <p:cNvPr id="3" name="Объект 2"/>
          <p:cNvSpPr>
            <a:spLocks noGrp="1"/>
          </p:cNvSpPr>
          <p:nvPr>
            <p:ph idx="1"/>
          </p:nvPr>
        </p:nvSpPr>
        <p:spPr>
          <a:xfrm>
            <a:off x="425003" y="2052918"/>
            <a:ext cx="11475075" cy="4195481"/>
          </a:xfrm>
        </p:spPr>
        <p:txBody>
          <a:bodyPr>
            <a:noAutofit/>
          </a:bodyPr>
          <a:lstStyle/>
          <a:p>
            <a:r>
              <a:rPr lang="ru-RU" sz="3600" dirty="0" smtClean="0"/>
              <a:t>50</a:t>
            </a:r>
            <a:r>
              <a:rPr lang="ru-RU" sz="3600" dirty="0"/>
              <a:t>% всех новорожденных – от родителей-мусульман. По местным оценкам, уже через 12 лет половина населения этой страны будет мусульманской. </a:t>
            </a:r>
            <a:endParaRPr lang="ru-RU" sz="3600" dirty="0" smtClean="0"/>
          </a:p>
        </p:txBody>
      </p:sp>
    </p:spTree>
    <p:extLst>
      <p:ext uri="{BB962C8B-B14F-4D97-AF65-F5344CB8AC3E}">
        <p14:creationId xmlns:p14="http://schemas.microsoft.com/office/powerpoint/2010/main" val="1353899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75000"/>
            </a:schemeClr>
          </a:solidFill>
        </p:spPr>
        <p:txBody>
          <a:bodyPr/>
          <a:lstStyle/>
          <a:p>
            <a:r>
              <a:rPr lang="ru-RU" dirty="0"/>
              <a:t>В Бельгии </a:t>
            </a:r>
          </a:p>
        </p:txBody>
      </p:sp>
      <p:sp>
        <p:nvSpPr>
          <p:cNvPr id="3" name="Объект 2"/>
          <p:cNvSpPr>
            <a:spLocks noGrp="1"/>
          </p:cNvSpPr>
          <p:nvPr>
            <p:ph idx="1"/>
          </p:nvPr>
        </p:nvSpPr>
        <p:spPr/>
        <p:txBody>
          <a:bodyPr>
            <a:normAutofit/>
          </a:bodyPr>
          <a:lstStyle/>
          <a:p>
            <a:r>
              <a:rPr lang="ru-RU" sz="4400" dirty="0" smtClean="0"/>
              <a:t>также </a:t>
            </a:r>
            <a:r>
              <a:rPr lang="ru-RU" sz="4400" dirty="0"/>
              <a:t>50% новорожденных и 25% всего населения в настоящее время – мусульмане.</a:t>
            </a:r>
          </a:p>
        </p:txBody>
      </p:sp>
    </p:spTree>
    <p:extLst>
      <p:ext uri="{BB962C8B-B14F-4D97-AF65-F5344CB8AC3E}">
        <p14:creationId xmlns:p14="http://schemas.microsoft.com/office/powerpoint/2010/main" val="16895236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75000"/>
            </a:schemeClr>
          </a:solidFill>
        </p:spPr>
        <p:txBody>
          <a:bodyPr/>
          <a:lstStyle/>
          <a:p>
            <a:r>
              <a:rPr lang="ru-RU" dirty="0"/>
              <a:t>Франция</a:t>
            </a:r>
          </a:p>
        </p:txBody>
      </p:sp>
      <p:sp>
        <p:nvSpPr>
          <p:cNvPr id="3" name="Объект 2"/>
          <p:cNvSpPr>
            <a:spLocks noGrp="1"/>
          </p:cNvSpPr>
          <p:nvPr>
            <p:ph idx="1"/>
          </p:nvPr>
        </p:nvSpPr>
        <p:spPr/>
        <p:txBody>
          <a:bodyPr>
            <a:normAutofit/>
          </a:bodyPr>
          <a:lstStyle/>
          <a:p>
            <a:r>
              <a:rPr lang="ru-RU" sz="2800" dirty="0"/>
              <a:t>По оценкам европейских специалистов, при сохранении даже нынешних темпов прироста населения примерно через 35 лет </a:t>
            </a:r>
            <a:r>
              <a:rPr lang="ru-RU" sz="2800" dirty="0" smtClean="0"/>
              <a:t>станет </a:t>
            </a:r>
            <a:r>
              <a:rPr lang="ru-RU" sz="2800" dirty="0"/>
              <a:t>исламской республикой. </a:t>
            </a:r>
            <a:endParaRPr lang="ru-RU" sz="2800" dirty="0" smtClean="0"/>
          </a:p>
          <a:p>
            <a:r>
              <a:rPr lang="ru-RU" sz="2800" dirty="0" smtClean="0"/>
              <a:t>На </a:t>
            </a:r>
            <a:r>
              <a:rPr lang="ru-RU" sz="2800" dirty="0"/>
              <a:t>юге страны, исторически являющемся одним из самых густонаселенных христианских районов мира, в настоящее время действующих мечетей гораздо больше, чем церквей. </a:t>
            </a:r>
          </a:p>
        </p:txBody>
      </p:sp>
    </p:spTree>
    <p:extLst>
      <p:ext uri="{BB962C8B-B14F-4D97-AF65-F5344CB8AC3E}">
        <p14:creationId xmlns:p14="http://schemas.microsoft.com/office/powerpoint/2010/main" val="38508573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425" y="452718"/>
            <a:ext cx="11745533" cy="783654"/>
          </a:xfrm>
          <a:solidFill>
            <a:schemeClr val="accent2"/>
          </a:solidFill>
        </p:spPr>
        <p:txBody>
          <a:bodyPr/>
          <a:lstStyle/>
          <a:p>
            <a:r>
              <a:rPr lang="ru-RU" dirty="0" smtClean="0"/>
              <a:t>феномен </a:t>
            </a:r>
            <a:r>
              <a:rPr lang="ru-RU" dirty="0" err="1"/>
              <a:t>иноцивилизационной</a:t>
            </a:r>
            <a:r>
              <a:rPr lang="ru-RU" dirty="0"/>
              <a:t> миграции</a:t>
            </a:r>
          </a:p>
        </p:txBody>
      </p:sp>
      <p:sp>
        <p:nvSpPr>
          <p:cNvPr id="3" name="Объект 2"/>
          <p:cNvSpPr>
            <a:spLocks noGrp="1"/>
          </p:cNvSpPr>
          <p:nvPr>
            <p:ph idx="1"/>
          </p:nvPr>
        </p:nvSpPr>
        <p:spPr>
          <a:xfrm>
            <a:off x="270456" y="1416676"/>
            <a:ext cx="11423561" cy="5293217"/>
          </a:xfrm>
        </p:spPr>
        <p:txBody>
          <a:bodyPr>
            <a:normAutofit/>
          </a:bodyPr>
          <a:lstStyle/>
          <a:p>
            <a:r>
              <a:rPr lang="ru-RU" dirty="0"/>
              <a:t>Вызов для национальной идентичности феномена </a:t>
            </a:r>
            <a:r>
              <a:rPr lang="ru-RU" dirty="0" err="1"/>
              <a:t>иноцивилизационной</a:t>
            </a:r>
            <a:r>
              <a:rPr lang="ru-RU" dirty="0"/>
              <a:t> миграции, наглядно иллюстрируется на </a:t>
            </a:r>
            <a:r>
              <a:rPr lang="ru-RU" b="1" dirty="0"/>
              <a:t>опыте Франции</a:t>
            </a:r>
            <a:r>
              <a:rPr lang="ru-RU" dirty="0"/>
              <a:t>. После завершения Первой мировой войны французское государство в целях восполнения рабочей силы само инициировало процесс привлечения мигрантов, осуществляя активную вербовку трудовых кадров. В </a:t>
            </a:r>
            <a:r>
              <a:rPr lang="ru-RU" dirty="0">
                <a:solidFill>
                  <a:srgbClr val="FFFF00"/>
                </a:solidFill>
              </a:rPr>
              <a:t>1919</a:t>
            </a:r>
            <a:r>
              <a:rPr lang="ru-RU" dirty="0"/>
              <a:t> г. при населении в 39 млн. человек, в стране проживало 1160 тыс. иммигрантов (</a:t>
            </a:r>
            <a:r>
              <a:rPr lang="ru-RU" dirty="0">
                <a:solidFill>
                  <a:srgbClr val="FFFF00"/>
                </a:solidFill>
              </a:rPr>
              <a:t>3,6%</a:t>
            </a:r>
            <a:r>
              <a:rPr lang="ru-RU" dirty="0"/>
              <a:t>). Уже тогда, при сравнительно низкой репродуктивности резидентов, прирост населения происходил во Франции главным образом за счет иммиграции. В </a:t>
            </a:r>
            <a:r>
              <a:rPr lang="ru-RU" dirty="0">
                <a:solidFill>
                  <a:srgbClr val="FFFF00"/>
                </a:solidFill>
              </a:rPr>
              <a:t>1931 г.</a:t>
            </a:r>
            <a:r>
              <a:rPr lang="ru-RU" dirty="0"/>
              <a:t> из 40 млн., проживающих в стране человек, количество иммигрантов уже составляло 2,7 млн. (</a:t>
            </a:r>
            <a:r>
              <a:rPr lang="ru-RU" dirty="0">
                <a:solidFill>
                  <a:srgbClr val="FFFF00"/>
                </a:solidFill>
              </a:rPr>
              <a:t>7%</a:t>
            </a:r>
            <a:r>
              <a:rPr lang="ru-RU" dirty="0"/>
              <a:t>). Однако в этот период среди них доминировали европейцы — итальянцы, поляки, испанцы и др., этнокультурные стандарты поведения которых не вступали в существенные противоречия с базовыми принципами французской национальной идентичности. </a:t>
            </a:r>
            <a:r>
              <a:rPr lang="ru-RU" b="1" dirty="0">
                <a:solidFill>
                  <a:srgbClr val="FFC000"/>
                </a:solidFill>
                <a:effectLst>
                  <a:outerShdw blurRad="38100" dist="38100" dir="2700000" algn="tl">
                    <a:srgbClr val="000000">
                      <a:alpha val="43137"/>
                    </a:srgbClr>
                  </a:outerShdw>
                </a:effectLst>
              </a:rPr>
              <a:t>Выходцы из Северной Африки составляли тогда в общей миграционной массе лишь 28%.</a:t>
            </a:r>
          </a:p>
        </p:txBody>
      </p:sp>
    </p:spTree>
    <p:extLst>
      <p:ext uri="{BB962C8B-B14F-4D97-AF65-F5344CB8AC3E}">
        <p14:creationId xmlns:p14="http://schemas.microsoft.com/office/powerpoint/2010/main" val="34217751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654865"/>
          </a:xfrm>
        </p:spPr>
        <p:style>
          <a:lnRef idx="1">
            <a:schemeClr val="accent4"/>
          </a:lnRef>
          <a:fillRef idx="2">
            <a:schemeClr val="accent4"/>
          </a:fillRef>
          <a:effectRef idx="1">
            <a:schemeClr val="accent4"/>
          </a:effectRef>
          <a:fontRef idx="minor">
            <a:schemeClr val="dk1"/>
          </a:fontRef>
        </p:style>
        <p:txBody>
          <a:bodyPr/>
          <a:lstStyle/>
          <a:p>
            <a:pPr algn="ctr"/>
            <a:r>
              <a:rPr lang="ru-RU" dirty="0" smtClean="0"/>
              <a:t>Пример Франции</a:t>
            </a:r>
            <a:endParaRPr lang="ru-RU" dirty="0"/>
          </a:p>
        </p:txBody>
      </p:sp>
      <p:sp>
        <p:nvSpPr>
          <p:cNvPr id="6" name="Rectangle 3"/>
          <p:cNvSpPr>
            <a:spLocks noGrp="1" noChangeArrowheads="1"/>
          </p:cNvSpPr>
          <p:nvPr>
            <p:ph idx="1"/>
          </p:nvPr>
        </p:nvSpPr>
        <p:spPr bwMode="auto">
          <a:xfrm>
            <a:off x="167425" y="1201569"/>
            <a:ext cx="1184856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3200" b="0" i="0" u="none" strike="noStrike" cap="none" normalizeH="0" baseline="0" dirty="0" smtClean="0">
                <a:ln>
                  <a:noFill/>
                </a:ln>
                <a:solidFill>
                  <a:schemeClr val="tx1"/>
                </a:solidFill>
                <a:effectLst/>
                <a:latin typeface="Arial" panose="020B0604020202020204" pitchFamily="34" charset="0"/>
              </a:rPr>
              <a:t>Трансформация этнической составляющей французской иммиграции происходит уже после Второй мировой войны и хронологически совпадает с процессом распада колониальной системы. В 1960-е гг. Францию уже иронически именуют </a:t>
            </a:r>
            <a:r>
              <a:rPr kumimoji="0" lang="ru-RU" altLang="ru-RU" sz="3200" b="0" i="0" u="none" strike="noStrike" cap="none" normalizeH="0" baseline="0" dirty="0" err="1" smtClean="0">
                <a:ln>
                  <a:noFill/>
                </a:ln>
                <a:solidFill>
                  <a:schemeClr val="tx1"/>
                </a:solidFill>
                <a:effectLst/>
                <a:latin typeface="Arial" panose="020B0604020202020204" pitchFamily="34" charset="0"/>
              </a:rPr>
              <a:t>Магрибскими</a:t>
            </a:r>
            <a:r>
              <a:rPr kumimoji="0" lang="ru-RU" altLang="ru-RU" sz="3200" b="0" i="0" u="none" strike="noStrike" cap="none" normalizeH="0" baseline="0" dirty="0" smtClean="0">
                <a:ln>
                  <a:noFill/>
                </a:ln>
                <a:solidFill>
                  <a:schemeClr val="tx1"/>
                </a:solidFill>
                <a:effectLst/>
                <a:latin typeface="Arial" panose="020B0604020202020204" pitchFamily="34" charset="0"/>
              </a:rPr>
              <a:t> Соединенными Штатами. В настоящее время граждане нефранцузского происхождения составляют суммарно уже около 40% населения республики. Тенденция происходящей на фоне репродуктивного угасания утраты национальной идентичности резидентов обнаруживается и в других странах Запада.</a:t>
            </a:r>
          </a:p>
        </p:txBody>
      </p:sp>
    </p:spTree>
    <p:extLst>
      <p:ext uri="{BB962C8B-B14F-4D97-AF65-F5344CB8AC3E}">
        <p14:creationId xmlns:p14="http://schemas.microsoft.com/office/powerpoint/2010/main" val="2115315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defTabSz="914400" eaLnBrk="0" fontAlgn="base" hangingPunct="0">
              <a:spcAft>
                <a:spcPct val="0"/>
              </a:spcAft>
            </a:pPr>
            <a:r>
              <a:rPr lang="ru-RU" dirty="0" err="1" smtClean="0"/>
              <a:t>Читать:</a:t>
            </a:r>
            <a:r>
              <a:rPr lang="ru-RU" altLang="ru-RU" sz="4400" dirty="0" err="1">
                <a:solidFill>
                  <a:srgbClr val="C20627"/>
                </a:solidFill>
                <a:latin typeface="Impact" panose="020B0806030902050204" pitchFamily="34" charset="0"/>
              </a:rPr>
              <a:t>Мигранты</a:t>
            </a:r>
            <a:r>
              <a:rPr lang="ru-RU" altLang="ru-RU" sz="4400" dirty="0">
                <a:solidFill>
                  <a:srgbClr val="C20627"/>
                </a:solidFill>
                <a:latin typeface="Impact" panose="020B0806030902050204" pitchFamily="34" charset="0"/>
              </a:rPr>
              <a:t>, </a:t>
            </a:r>
            <a:r>
              <a:rPr lang="ru-RU" altLang="ru-RU" sz="4400" dirty="0" err="1">
                <a:solidFill>
                  <a:srgbClr val="C20627"/>
                </a:solidFill>
                <a:latin typeface="Impact" panose="020B0806030902050204" pitchFamily="34" charset="0"/>
              </a:rPr>
              <a:t>мигрантофобии</a:t>
            </a:r>
            <a:r>
              <a:rPr lang="ru-RU" altLang="ru-RU" sz="4400" dirty="0">
                <a:solidFill>
                  <a:srgbClr val="C20627"/>
                </a:solidFill>
                <a:latin typeface="Impact" panose="020B0806030902050204" pitchFamily="34" charset="0"/>
              </a:rPr>
              <a:t> и миграционная политика </a:t>
            </a:r>
            <a:br>
              <a:rPr lang="ru-RU" altLang="ru-RU" sz="4400" dirty="0">
                <a:solidFill>
                  <a:srgbClr val="C20627"/>
                </a:solidFill>
                <a:latin typeface="Impact" panose="020B0806030902050204" pitchFamily="34" charset="0"/>
              </a:rPr>
            </a:br>
            <a:r>
              <a:rPr lang="ru-RU" altLang="ru-RU" sz="1800" dirty="0">
                <a:solidFill>
                  <a:schemeClr val="tx1"/>
                </a:solidFill>
              </a:rPr>
              <a:t/>
            </a:r>
            <a:br>
              <a:rPr lang="ru-RU" altLang="ru-RU" sz="1800" dirty="0">
                <a:solidFill>
                  <a:schemeClr val="tx1"/>
                </a:solidFill>
              </a:rPr>
            </a:br>
            <a:r>
              <a:rPr lang="ru-RU" altLang="ru-RU" sz="3200" dirty="0">
                <a:solidFill>
                  <a:schemeClr val="tx1"/>
                </a:solidFill>
                <a:latin typeface="Arial" panose="020B0604020202020204" pitchFamily="34" charset="0"/>
              </a:rPr>
              <a:t/>
            </a:r>
            <a:br>
              <a:rPr lang="ru-RU" altLang="ru-RU" sz="3200" dirty="0">
                <a:solidFill>
                  <a:schemeClr val="tx1"/>
                </a:solidFill>
                <a:latin typeface="Arial" panose="020B0604020202020204" pitchFamily="34" charset="0"/>
              </a:rPr>
            </a:br>
            <a:r>
              <a:rPr lang="ru-RU" altLang="ru-RU" sz="3200" dirty="0">
                <a:solidFill>
                  <a:schemeClr val="tx1"/>
                </a:solidFill>
                <a:latin typeface="Arial" panose="020B0604020202020204" pitchFamily="34" charset="0"/>
              </a:rPr>
              <a:t>  </a:t>
            </a:r>
            <a:r>
              <a:rPr lang="ru-RU" altLang="ru-RU" sz="22400" dirty="0">
                <a:solidFill>
                  <a:schemeClr val="tx1"/>
                </a:solidFill>
                <a:latin typeface="Arial" panose="020B0604020202020204" pitchFamily="34" charset="0"/>
              </a:rPr>
              <a:t> </a:t>
            </a:r>
            <a:r>
              <a:rPr lang="ru-RU" altLang="ru-RU" sz="3200" dirty="0">
                <a:solidFill>
                  <a:schemeClr val="tx1"/>
                </a:solidFill>
                <a:latin typeface="Arial" panose="020B0604020202020204" pitchFamily="34" charset="0"/>
              </a:rPr>
              <a:t>                          </a:t>
            </a:r>
            <a:br>
              <a:rPr lang="ru-RU" altLang="ru-RU" sz="3200" dirty="0">
                <a:solidFill>
                  <a:schemeClr val="tx1"/>
                </a:solidFill>
                <a:latin typeface="Arial" panose="020B0604020202020204" pitchFamily="34" charset="0"/>
              </a:rPr>
            </a:br>
            <a:endParaRPr lang="ru-RU" dirty="0"/>
          </a:p>
        </p:txBody>
      </p:sp>
      <p:sp>
        <p:nvSpPr>
          <p:cNvPr id="3" name="Объект 2"/>
          <p:cNvSpPr>
            <a:spLocks noGrp="1"/>
          </p:cNvSpPr>
          <p:nvPr>
            <p:ph idx="1"/>
          </p:nvPr>
        </p:nvSpPr>
        <p:spPr/>
        <p:txBody>
          <a:bodyPr/>
          <a:lstStyle/>
          <a:p>
            <a:r>
              <a:rPr lang="ru-RU" b="1" dirty="0"/>
              <a:t>Мигранты, </a:t>
            </a:r>
            <a:r>
              <a:rPr lang="ru-RU" b="1" dirty="0" err="1"/>
              <a:t>мигрантофобии</a:t>
            </a:r>
            <a:r>
              <a:rPr lang="ru-RU" b="1" dirty="0"/>
              <a:t> и миграционная политика / Отв. ред. В.И. Мукомель – М.: НП “Центральный Дом адвоката”, Московское бюро по правам человека, “</a:t>
            </a:r>
            <a:r>
              <a:rPr lang="ru-RU" b="1" dirty="0" err="1"/>
              <a:t>Academia</a:t>
            </a:r>
            <a:r>
              <a:rPr lang="ru-RU" b="1" dirty="0"/>
              <a:t>”, 2014. – 245 с.</a:t>
            </a:r>
            <a:endParaRPr lang="ru-RU" dirty="0" smtClean="0"/>
          </a:p>
          <a:p>
            <a:r>
              <a:rPr lang="en-US" u="sng" dirty="0">
                <a:hlinkClick r:id="rId2"/>
              </a:rPr>
              <a:t>http://pravorf.org/doc/Mukomel.pdf</a:t>
            </a:r>
            <a:endParaRPr lang="ru-RU" dirty="0"/>
          </a:p>
        </p:txBody>
      </p:sp>
      <p:pic>
        <p:nvPicPr>
          <p:cNvPr id="1026" name="Picture 2" descr="https://www.isras.ru/dreamedit/pfoto/2E887B75_C511_F05B_F44F_EA1A3A4791C5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1" y="4162069"/>
            <a:ext cx="17145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8465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t>Европейский центр мониторинга расизма и ксенофобии</a:t>
            </a:r>
            <a:endParaRPr lang="ru-RU" dirty="0"/>
          </a:p>
        </p:txBody>
      </p:sp>
      <p:sp>
        <p:nvSpPr>
          <p:cNvPr id="3" name="Объект 2"/>
          <p:cNvSpPr>
            <a:spLocks noGrp="1"/>
          </p:cNvSpPr>
          <p:nvPr>
            <p:ph idx="1"/>
          </p:nvPr>
        </p:nvSpPr>
        <p:spPr>
          <a:xfrm>
            <a:off x="1103312" y="2052918"/>
            <a:ext cx="10307370" cy="4195481"/>
          </a:xfrm>
        </p:spPr>
        <p:txBody>
          <a:bodyPr>
            <a:normAutofit/>
          </a:bodyPr>
          <a:lstStyle/>
          <a:p>
            <a:r>
              <a:rPr lang="ru-RU" sz="2400" dirty="0" smtClean="0"/>
              <a:t>создан </a:t>
            </a:r>
            <a:r>
              <a:rPr lang="ru-RU" sz="2400" dirty="0"/>
              <a:t>на основании постановления </a:t>
            </a:r>
            <a:r>
              <a:rPr lang="ru-RU" sz="2400" dirty="0" smtClean="0"/>
              <a:t>Европейского Совета </a:t>
            </a:r>
            <a:r>
              <a:rPr lang="ru-RU" sz="2400" dirty="0"/>
              <a:t>1035/97 от 2 июня 1997 года, начал свою работу в январе 1998 года в Вене</a:t>
            </a:r>
            <a:r>
              <a:rPr lang="ru-RU" sz="2400" dirty="0" smtClean="0"/>
              <a:t>.</a:t>
            </a:r>
          </a:p>
          <a:p>
            <a:r>
              <a:rPr lang="ru-RU" sz="2400" dirty="0"/>
              <a:t>1 марта 2007 года </a:t>
            </a:r>
            <a:r>
              <a:rPr lang="ru-RU" sz="2400" i="1" dirty="0">
                <a:hlinkClick r:id="rId2"/>
              </a:rPr>
              <a:t>Европейский центр мониторинга расизма и ксенофобии</a:t>
            </a:r>
            <a:r>
              <a:rPr lang="ru-RU" sz="2400" dirty="0"/>
              <a:t> был преобразован в </a:t>
            </a:r>
            <a:r>
              <a:rPr lang="ru-RU" sz="2400" b="1" dirty="0"/>
              <a:t>Агентство ЕС по основным </a:t>
            </a:r>
            <a:r>
              <a:rPr lang="ru-RU" sz="2400" b="1" dirty="0" smtClean="0"/>
              <a:t>правам </a:t>
            </a:r>
            <a:r>
              <a:rPr lang="ru-RU" sz="2400" dirty="0" smtClean="0"/>
              <a:t>(директор - </a:t>
            </a:r>
            <a:r>
              <a:rPr lang="ru-RU" sz="2400" dirty="0" err="1"/>
              <a:t>Мортен</a:t>
            </a:r>
            <a:r>
              <a:rPr lang="ru-RU" sz="2400" dirty="0"/>
              <a:t> </a:t>
            </a:r>
            <a:r>
              <a:rPr lang="ru-RU" sz="2400" dirty="0" err="1" smtClean="0"/>
              <a:t>Кьярум</a:t>
            </a:r>
            <a:r>
              <a:rPr lang="ru-RU" sz="2400" dirty="0" smtClean="0"/>
              <a:t>)</a:t>
            </a:r>
          </a:p>
          <a:p>
            <a:r>
              <a:rPr lang="ru-RU" sz="2400" dirty="0" smtClean="0"/>
              <a:t>Агентство сотрудничает с региональным офисом </a:t>
            </a:r>
            <a:r>
              <a:rPr lang="ru-RU" sz="2400" dirty="0"/>
              <a:t>УВКПЧ в Европе по ряду приоритетных тем </a:t>
            </a:r>
            <a:r>
              <a:rPr lang="ru-RU" sz="2400" dirty="0" smtClean="0"/>
              <a:t>,</a:t>
            </a:r>
            <a:r>
              <a:rPr lang="ru-RU" sz="2400" dirty="0"/>
              <a:t> в том </a:t>
            </a:r>
            <a:r>
              <a:rPr lang="ru-RU" sz="2400" dirty="0" smtClean="0"/>
              <a:t>числе </a:t>
            </a:r>
            <a:r>
              <a:rPr lang="ru-RU" sz="2400" dirty="0"/>
              <a:t>в сфере прав </a:t>
            </a:r>
            <a:r>
              <a:rPr lang="ru-RU" sz="2400" dirty="0" smtClean="0"/>
              <a:t>мигрантов</a:t>
            </a:r>
            <a:endParaRPr lang="ru-RU" sz="2400" b="1" dirty="0"/>
          </a:p>
        </p:txBody>
      </p:sp>
    </p:spTree>
    <p:extLst>
      <p:ext uri="{BB962C8B-B14F-4D97-AF65-F5344CB8AC3E}">
        <p14:creationId xmlns:p14="http://schemas.microsoft.com/office/powerpoint/2010/main" val="24896025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5201" y="240066"/>
            <a:ext cx="9404723" cy="1400530"/>
          </a:xfrm>
          <a:solidFill>
            <a:schemeClr val="accent3">
              <a:lumMod val="75000"/>
            </a:schemeClr>
          </a:solidFill>
        </p:spPr>
        <p:txBody>
          <a:bodyPr/>
          <a:lstStyle/>
          <a:p>
            <a:r>
              <a:rPr lang="ru-RU" sz="4400" dirty="0" smtClean="0"/>
              <a:t>Европейский </a:t>
            </a:r>
            <a:r>
              <a:rPr lang="ru-RU" sz="4400" dirty="0"/>
              <a:t>центр мониторинга (ЕЦМ) </a:t>
            </a:r>
            <a:endParaRPr lang="ru-RU" dirty="0"/>
          </a:p>
        </p:txBody>
      </p:sp>
      <p:sp>
        <p:nvSpPr>
          <p:cNvPr id="3" name="Объект 2"/>
          <p:cNvSpPr>
            <a:spLocks noGrp="1"/>
          </p:cNvSpPr>
          <p:nvPr>
            <p:ph idx="1"/>
          </p:nvPr>
        </p:nvSpPr>
        <p:spPr>
          <a:xfrm>
            <a:off x="255180" y="1640596"/>
            <a:ext cx="11632019" cy="5032805"/>
          </a:xfrm>
        </p:spPr>
        <p:txBody>
          <a:bodyPr>
            <a:noAutofit/>
          </a:bodyPr>
          <a:lstStyle/>
          <a:p>
            <a:r>
              <a:rPr lang="ru-RU" sz="2800" dirty="0"/>
              <a:t>изучение дискриминации мусульманского </a:t>
            </a:r>
            <a:r>
              <a:rPr lang="ru-RU" sz="2800" dirty="0" smtClean="0"/>
              <a:t>населения, проявления </a:t>
            </a:r>
            <a:r>
              <a:rPr lang="ru-RU" sz="2800" dirty="0"/>
              <a:t>ксенофобии и расизма. В числе первых его работ были доклады </a:t>
            </a:r>
            <a:endParaRPr lang="ru-RU" sz="2800" dirty="0" smtClean="0"/>
          </a:p>
          <a:p>
            <a:r>
              <a:rPr lang="ru-RU" sz="2800" dirty="0" smtClean="0"/>
              <a:t>«</a:t>
            </a:r>
            <a:r>
              <a:rPr lang="ru-RU" sz="2800" dirty="0" err="1"/>
              <a:t>Исламофобия</a:t>
            </a:r>
            <a:r>
              <a:rPr lang="ru-RU" sz="2800" dirty="0"/>
              <a:t> в ЕС после 11 сентября 2001 г.» </a:t>
            </a:r>
            <a:r>
              <a:rPr lang="ru-RU" sz="2800" dirty="0" smtClean="0"/>
              <a:t>и</a:t>
            </a:r>
          </a:p>
          <a:p>
            <a:r>
              <a:rPr lang="ru-RU" sz="2800" dirty="0" smtClean="0"/>
              <a:t> </a:t>
            </a:r>
            <a:r>
              <a:rPr lang="ru-RU" sz="2800" dirty="0"/>
              <a:t>«Влияние лондонских терактов 7 июля 2005 года на мусульманские общины ЕС» (ноябрь 2005), отмечающие рост антиисламских настроений в европейских странах после событий в Лондоне и </a:t>
            </a:r>
            <a:r>
              <a:rPr lang="ru-RU" sz="2800" dirty="0" smtClean="0"/>
              <a:t>Нью-Йорке</a:t>
            </a:r>
          </a:p>
          <a:p>
            <a:r>
              <a:rPr lang="ru-RU" sz="2800" dirty="0"/>
              <a:t>«Мусульмане Европы: дискриминация и </a:t>
            </a:r>
            <a:r>
              <a:rPr lang="ru-RU" sz="2800" dirty="0" err="1"/>
              <a:t>исламофобия</a:t>
            </a:r>
            <a:r>
              <a:rPr lang="ru-RU" sz="2800" dirty="0"/>
              <a:t>» (декабрь 2006</a:t>
            </a:r>
            <a:r>
              <a:rPr lang="ru-RU" sz="2400" dirty="0"/>
              <a:t>)</a:t>
            </a:r>
          </a:p>
        </p:txBody>
      </p:sp>
    </p:spTree>
    <p:extLst>
      <p:ext uri="{BB962C8B-B14F-4D97-AF65-F5344CB8AC3E}">
        <p14:creationId xmlns:p14="http://schemas.microsoft.com/office/powerpoint/2010/main" val="30400192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7"/>
            <a:ext cx="9404723" cy="1710933"/>
          </a:xfrm>
        </p:spPr>
        <p:txBody>
          <a:bodyPr/>
          <a:lstStyle/>
          <a:p>
            <a:r>
              <a:rPr lang="ru-RU" sz="3600" dirty="0" smtClean="0"/>
              <a:t>«Экономические, социальные и культурные права мигрантов в неурегулированной ситуации»</a:t>
            </a:r>
            <a:endParaRPr lang="ru-RU" sz="3600" dirty="0"/>
          </a:p>
        </p:txBody>
      </p:sp>
      <p:sp>
        <p:nvSpPr>
          <p:cNvPr id="3" name="Объект 2"/>
          <p:cNvSpPr>
            <a:spLocks noGrp="1"/>
          </p:cNvSpPr>
          <p:nvPr>
            <p:ph idx="1"/>
          </p:nvPr>
        </p:nvSpPr>
        <p:spPr>
          <a:xfrm>
            <a:off x="1618467" y="2310496"/>
            <a:ext cx="8946541" cy="4195481"/>
          </a:xfrm>
        </p:spPr>
        <p:txBody>
          <a:bodyPr>
            <a:normAutofit lnSpcReduction="10000"/>
          </a:bodyPr>
          <a:lstStyle/>
          <a:p>
            <a:r>
              <a:rPr lang="en-US" dirty="0" smtClean="0"/>
              <a:t>This </a:t>
            </a:r>
            <a:r>
              <a:rPr lang="en-US" dirty="0"/>
              <a:t>publication offers a rich resource for policymakers in Governments, national human rights institutions, civil society, lawyers, judges and migrants themselves to understand the scope and content of the human rights of migrants in an irregular situation. Through a specific focus on economic, social and cultural rights, it seeks to challenge common assumptions about the entitlement of migrants in an irregular situation to such fundamental human rights as the right to health, to education, to an adequate standard of living, to social security, and to just and </a:t>
            </a:r>
            <a:r>
              <a:rPr lang="en-US" dirty="0" err="1"/>
              <a:t>favourable</a:t>
            </a:r>
            <a:r>
              <a:rPr lang="en-US" dirty="0"/>
              <a:t> conditions of work. Irregular migrants are human beings and as human beings they are protected by international human rights law.  Ref.: HR/PUB/14/1  ISBN: 978-92-1-154205-9  Sales: E.14.XIV.4  Publication date: August 2014  Language: English  Formats: Print (A5, soft cover) • Electronic (OHCHR website)</a:t>
            </a:r>
            <a:endParaRPr lang="ru-RU" dirty="0"/>
          </a:p>
        </p:txBody>
      </p:sp>
    </p:spTree>
    <p:extLst>
      <p:ext uri="{BB962C8B-B14F-4D97-AF65-F5344CB8AC3E}">
        <p14:creationId xmlns:p14="http://schemas.microsoft.com/office/powerpoint/2010/main" val="25757438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914565" cy="1066989"/>
          </a:xfrm>
        </p:spPr>
        <p:txBody>
          <a:bodyPr/>
          <a:lstStyle/>
          <a:p>
            <a:r>
              <a:rPr lang="ru-RU" sz="2800" dirty="0" smtClean="0"/>
              <a:t>Справочник по европейскому законодательству об убежище, границах и иммиграции (2-е изд.)</a:t>
            </a:r>
            <a:endParaRPr lang="ru-RU" sz="2800" dirty="0"/>
          </a:p>
        </p:txBody>
      </p:sp>
      <p:sp>
        <p:nvSpPr>
          <p:cNvPr id="3" name="Объект 2"/>
          <p:cNvSpPr>
            <a:spLocks noGrp="1"/>
          </p:cNvSpPr>
          <p:nvPr>
            <p:ph idx="1"/>
          </p:nvPr>
        </p:nvSpPr>
        <p:spPr/>
        <p:txBody>
          <a:bodyPr/>
          <a:lstStyle/>
          <a:p>
            <a:r>
              <a:rPr lang="ru-RU" dirty="0"/>
              <a:t>©  Агентство Европейского Союза по основным правам, 2014 г. Совет Европы/Европейский суд по правам человека, 2014 г.</a:t>
            </a:r>
          </a:p>
          <a:p>
            <a:r>
              <a:rPr lang="ru-RU" dirty="0"/>
              <a:t>Подготовка второго дополненного издания данного справочника была завершена в декабре 2013 г. Впервые он был опубликован на четырех языках в июне 2013 г. Во втором издании отражены последние изменения в нормативно-правовой базе ЕС в сфере убежища, вошедшие в силу с лета 2013 г. Последующие издания справочника будут размещаться на веб-сайте Агентства ЕС по основным правам  (http://fra.europa.eu/en/theme/asylum-migration-borders) и Европейского суда по правам человека (http://www.echr.coe.int в разделе </a:t>
            </a:r>
            <a:r>
              <a:rPr lang="ru-RU" dirty="0" err="1"/>
              <a:t>Publications</a:t>
            </a:r>
            <a:r>
              <a:rPr lang="ru-RU" dirty="0"/>
              <a:t>).</a:t>
            </a:r>
          </a:p>
        </p:txBody>
      </p:sp>
    </p:spTree>
    <p:extLst>
      <p:ext uri="{BB962C8B-B14F-4D97-AF65-F5344CB8AC3E}">
        <p14:creationId xmlns:p14="http://schemas.microsoft.com/office/powerpoint/2010/main" val="38827645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189574" cy="1400530"/>
          </a:xfrm>
        </p:spPr>
        <p:txBody>
          <a:bodyPr/>
          <a:lstStyle/>
          <a:p>
            <a:r>
              <a:rPr lang="ru-RU" sz="3200" dirty="0"/>
              <a:t>Справочник по европейскому законодательству об убежище, границах и иммиграции (2-е изд.)</a:t>
            </a:r>
          </a:p>
        </p:txBody>
      </p:sp>
      <p:sp>
        <p:nvSpPr>
          <p:cNvPr id="3" name="Объект 2"/>
          <p:cNvSpPr>
            <a:spLocks noGrp="1"/>
          </p:cNvSpPr>
          <p:nvPr>
            <p:ph idx="1"/>
          </p:nvPr>
        </p:nvSpPr>
        <p:spPr>
          <a:xfrm>
            <a:off x="206062" y="2052918"/>
            <a:ext cx="11887200" cy="4489550"/>
          </a:xfrm>
        </p:spPr>
        <p:txBody>
          <a:bodyPr>
            <a:normAutofit fontScale="77500" lnSpcReduction="20000"/>
          </a:bodyPr>
          <a:lstStyle/>
          <a:p>
            <a:r>
              <a:rPr lang="ru-RU" dirty="0"/>
              <a:t>В марте 2011 года в результате первого </a:t>
            </a:r>
            <a:r>
              <a:rPr lang="ru-RU" dirty="0" smtClean="0"/>
              <a:t>совместного проекта </a:t>
            </a:r>
            <a:r>
              <a:rPr lang="ru-RU" dirty="0"/>
              <a:t>Агентство ЕС по основным правам и Европейский суд по правам человека выпустили «Справочник по европейскому законодательству в сфере борьбы с дискриминацией». Учитывая полученные положительные отзывы, было решено продолжить это сотрудничество в другой очень актуальной области, где в равной степени ощущалась потребность в исчерпывающем пособии по судебной практике Европейского суда по правам человека и Суда Европейского Союза, а также по соответствующим регламентам и директивам ЕС. В настоящем справочнике представлен обзор различных европейских норм, касающихся убежища, границ и иммиграции. </a:t>
            </a:r>
          </a:p>
          <a:p>
            <a:r>
              <a:rPr lang="ru-RU" dirty="0"/>
              <a:t>Справочник рассчитан на юристов, судей, прокуроров, пограничников, сотрудников миграционных органов и других специалистов, работающих в государственных органах, а также в неправительственных организациях (НПО) и других органах, которые могут сталкиваться с необходимостью решения юридических вопросов в тех сферах, о которых идет речь в данном справочнике.</a:t>
            </a:r>
          </a:p>
          <a:p>
            <a:r>
              <a:rPr lang="ru-RU" dirty="0"/>
              <a:t>Со вступлением в силу в декабре 2009 г. Лиссабонского договора Хартия основных прав Европейского Союза приобрела юридически обязательный характер. Лиссабонский договор также предусматривает присоединение ЕС к Европейской конвенции о правах человека, которая имеет обязательную юридическую силу для всех государств-членов ЕС и Совета Европы. Углубление понимания общих принципов, выработанных в судебной практике двух европейских судов, а также в регламентах и директивах ЕС, необходимо для надлежащего выполнения соответствующих норм, что обеспечит полномасштабное соблюдение основных прав на национальном уровне. Надеемся, что справочник послужит достижению этой важной цели. </a:t>
            </a:r>
          </a:p>
        </p:txBody>
      </p:sp>
    </p:spTree>
    <p:extLst>
      <p:ext uri="{BB962C8B-B14F-4D97-AF65-F5344CB8AC3E}">
        <p14:creationId xmlns:p14="http://schemas.microsoft.com/office/powerpoint/2010/main" val="42947923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Европейский совет </a:t>
            </a:r>
            <a:r>
              <a:rPr lang="ru-RU" dirty="0"/>
              <a:t>по делам беженцев и изгнанников (ECRE)</a:t>
            </a:r>
          </a:p>
        </p:txBody>
      </p:sp>
      <p:pic>
        <p:nvPicPr>
          <p:cNvPr id="1027" name="Picture 3" descr="md98f8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4791" y="800558"/>
            <a:ext cx="13049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Grp="1" noChangeArrowheads="1"/>
          </p:cNvSpPr>
          <p:nvPr>
            <p:ph idx="1"/>
          </p:nvPr>
        </p:nvSpPr>
        <p:spPr bwMode="auto">
          <a:xfrm>
            <a:off x="1127052" y="2565609"/>
            <a:ext cx="10419906"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Европейский совет по делам беженцев и изгнанников (</a:t>
            </a:r>
            <a: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ECRE</a:t>
            </a:r>
            <a:r>
              <a:rPr kumimoji="0" lang="ru-RU"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является общеевропейской сетью,</a:t>
            </a:r>
            <a:r>
              <a:rPr kumimoji="0" lang="ru-RU" altLang="ru-RU" b="0" i="0" u="sng" strike="noStrike" cap="none" normalizeH="0" baseline="0" dirty="0" smtClean="0">
                <a:ln>
                  <a:noFill/>
                </a:ln>
                <a:solidFill>
                  <a:srgbClr val="008080"/>
                </a:solidFill>
                <a:effectLst/>
                <a:latin typeface="Arial" panose="020B0604020202020204" pitchFamily="34" charset="0"/>
                <a:ea typeface="Times New Roman" panose="02020603050405020304" pitchFamily="18" charset="0"/>
              </a:rPr>
              <a:t> </a:t>
            </a:r>
            <a:r>
              <a:rPr kumimoji="0" lang="ru-RU" altLang="ru-RU" b="0"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 </a:t>
            </a:r>
            <a:r>
              <a:rPr kumimoji="0" lang="ru-RU"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объединяющей неправительственные организации,</a:t>
            </a:r>
            <a:r>
              <a:rPr kumimoji="0" lang="ru-RU" altLang="ru-RU"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rPr>
              <a:t> которые</a:t>
            </a:r>
            <a:r>
              <a:rPr kumimoji="0" lang="ru-RU" altLang="ru-RU" b="0" i="0" u="sng" strike="noStrike" cap="none" normalizeH="0" baseline="0" dirty="0" smtClean="0">
                <a:ln>
                  <a:noFill/>
                </a:ln>
                <a:solidFill>
                  <a:srgbClr val="008080"/>
                </a:solidFill>
                <a:effectLst/>
                <a:latin typeface="Arial" panose="020B0604020202020204" pitchFamily="34" charset="0"/>
                <a:ea typeface="Times New Roman" panose="02020603050405020304" pitchFamily="18" charset="0"/>
              </a:rPr>
              <a:t> </a:t>
            </a:r>
            <a:r>
              <a:rPr kumimoji="0" lang="ru-RU"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оказывают помощь беженцам, и</a:t>
            </a:r>
            <a:r>
              <a:rPr kumimoji="0" lang="ru-RU" altLang="ru-RU"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rPr>
              <a:t> </a:t>
            </a:r>
            <a:r>
              <a:rPr kumimoji="0" lang="ru-RU"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занимаются проблемами всех лиц, ищущих убежища и защиты в Европе.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ECRE</a:t>
            </a:r>
            <a:r>
              <a:rPr kumimoji="0" lang="ru-RU"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содействует защите и интеграции беженцев</a:t>
            </a:r>
            <a:r>
              <a:rPr kumimoji="0" lang="ru-RU" altLang="ru-RU" b="0"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a:t>
            </a:r>
            <a:r>
              <a:rPr kumimoji="0" lang="ru-RU" altLang="ru-RU" b="0" i="0" u="sng" strike="noStrike" cap="none" normalizeH="0" baseline="0" dirty="0" smtClean="0">
                <a:ln>
                  <a:noFill/>
                </a:ln>
                <a:solidFill>
                  <a:srgbClr val="008080"/>
                </a:solidFill>
                <a:effectLst/>
                <a:latin typeface="Arial" panose="020B0604020202020204" pitchFamily="34" charset="0"/>
                <a:ea typeface="Times New Roman" panose="02020603050405020304" pitchFamily="18" charset="0"/>
              </a:rPr>
              <a:t> </a:t>
            </a:r>
            <a:r>
              <a:rPr kumimoji="0" lang="ru-RU"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на</a:t>
            </a:r>
            <a:r>
              <a:rPr kumimoji="0" lang="ru-RU" altLang="ru-RU"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rPr>
              <a:t> </a:t>
            </a:r>
            <a:r>
              <a:rPr kumimoji="0" lang="ru-RU"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основе таких ценностей, как человеческое достоинство, права человека и этика солидарности. </a:t>
            </a:r>
            <a:r>
              <a:rPr kumimoji="0" lang="ru-RU" altLang="ru-RU" b="0"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Деятельность </a:t>
            </a:r>
          </a:p>
          <a:p>
            <a:pPr marL="0" marR="0" lvl="0" indent="0" algn="l" defTabSz="914400" rtl="0" eaLnBrk="0" fontAlgn="base" latinLnBrk="0" hangingPunct="0">
              <a:lnSpc>
                <a:spcPct val="100000"/>
              </a:lnSpc>
              <a:spcBef>
                <a:spcPct val="0"/>
              </a:spcBef>
              <a:spcAft>
                <a:spcPct val="0"/>
              </a:spcAft>
              <a:buClrTx/>
              <a:buSzTx/>
              <a:buFontTx/>
              <a:buNone/>
              <a:tabLst/>
            </a:pPr>
            <a:endParaRPr lang="ru-RU" altLang="ru-RU" dirty="0">
              <a:solidFill>
                <a:srgbClr val="FF00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ECRE </a:t>
            </a:r>
            <a:r>
              <a:rPr kumimoji="0" lang="ru-RU"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стремится к вовлечению в свою работу широких слоев </a:t>
            </a:r>
            <a:r>
              <a:rPr kumimoji="0" lang="ru-RU" altLang="ru-RU"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гражданского общества, </a:t>
            </a:r>
            <a:r>
              <a:rPr kumimoji="0" lang="ru-RU" alt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политического сообщества и общин беженцев.</a:t>
            </a:r>
            <a:r>
              <a:rPr kumimoji="0" lang="ru-RU" altLang="ru-RU" b="0" i="0" u="none" strike="noStrike" cap="none" normalizeH="0" baseline="0" dirty="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41736762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Европейский совет </a:t>
            </a:r>
            <a:r>
              <a:rPr lang="ru-RU" dirty="0"/>
              <a:t>по делам беженцев и изгнанников (ECRE)</a:t>
            </a:r>
          </a:p>
        </p:txBody>
      </p:sp>
      <p:sp>
        <p:nvSpPr>
          <p:cNvPr id="3" name="Объект 2"/>
          <p:cNvSpPr>
            <a:spLocks noGrp="1"/>
          </p:cNvSpPr>
          <p:nvPr>
            <p:ph idx="1"/>
          </p:nvPr>
        </p:nvSpPr>
        <p:spPr/>
        <p:txBody>
          <a:bodyPr>
            <a:normAutofit fontScale="92500" lnSpcReduction="20000"/>
          </a:bodyPr>
          <a:lstStyle/>
          <a:p>
            <a:r>
              <a:rPr lang="ru-RU" dirty="0" smtClean="0"/>
              <a:t>Издание </a:t>
            </a:r>
            <a:r>
              <a:rPr lang="ru-RU" i="1" dirty="0"/>
              <a:t>наиболее </a:t>
            </a:r>
            <a:r>
              <a:rPr lang="ru-RU" i="1" dirty="0" smtClean="0"/>
              <a:t>перспективных методов </a:t>
            </a:r>
            <a:r>
              <a:rPr lang="ru-RU" i="1" dirty="0"/>
              <a:t>интеграции беженцев в Европейском </a:t>
            </a:r>
            <a:r>
              <a:rPr lang="ru-RU" i="1" dirty="0" smtClean="0"/>
              <a:t>Союзе (октябрь</a:t>
            </a:r>
            <a:r>
              <a:rPr lang="ru-RU" dirty="0" smtClean="0"/>
              <a:t> </a:t>
            </a:r>
            <a:r>
              <a:rPr lang="ru-RU" dirty="0"/>
              <a:t>1999 г</a:t>
            </a:r>
            <a:r>
              <a:rPr lang="ru-RU" dirty="0" smtClean="0"/>
              <a:t>.)</a:t>
            </a:r>
          </a:p>
          <a:p>
            <a:r>
              <a:rPr lang="ru-RU" dirty="0"/>
              <a:t>Руководство нацелено на определение и распространение способов, методов и проектов, которые могут обеспечить «создание отношений на основе взаимности и ответственности между беженцами и их сообществами, гражданским обществом и принимающими </a:t>
            </a:r>
            <a:r>
              <a:rPr lang="ru-RU" dirty="0" smtClean="0"/>
              <a:t>государствами»</a:t>
            </a:r>
            <a:r>
              <a:rPr lang="ru-RU" baseline="30000" dirty="0"/>
              <a:t> </a:t>
            </a:r>
            <a:r>
              <a:rPr lang="ru-RU" dirty="0" smtClean="0"/>
              <a:t>в </a:t>
            </a:r>
            <a:r>
              <a:rPr lang="ru-RU" dirty="0"/>
              <a:t>странах Центральной и Восточной Европы</a:t>
            </a:r>
            <a:r>
              <a:rPr lang="ru-RU" dirty="0" smtClean="0"/>
              <a:t>.</a:t>
            </a:r>
          </a:p>
          <a:p>
            <a:r>
              <a:rPr lang="ru-RU" dirty="0"/>
              <a:t>Избранные проекты реализовывались НПО, которые работают в странах Центральной и Восточной Европы и оказывают социальную, юридическую, и/или психологическую помощь лицам, ищущим убежища, и беженцам. Многие организации также предлагают доступ к системе здравоохранения, образованию, жилью и рынку труда в принимающей стране. Во многих проектах в качестве служащих или на добровольной основе принимают участие беженцы.</a:t>
            </a:r>
          </a:p>
        </p:txBody>
      </p:sp>
      <p:pic>
        <p:nvPicPr>
          <p:cNvPr id="1027" name="Picture 3" descr="md98f8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4791" y="800558"/>
            <a:ext cx="13049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8810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Европейский совет </a:t>
            </a:r>
            <a:r>
              <a:rPr lang="ru-RU" dirty="0"/>
              <a:t>по делам беженцев и изгнанников (ECRE)</a:t>
            </a:r>
          </a:p>
        </p:txBody>
      </p:sp>
      <p:sp>
        <p:nvSpPr>
          <p:cNvPr id="3" name="Объект 2"/>
          <p:cNvSpPr>
            <a:spLocks noGrp="1"/>
          </p:cNvSpPr>
          <p:nvPr>
            <p:ph idx="1"/>
          </p:nvPr>
        </p:nvSpPr>
        <p:spPr/>
        <p:txBody>
          <a:bodyPr>
            <a:normAutofit/>
          </a:bodyPr>
          <a:lstStyle/>
          <a:p>
            <a:r>
              <a:rPr lang="ru-RU" dirty="0" smtClean="0"/>
              <a:t>Издание 2005 г. «</a:t>
            </a:r>
            <a:r>
              <a:rPr lang="ru-RU" b="1" dirty="0" smtClean="0"/>
              <a:t>Путь </a:t>
            </a:r>
            <a:r>
              <a:rPr lang="ru-RU" b="1" dirty="0"/>
              <a:t>вперед </a:t>
            </a:r>
            <a:r>
              <a:rPr lang="ru-RU" b="1" dirty="0" smtClean="0"/>
              <a:t>. </a:t>
            </a:r>
            <a:r>
              <a:rPr lang="ru-RU" dirty="0" smtClean="0"/>
              <a:t>Роль </a:t>
            </a:r>
            <a:r>
              <a:rPr lang="ru-RU" dirty="0"/>
              <a:t>Европы во всемирной системе </a:t>
            </a:r>
            <a:r>
              <a:rPr lang="ru-RU" dirty="0" smtClean="0"/>
              <a:t>защиты беженцев. </a:t>
            </a:r>
            <a:r>
              <a:rPr lang="ru-RU" b="1" dirty="0" smtClean="0"/>
              <a:t> </a:t>
            </a:r>
            <a:r>
              <a:rPr lang="ru-RU" b="1" dirty="0"/>
              <a:t>На пути к интеграции беженцев в </a:t>
            </a:r>
            <a:r>
              <a:rPr lang="ru-RU" b="1" dirty="0" smtClean="0"/>
              <a:t>Европе»</a:t>
            </a:r>
            <a:endParaRPr lang="ru-RU" dirty="0"/>
          </a:p>
        </p:txBody>
      </p:sp>
      <p:pic>
        <p:nvPicPr>
          <p:cNvPr id="1027" name="Picture 3" descr="md98f8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4791" y="800558"/>
            <a:ext cx="13049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1129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886685"/>
          </a:xfrm>
          <a:solidFill>
            <a:schemeClr val="accent3">
              <a:lumMod val="50000"/>
            </a:schemeClr>
          </a:solidFill>
        </p:spPr>
        <p:txBody>
          <a:bodyPr/>
          <a:lstStyle/>
          <a:p>
            <a:r>
              <a:rPr lang="ru-RU" dirty="0" smtClean="0"/>
              <a:t>Миграционный кризис в </a:t>
            </a:r>
            <a:r>
              <a:rPr lang="ru-RU" dirty="0"/>
              <a:t>Е</a:t>
            </a:r>
            <a:r>
              <a:rPr lang="ru-RU" dirty="0" smtClean="0"/>
              <a:t>вропе </a:t>
            </a:r>
            <a:endParaRPr lang="ru-RU" dirty="0"/>
          </a:p>
        </p:txBody>
      </p:sp>
      <p:sp>
        <p:nvSpPr>
          <p:cNvPr id="4" name="Объект 3"/>
          <p:cNvSpPr>
            <a:spLocks noGrp="1"/>
          </p:cNvSpPr>
          <p:nvPr>
            <p:ph idx="1"/>
          </p:nvPr>
        </p:nvSpPr>
        <p:spPr>
          <a:xfrm>
            <a:off x="450761" y="1429555"/>
            <a:ext cx="11513711" cy="5190186"/>
          </a:xfrm>
        </p:spPr>
        <p:txBody>
          <a:bodyPr>
            <a:noAutofit/>
          </a:bodyPr>
          <a:lstStyle/>
          <a:p>
            <a:r>
              <a:rPr lang="ru-RU" sz="3200" dirty="0"/>
              <a:t>В 2015 году в Швецию, население которой составляло 9,8 млн человек, приехало 163 тыс. мигрантов. Это самый большой показатель в ЕС в расчете на душу населения</a:t>
            </a:r>
            <a:r>
              <a:rPr lang="ru-RU" sz="3200" dirty="0" smtClean="0"/>
              <a:t>. </a:t>
            </a:r>
            <a:r>
              <a:rPr lang="ru-RU" sz="3200" b="1" dirty="0" smtClean="0"/>
              <a:t>Швеция</a:t>
            </a:r>
            <a:r>
              <a:rPr lang="ru-RU" sz="3200" dirty="0" smtClean="0"/>
              <a:t> </a:t>
            </a:r>
            <a:r>
              <a:rPr lang="ru-RU" sz="3200" dirty="0" smtClean="0">
                <a:hlinkClick r:id="rId2"/>
              </a:rPr>
              <a:t>ужесточила </a:t>
            </a:r>
            <a:r>
              <a:rPr lang="ru-RU" sz="3200" dirty="0">
                <a:hlinkClick r:id="rId2"/>
              </a:rPr>
              <a:t>требования приёма</a:t>
            </a:r>
            <a:r>
              <a:rPr lang="ru-RU" sz="3200" dirty="0"/>
              <a:t>. </a:t>
            </a:r>
            <a:endParaRPr lang="ru-RU" sz="3200" dirty="0" smtClean="0"/>
          </a:p>
          <a:p>
            <a:r>
              <a:rPr lang="ru-RU" sz="3200" dirty="0" smtClean="0"/>
              <a:t>В </a:t>
            </a:r>
            <a:r>
              <a:rPr lang="ru-RU" sz="3200" dirty="0"/>
              <a:t>Швеции за 2016 год зафиксировано более 90 поджогов в центрах приема </a:t>
            </a:r>
            <a:r>
              <a:rPr lang="ru-RU" sz="3200" dirty="0" smtClean="0"/>
              <a:t>беженцев.</a:t>
            </a:r>
            <a:endParaRPr lang="ru-RU" sz="3200" dirty="0"/>
          </a:p>
        </p:txBody>
      </p:sp>
    </p:spTree>
    <p:extLst>
      <p:ext uri="{BB962C8B-B14F-4D97-AF65-F5344CB8AC3E}">
        <p14:creationId xmlns:p14="http://schemas.microsoft.com/office/powerpoint/2010/main" val="117968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886685"/>
          </a:xfrm>
          <a:solidFill>
            <a:schemeClr val="accent3">
              <a:lumMod val="50000"/>
            </a:schemeClr>
          </a:solidFill>
        </p:spPr>
        <p:txBody>
          <a:bodyPr/>
          <a:lstStyle/>
          <a:p>
            <a:r>
              <a:rPr lang="ru-RU" dirty="0" smtClean="0"/>
              <a:t>Миграционный кризис в </a:t>
            </a:r>
            <a:r>
              <a:rPr lang="ru-RU" dirty="0"/>
              <a:t>Е</a:t>
            </a:r>
            <a:r>
              <a:rPr lang="ru-RU" dirty="0" smtClean="0"/>
              <a:t>вропе </a:t>
            </a:r>
            <a:endParaRPr lang="ru-RU" dirty="0"/>
          </a:p>
        </p:txBody>
      </p:sp>
      <p:sp>
        <p:nvSpPr>
          <p:cNvPr id="4" name="Объект 3"/>
          <p:cNvSpPr>
            <a:spLocks noGrp="1"/>
          </p:cNvSpPr>
          <p:nvPr>
            <p:ph idx="1"/>
          </p:nvPr>
        </p:nvSpPr>
        <p:spPr>
          <a:xfrm>
            <a:off x="450761" y="1429555"/>
            <a:ext cx="11513711" cy="5190186"/>
          </a:xfrm>
        </p:spPr>
        <p:txBody>
          <a:bodyPr>
            <a:noAutofit/>
          </a:bodyPr>
          <a:lstStyle/>
          <a:p>
            <a:r>
              <a:rPr lang="ru-RU" dirty="0"/>
              <a:t>Британия сказала "до свиданья, у нас своих "поляков" хватает". Другие цивилизованные страны "не там" находятся и там население напугано исламистами с мачете, но при этом претензий не имеют. "Восточники" только </a:t>
            </a:r>
            <a:r>
              <a:rPr lang="ru-RU" dirty="0" err="1"/>
              <a:t>копыжатся</a:t>
            </a:r>
            <a:r>
              <a:rPr lang="ru-RU" dirty="0"/>
              <a:t>.</a:t>
            </a:r>
            <a:br>
              <a:rPr lang="ru-RU" dirty="0"/>
            </a:br>
            <a:r>
              <a:rPr lang="ru-RU" dirty="0"/>
              <a:t>Поскольку ранее</a:t>
            </a:r>
            <a:r>
              <a:rPr lang="ru-RU" b="1" dirty="0"/>
              <a:t> </a:t>
            </a:r>
            <a:r>
              <a:rPr lang="ru-RU" b="1" dirty="0">
                <a:hlinkClick r:id="rId2"/>
              </a:rPr>
              <a:t>Меркель поставила задачу</a:t>
            </a:r>
            <a:r>
              <a:rPr lang="ru-RU" dirty="0">
                <a:hlinkClick r:id="rId2"/>
              </a:rPr>
              <a:t>:</a:t>
            </a:r>
            <a:r>
              <a:rPr lang="ru-RU" dirty="0"/>
              <a:t/>
            </a:r>
            <a:br>
              <a:rPr lang="ru-RU" dirty="0"/>
            </a:br>
            <a:r>
              <a:rPr lang="ru-RU" dirty="0"/>
              <a:t>"Тот факт, что Турция на протяжении нескольких лет размещает на своей территории больше 2 </a:t>
            </a:r>
            <a:r>
              <a:rPr lang="ru-RU" dirty="0" smtClean="0"/>
              <a:t>млн </a:t>
            </a:r>
            <a:r>
              <a:rPr lang="ru-RU" dirty="0"/>
              <a:t>человек, если точнее, то 2,7 </a:t>
            </a:r>
            <a:r>
              <a:rPr lang="ru-RU" dirty="0" smtClean="0"/>
              <a:t>млн, </a:t>
            </a:r>
            <a:r>
              <a:rPr lang="ru-RU" dirty="0"/>
              <a:t>делает Анкаре честь. В то же время мы видим недостойное поведение ЕС, в состав которого входит 28 стран с общим населением в 500 </a:t>
            </a:r>
            <a:r>
              <a:rPr lang="ru-RU" dirty="0" smtClean="0"/>
              <a:t>млн </a:t>
            </a:r>
            <a:r>
              <a:rPr lang="ru-RU" dirty="0"/>
              <a:t>человек, государства которого продолжают сопротивляться распределению нагрузки".</a:t>
            </a:r>
            <a:br>
              <a:rPr lang="ru-RU" dirty="0"/>
            </a:br>
            <a:r>
              <a:rPr lang="ru-RU" dirty="0"/>
              <a:t>Решать вопрос надо будет всем, иначе "платить и каяться" перед </a:t>
            </a:r>
            <a:r>
              <a:rPr lang="ru-RU" dirty="0" err="1"/>
              <a:t>Эрдоганом</a:t>
            </a:r>
            <a:r>
              <a:rPr lang="ru-RU" dirty="0"/>
              <a:t>, которого чуть не скинули "не-ясно-кто", а </a:t>
            </a:r>
            <a:r>
              <a:rPr lang="ru-RU" b="1" dirty="0">
                <a:hlinkClick r:id="rId3"/>
              </a:rPr>
              <a:t>Германия извиняется</a:t>
            </a:r>
            <a:r>
              <a:rPr lang="ru-RU" dirty="0">
                <a:hlinkClick r:id="rId3"/>
              </a:rPr>
              <a:t> что вовремя не отреагировала на такой наезд на своего партнёра</a:t>
            </a:r>
            <a:r>
              <a:rPr lang="ru-RU" dirty="0"/>
              <a:t>:</a:t>
            </a:r>
            <a:br>
              <a:rPr lang="ru-RU" dirty="0"/>
            </a:br>
            <a:r>
              <a:rPr lang="ru-RU" dirty="0"/>
              <a:t>«Возможно, нам нужно было раньше </a:t>
            </a:r>
            <a:r>
              <a:rPr lang="ru-RU" dirty="0" smtClean="0"/>
              <a:t>в Турцию </a:t>
            </a:r>
            <a:r>
              <a:rPr lang="ru-RU" dirty="0"/>
              <a:t>поехать: в тот же день или спустя день после происшедшего. Возможно, нам следовало бы показать больше эмоционального участия».</a:t>
            </a:r>
          </a:p>
        </p:txBody>
      </p:sp>
    </p:spTree>
    <p:extLst>
      <p:ext uri="{BB962C8B-B14F-4D97-AF65-F5344CB8AC3E}">
        <p14:creationId xmlns:p14="http://schemas.microsoft.com/office/powerpoint/2010/main" val="3328445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ru-RU" sz="3200" dirty="0"/>
              <a:t>Адаптация эмигрантов</a:t>
            </a:r>
          </a:p>
        </p:txBody>
      </p:sp>
      <p:sp>
        <p:nvSpPr>
          <p:cNvPr id="116739" name="Rectangle 3"/>
          <p:cNvSpPr>
            <a:spLocks noGrp="1" noChangeArrowheads="1"/>
          </p:cNvSpPr>
          <p:nvPr>
            <p:ph type="body" idx="1"/>
          </p:nvPr>
        </p:nvSpPr>
        <p:spPr>
          <a:xfrm>
            <a:off x="3071664" y="1700808"/>
            <a:ext cx="7313612" cy="4114800"/>
          </a:xfrm>
        </p:spPr>
        <p:txBody>
          <a:bodyPr/>
          <a:lstStyle/>
          <a:p>
            <a:pPr>
              <a:lnSpc>
                <a:spcPct val="90000"/>
              </a:lnSpc>
            </a:pPr>
            <a:r>
              <a:rPr lang="ru-RU" sz="2100" dirty="0"/>
              <a:t>Социальная адаптация</a:t>
            </a:r>
            <a:r>
              <a:rPr lang="ru-RU" sz="2100" i="1" dirty="0"/>
              <a:t> </a:t>
            </a:r>
            <a:r>
              <a:rPr lang="ru-RU" sz="2100" dirty="0"/>
              <a:t>(от лат. </a:t>
            </a:r>
            <a:r>
              <a:rPr lang="en-US" sz="2100" dirty="0" err="1"/>
              <a:t>adaptio</a:t>
            </a:r>
            <a:r>
              <a:rPr lang="en-US" sz="2100" i="1" dirty="0"/>
              <a:t> </a:t>
            </a:r>
            <a:r>
              <a:rPr lang="ru-RU" sz="2100" dirty="0"/>
              <a:t>– приспособление) </a:t>
            </a:r>
            <a:r>
              <a:rPr lang="ru-RU" sz="2100" i="1" dirty="0"/>
              <a:t>– </a:t>
            </a:r>
            <a:r>
              <a:rPr lang="ru-RU" sz="2100" dirty="0"/>
              <a:t>процесс приспособления индивида (группы) к социальной среде, социально-экономическим условиям, социальным нормам, среде жизнедеятельности, предполагающий взаимодействие и постепенное </a:t>
            </a:r>
            <a:r>
              <a:rPr lang="ru-RU" sz="2800" b="1" dirty="0"/>
              <a:t>согласование </a:t>
            </a:r>
            <a:r>
              <a:rPr lang="ru-RU" sz="2100" dirty="0"/>
              <a:t>притязаний (ожиданий) субъекта (эмигранта) с реальными возможностями новой среды; предполагает взаимодействие социальных институтов, взаимоотношения социума и государственного аппарата. </a:t>
            </a:r>
          </a:p>
        </p:txBody>
      </p:sp>
    </p:spTree>
    <p:extLst>
      <p:ext uri="{BB962C8B-B14F-4D97-AF65-F5344CB8AC3E}">
        <p14:creationId xmlns:p14="http://schemas.microsoft.com/office/powerpoint/2010/main" val="2369995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ewglobal.org/files/2016/08/PGM_2016.08.02_Europe-Asylum-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7138" y="0"/>
            <a:ext cx="5782614" cy="699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3107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Миграционный кризис в Европе: влияние на интеграцию</a:t>
            </a:r>
            <a:endParaRPr lang="ru-RU" dirty="0"/>
          </a:p>
        </p:txBody>
      </p:sp>
      <p:sp>
        <p:nvSpPr>
          <p:cNvPr id="3" name="Объект 2"/>
          <p:cNvSpPr>
            <a:spLocks noGrp="1"/>
          </p:cNvSpPr>
          <p:nvPr>
            <p:ph idx="1"/>
          </p:nvPr>
        </p:nvSpPr>
        <p:spPr/>
        <p:txBody>
          <a:bodyPr>
            <a:normAutofit/>
          </a:bodyPr>
          <a:lstStyle/>
          <a:p>
            <a:r>
              <a:rPr lang="ru-RU" dirty="0"/>
              <a:t>Глава МИД Австрии, председатель Организации по безопасности и сотрудничеству в Европе Себастьян </a:t>
            </a:r>
            <a:r>
              <a:rPr lang="ru-RU" dirty="0" err="1" smtClean="0"/>
              <a:t>Курц</a:t>
            </a:r>
            <a:r>
              <a:rPr lang="ru-RU" dirty="0" smtClean="0"/>
              <a:t> (марта 2017 г.): «Я </a:t>
            </a:r>
            <a:r>
              <a:rPr lang="ru-RU" dirty="0"/>
              <a:t>не вижу исламизации Европы. Но мы должны остановить исламистов, которые мечтают стать большинством в Европе. Мечети, где проповедуется отказ от интеграции в наше европейское общество, должны быть закрыты», — пояснил глава австрийского внешнеполитического ведомства.</a:t>
            </a:r>
          </a:p>
          <a:p>
            <a:r>
              <a:rPr lang="ru-RU" dirty="0" smtClean="0"/>
              <a:t>глава </a:t>
            </a:r>
            <a:r>
              <a:rPr lang="ru-RU" dirty="0"/>
              <a:t>австрийского МИДа Себастьян </a:t>
            </a:r>
            <a:r>
              <a:rPr lang="ru-RU" dirty="0" err="1"/>
              <a:t>Курц</a:t>
            </a:r>
            <a:r>
              <a:rPr lang="ru-RU" dirty="0"/>
              <a:t> призвал закрывать в ЕС мечети, в которых пропагандируется отказ от интеграции в европейское сообщество</a:t>
            </a:r>
            <a:r>
              <a:rPr lang="ru-RU" dirty="0" smtClean="0"/>
              <a:t>.</a:t>
            </a:r>
          </a:p>
          <a:p>
            <a:endParaRPr lang="ru-RU" dirty="0"/>
          </a:p>
        </p:txBody>
      </p:sp>
    </p:spTree>
    <p:extLst>
      <p:ext uri="{BB962C8B-B14F-4D97-AF65-F5344CB8AC3E}">
        <p14:creationId xmlns:p14="http://schemas.microsoft.com/office/powerpoint/2010/main" val="38580317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Премьер-министр Сербии Александр </a:t>
            </a:r>
            <a:r>
              <a:rPr lang="ru-RU" dirty="0" err="1"/>
              <a:t>Вучич</a:t>
            </a:r>
            <a:r>
              <a:rPr lang="ru-RU" dirty="0"/>
              <a:t> </a:t>
            </a:r>
            <a:r>
              <a:rPr lang="ru-RU" dirty="0" smtClean="0"/>
              <a:t>заявил </a:t>
            </a:r>
            <a:r>
              <a:rPr lang="ru-RU" sz="2800" dirty="0" smtClean="0"/>
              <a:t>13.02.2017 г.:</a:t>
            </a:r>
            <a:endParaRPr lang="ru-RU" sz="2800" dirty="0"/>
          </a:p>
        </p:txBody>
      </p:sp>
      <p:sp>
        <p:nvSpPr>
          <p:cNvPr id="3" name="Объект 2"/>
          <p:cNvSpPr>
            <a:spLocks noGrp="1"/>
          </p:cNvSpPr>
          <p:nvPr>
            <p:ph idx="1"/>
          </p:nvPr>
        </p:nvSpPr>
        <p:spPr/>
        <p:txBody>
          <a:bodyPr>
            <a:normAutofit/>
          </a:bodyPr>
          <a:lstStyle/>
          <a:p>
            <a:r>
              <a:rPr lang="ru-RU" sz="2400" dirty="0" smtClean="0"/>
              <a:t> </a:t>
            </a:r>
            <a:r>
              <a:rPr lang="ru-RU" sz="2400" dirty="0"/>
              <a:t>Сербия не хочет быть «парковкой для мигрантов», которые стремятся попасть в Евросоюз. Об этом он сказал в ходе встречи с австрийским премьером Себастьяном </a:t>
            </a:r>
            <a:r>
              <a:rPr lang="ru-RU" sz="2400" dirty="0" err="1" smtClean="0"/>
              <a:t>Курцем</a:t>
            </a:r>
            <a:endParaRPr lang="ru-RU" sz="2400" dirty="0" smtClean="0"/>
          </a:p>
          <a:p>
            <a:r>
              <a:rPr lang="ru-RU" sz="2400" dirty="0"/>
              <a:t>По словам </a:t>
            </a:r>
            <a:r>
              <a:rPr lang="ru-RU" sz="2400" dirty="0" err="1"/>
              <a:t>Вучича</a:t>
            </a:r>
            <a:r>
              <a:rPr lang="ru-RU" sz="2400" dirty="0"/>
              <a:t>, Сербия всегда выполняла свои обещания по мигрантам, в отличие от некоторых других стран. Также он отметил, что его страна никогда не применяла насилия в отношении мигрантов, однако она не хочет стать «парковкой» для них. </a:t>
            </a:r>
          </a:p>
        </p:txBody>
      </p:sp>
    </p:spTree>
    <p:extLst>
      <p:ext uri="{BB962C8B-B14F-4D97-AF65-F5344CB8AC3E}">
        <p14:creationId xmlns:p14="http://schemas.microsoft.com/office/powerpoint/2010/main" val="23897756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a:t>
            </a:r>
            <a:endParaRPr lang="ru-RU" dirty="0"/>
          </a:p>
        </p:txBody>
      </p:sp>
      <p:sp>
        <p:nvSpPr>
          <p:cNvPr id="3" name="Объект 2"/>
          <p:cNvSpPr>
            <a:spLocks noGrp="1"/>
          </p:cNvSpPr>
          <p:nvPr>
            <p:ph idx="1"/>
          </p:nvPr>
        </p:nvSpPr>
        <p:spPr/>
        <p:txBody>
          <a:bodyPr>
            <a:normAutofit/>
          </a:bodyPr>
          <a:lstStyle/>
          <a:p>
            <a:r>
              <a:rPr lang="ru-RU" sz="2800" dirty="0" smtClean="0"/>
              <a:t>Кризис солидарности в Европе </a:t>
            </a:r>
          </a:p>
          <a:p>
            <a:r>
              <a:rPr lang="ru-RU" sz="2800" dirty="0" smtClean="0"/>
              <a:t>Ужесточение иммиграционной политики</a:t>
            </a:r>
          </a:p>
          <a:p>
            <a:r>
              <a:rPr lang="ru-RU" sz="2800" dirty="0" smtClean="0"/>
              <a:t>Развитие интеграционных программ</a:t>
            </a:r>
            <a:endParaRPr lang="ru-RU" sz="2800" dirty="0"/>
          </a:p>
        </p:txBody>
      </p:sp>
    </p:spTree>
    <p:extLst>
      <p:ext uri="{BB962C8B-B14F-4D97-AF65-F5344CB8AC3E}">
        <p14:creationId xmlns:p14="http://schemas.microsoft.com/office/powerpoint/2010/main" val="123933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46111" y="452718"/>
            <a:ext cx="9404723" cy="654865"/>
          </a:xfrm>
          <a:solidFill>
            <a:schemeClr val="accent2"/>
          </a:solidFill>
        </p:spPr>
        <p:txBody>
          <a:bodyPr/>
          <a:lstStyle/>
          <a:p>
            <a:r>
              <a:rPr lang="ru-RU" sz="2800" dirty="0"/>
              <a:t>виды, способы и формы адаптации</a:t>
            </a:r>
          </a:p>
        </p:txBody>
      </p:sp>
      <p:sp>
        <p:nvSpPr>
          <p:cNvPr id="117763" name="Rectangle 3"/>
          <p:cNvSpPr>
            <a:spLocks noGrp="1" noChangeArrowheads="1"/>
          </p:cNvSpPr>
          <p:nvPr>
            <p:ph type="body" idx="1"/>
          </p:nvPr>
        </p:nvSpPr>
        <p:spPr>
          <a:xfrm>
            <a:off x="412124" y="1262130"/>
            <a:ext cx="11603865" cy="5318974"/>
          </a:xfrm>
        </p:spPr>
        <p:txBody>
          <a:bodyPr>
            <a:normAutofit/>
          </a:bodyPr>
          <a:lstStyle/>
          <a:p>
            <a:pPr>
              <a:lnSpc>
                <a:spcPct val="80000"/>
              </a:lnSpc>
              <a:buFont typeface="Wingdings" pitchFamily="2" charset="2"/>
              <a:buNone/>
            </a:pPr>
            <a:r>
              <a:rPr lang="ru-RU" sz="3200" dirty="0"/>
              <a:t>Существует множество критериев </a:t>
            </a:r>
            <a:r>
              <a:rPr lang="ru-RU" sz="3200" dirty="0" err="1">
                <a:solidFill>
                  <a:srgbClr val="FF3300"/>
                </a:solidFill>
              </a:rPr>
              <a:t>типологизации</a:t>
            </a:r>
            <a:r>
              <a:rPr lang="ru-RU" sz="3200" dirty="0"/>
              <a:t>. В зависимости от </a:t>
            </a:r>
            <a:r>
              <a:rPr lang="ru-RU" sz="3200" b="1" i="1" dirty="0">
                <a:effectLst>
                  <a:outerShdw blurRad="38100" dist="38100" dir="2700000" algn="tl">
                    <a:srgbClr val="000000">
                      <a:alpha val="43137"/>
                    </a:srgbClr>
                  </a:outerShdw>
                </a:effectLst>
              </a:rPr>
              <a:t>сферы жизнедеятельности различают </a:t>
            </a:r>
          </a:p>
          <a:p>
            <a:pPr>
              <a:lnSpc>
                <a:spcPct val="80000"/>
              </a:lnSpc>
            </a:pPr>
            <a:r>
              <a:rPr lang="ru-RU" sz="3200" dirty="0"/>
              <a:t>экономическую, </a:t>
            </a:r>
          </a:p>
          <a:p>
            <a:pPr>
              <a:lnSpc>
                <a:spcPct val="80000"/>
              </a:lnSpc>
            </a:pPr>
            <a:r>
              <a:rPr lang="ru-RU" sz="3200" dirty="0"/>
              <a:t>политическую, </a:t>
            </a:r>
          </a:p>
          <a:p>
            <a:pPr>
              <a:lnSpc>
                <a:spcPct val="80000"/>
              </a:lnSpc>
            </a:pPr>
            <a:r>
              <a:rPr lang="ru-RU" sz="3200" dirty="0"/>
              <a:t>трудовую, профессиональную, </a:t>
            </a:r>
          </a:p>
          <a:p>
            <a:pPr>
              <a:lnSpc>
                <a:spcPct val="80000"/>
              </a:lnSpc>
            </a:pPr>
            <a:r>
              <a:rPr lang="ru-RU" sz="3200" dirty="0"/>
              <a:t>социально-психологическую и другие адаптации. </a:t>
            </a:r>
          </a:p>
          <a:p>
            <a:pPr>
              <a:lnSpc>
                <a:spcPct val="80000"/>
              </a:lnSpc>
              <a:buFont typeface="Wingdings" pitchFamily="2" charset="2"/>
              <a:buNone/>
            </a:pPr>
            <a:r>
              <a:rPr lang="ru-RU" sz="3200" dirty="0"/>
              <a:t>По </a:t>
            </a:r>
            <a:r>
              <a:rPr lang="ru-RU" sz="3200" dirty="0">
                <a:solidFill>
                  <a:srgbClr val="FF3300"/>
                </a:solidFill>
              </a:rPr>
              <a:t>характеру</a:t>
            </a:r>
            <a:r>
              <a:rPr lang="ru-RU" sz="3200" dirty="0"/>
              <a:t> выделяют: добровольную и вынужденную, позитивную и негативную социальные адаптации. </a:t>
            </a:r>
          </a:p>
        </p:txBody>
      </p:sp>
    </p:spTree>
    <p:extLst>
      <p:ext uri="{BB962C8B-B14F-4D97-AF65-F5344CB8AC3E}">
        <p14:creationId xmlns:p14="http://schemas.microsoft.com/office/powerpoint/2010/main" val="3998097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46111" y="452718"/>
            <a:ext cx="9404723" cy="654865"/>
          </a:xfrm>
          <a:solidFill>
            <a:schemeClr val="accent2"/>
          </a:solidFill>
        </p:spPr>
        <p:txBody>
          <a:bodyPr/>
          <a:lstStyle/>
          <a:p>
            <a:r>
              <a:rPr lang="ru-RU" sz="2800" dirty="0"/>
              <a:t>виды, способы и формы адаптации</a:t>
            </a:r>
          </a:p>
        </p:txBody>
      </p:sp>
      <p:sp>
        <p:nvSpPr>
          <p:cNvPr id="117763" name="Rectangle 3"/>
          <p:cNvSpPr>
            <a:spLocks noGrp="1" noChangeArrowheads="1"/>
          </p:cNvSpPr>
          <p:nvPr>
            <p:ph type="body" idx="1"/>
          </p:nvPr>
        </p:nvSpPr>
        <p:spPr>
          <a:xfrm>
            <a:off x="412124" y="1262130"/>
            <a:ext cx="11603865" cy="5318974"/>
          </a:xfrm>
        </p:spPr>
        <p:txBody>
          <a:bodyPr>
            <a:normAutofit fontScale="92500" lnSpcReduction="20000"/>
          </a:bodyPr>
          <a:lstStyle/>
          <a:p>
            <a:pPr>
              <a:lnSpc>
                <a:spcPct val="80000"/>
              </a:lnSpc>
            </a:pPr>
            <a:r>
              <a:rPr lang="ru-RU" sz="3200" b="1" dirty="0"/>
              <a:t>Позитивная адаптация </a:t>
            </a:r>
            <a:r>
              <a:rPr lang="ru-RU" sz="3200" dirty="0"/>
              <a:t>складывается как результат активного приспособления индивида (группы) к социальным условиям. Позитивная адаптация предполагает включение эмигрантов в общественное производство</a:t>
            </a:r>
          </a:p>
          <a:p>
            <a:pPr>
              <a:lnSpc>
                <a:spcPct val="80000"/>
              </a:lnSpc>
            </a:pPr>
            <a:r>
              <a:rPr lang="ru-RU" sz="3200" b="1" dirty="0"/>
              <a:t>Негативная адаптация </a:t>
            </a:r>
            <a:r>
              <a:rPr lang="ru-RU" sz="3200" dirty="0"/>
              <a:t>отражает приспособление индивида с использованием асоциальных средств обеспечения жизнедеятельности (социальный паразитизм, социальное иждивенчество, </a:t>
            </a:r>
            <a:r>
              <a:rPr lang="ru-RU" sz="3200" dirty="0" err="1"/>
              <a:t>девиантная</a:t>
            </a:r>
            <a:r>
              <a:rPr lang="ru-RU" sz="3200" dirty="0"/>
              <a:t> адаптация)., При негативной адаптации акцент переносится с производства на потребление, неспособность самостоятельно обеспечить себя средствами к существованию. </a:t>
            </a:r>
          </a:p>
          <a:p>
            <a:pPr>
              <a:lnSpc>
                <a:spcPct val="80000"/>
              </a:lnSpc>
            </a:pPr>
            <a:r>
              <a:rPr lang="ru-RU" sz="3200" i="1" dirty="0"/>
              <a:t>Неприспособленность, </a:t>
            </a:r>
            <a:r>
              <a:rPr lang="ru-RU" sz="3200" dirty="0"/>
              <a:t>низкий уровень возможностей эмигранта вписаться в социальное окружение и успешно функционировать в нем связано с </a:t>
            </a:r>
            <a:r>
              <a:rPr lang="ru-RU" sz="3200" b="1" dirty="0" err="1" smtClean="0">
                <a:effectLst>
                  <a:outerShdw blurRad="38100" dist="38100" dir="2700000" algn="tl">
                    <a:srgbClr val="000000">
                      <a:alpha val="43137"/>
                    </a:srgbClr>
                  </a:outerShdw>
                </a:effectLst>
              </a:rPr>
              <a:t>дезадаптацией</a:t>
            </a:r>
            <a:endParaRPr lang="ru-RU"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9402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478" y="179763"/>
            <a:ext cx="11941790" cy="652751"/>
          </a:xfrm>
          <a:solidFill>
            <a:schemeClr val="accent1">
              <a:lumMod val="60000"/>
              <a:lumOff val="40000"/>
            </a:schemeClr>
          </a:solidFill>
        </p:spPr>
        <p:txBody>
          <a:bodyPr/>
          <a:lstStyle/>
          <a:p>
            <a:r>
              <a:rPr lang="ru-RU" sz="3600" dirty="0"/>
              <a:t>модель «</a:t>
            </a:r>
            <a:r>
              <a:rPr lang="ru-RU" sz="3600" dirty="0" err="1"/>
              <a:t>аккультурационных</a:t>
            </a:r>
            <a:r>
              <a:rPr lang="ru-RU" sz="3600" dirty="0"/>
              <a:t> стратегий» Дж. Берри</a:t>
            </a:r>
          </a:p>
        </p:txBody>
      </p:sp>
      <p:sp>
        <p:nvSpPr>
          <p:cNvPr id="3" name="Объект 2"/>
          <p:cNvSpPr>
            <a:spLocks noGrp="1"/>
          </p:cNvSpPr>
          <p:nvPr>
            <p:ph idx="1"/>
          </p:nvPr>
        </p:nvSpPr>
        <p:spPr>
          <a:xfrm>
            <a:off x="170492" y="1478846"/>
            <a:ext cx="10740316" cy="5247418"/>
          </a:xfrm>
        </p:spPr>
        <p:txBody>
          <a:bodyPr>
            <a:normAutofit fontScale="85000" lnSpcReduction="10000"/>
          </a:bodyPr>
          <a:lstStyle/>
          <a:p>
            <a:r>
              <a:rPr lang="ru-RU" dirty="0" smtClean="0"/>
              <a:t>Дж.. Берри </a:t>
            </a:r>
            <a:r>
              <a:rPr lang="ru-RU" dirty="0"/>
              <a:t>предположил, что сам межэтнический контакт будет преимущественно зависеть от того, какой </a:t>
            </a:r>
            <a:r>
              <a:rPr lang="ru-RU" dirty="0" err="1"/>
              <a:t>аккультурационной</a:t>
            </a:r>
            <a:r>
              <a:rPr lang="ru-RU" dirty="0"/>
              <a:t> стратегии придерживается мигрант. Перед </a:t>
            </a:r>
            <a:r>
              <a:rPr lang="ru-RU" dirty="0" err="1"/>
              <a:t>инокультурными</a:t>
            </a:r>
            <a:r>
              <a:rPr lang="ru-RU" dirty="0"/>
              <a:t> мигрантами встают два основных вопроса, касающихся идентичности с унаследованной и новой культурой. Первый связан с отношением к собственной культуре, ее ценности для индивида и необходимости сохранения этнокультурной идентичности. Второй направлен на отношение индивида к принимающей группе - насколько взаимодействие с членами данной группы желательно для индивида, то есть насколько он охотно пойдет на поддержание межкультурных отношений. Комбинация ответов на данные вопросы составляет модель аккультурации, предложенную Дж. Берри [</a:t>
            </a:r>
            <a:r>
              <a:rPr lang="ru-RU" dirty="0" err="1"/>
              <a:t>Berry</a:t>
            </a:r>
            <a:r>
              <a:rPr lang="ru-RU" dirty="0"/>
              <a:t> 1994]. В том случае, если индивиды не хотят поддерживать свою культурную и этническую идентичность и постоянно стремятся к контакту с представителями других культур, этот процесс, согласно Дж. Берри связывается с выбором стратегии ассимиляции. Когда группа мигрантов стремится поддерживать только собственную культуру и стремится к избеганию контактов с представителями доминирующей группы, такой тип взаимодействия соответствует стратегии сепарации. Если обе группы заинтересованы в поддержании собственных культур и позитивных, конструктивных отношениях - это говорит о выборе стратегии интеграции. Эта стратегия предполагает сохранение и дальнейшее развитие собственной культуры и интеграцию с культурой большинства. Последняя, самая </a:t>
            </a:r>
            <a:r>
              <a:rPr lang="ru-RU" dirty="0" err="1"/>
              <a:t>дезадаптивная</a:t>
            </a:r>
            <a:r>
              <a:rPr lang="ru-RU" dirty="0"/>
              <a:t> стратегия - </a:t>
            </a:r>
            <a:r>
              <a:rPr lang="ru-RU" dirty="0" err="1"/>
              <a:t>маргинализация</a:t>
            </a:r>
            <a:r>
              <a:rPr lang="ru-RU" dirty="0"/>
              <a:t>, когда у группы нет стремления ни к поддержанию собственной культуры, ни к поддержанию отношений с принимающей культурой [</a:t>
            </a:r>
            <a:r>
              <a:rPr lang="ru-RU" dirty="0" err="1"/>
              <a:t>Татарко</a:t>
            </a:r>
            <a:r>
              <a:rPr lang="ru-RU" dirty="0"/>
              <a:t> 2004]. </a:t>
            </a:r>
          </a:p>
        </p:txBody>
      </p:sp>
      <p:sp>
        <p:nvSpPr>
          <p:cNvPr id="4" name="Прямоугольник 3"/>
          <p:cNvSpPr/>
          <p:nvPr/>
        </p:nvSpPr>
        <p:spPr>
          <a:xfrm>
            <a:off x="170491" y="832514"/>
            <a:ext cx="11873763" cy="646331"/>
          </a:xfrm>
          <a:prstGeom prst="rect">
            <a:avLst/>
          </a:prstGeom>
        </p:spPr>
        <p:txBody>
          <a:bodyPr wrap="none">
            <a:spAutoFit/>
          </a:bodyPr>
          <a:lstStyle/>
          <a:p>
            <a:r>
              <a:rPr lang="ru-RU" sz="3600" dirty="0"/>
              <a:t>унаследованная и новая культурная идентичность </a:t>
            </a:r>
          </a:p>
        </p:txBody>
      </p:sp>
    </p:spTree>
    <p:extLst>
      <p:ext uri="{BB962C8B-B14F-4D97-AF65-F5344CB8AC3E}">
        <p14:creationId xmlns:p14="http://schemas.microsoft.com/office/powerpoint/2010/main" val="3535529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7806</TotalTime>
  <Words>3815</Words>
  <Application>Microsoft Office PowerPoint</Application>
  <PresentationFormat>Широкоэкранный</PresentationFormat>
  <Paragraphs>203</Paragraphs>
  <Slides>63</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63</vt:i4>
      </vt:variant>
    </vt:vector>
  </HeadingPairs>
  <TitlesOfParts>
    <vt:vector size="71" baseType="lpstr">
      <vt:lpstr>Arial</vt:lpstr>
      <vt:lpstr>Calibri</vt:lpstr>
      <vt:lpstr>Century Gothic</vt:lpstr>
      <vt:lpstr>Impact</vt:lpstr>
      <vt:lpstr>Times New Roman</vt:lpstr>
      <vt:lpstr>Wingdings</vt:lpstr>
      <vt:lpstr>Wingdings 3</vt:lpstr>
      <vt:lpstr>Ион</vt:lpstr>
      <vt:lpstr>Проблемы адаптации и интеграции мигрантов</vt:lpstr>
      <vt:lpstr>литература</vt:lpstr>
      <vt:lpstr>литература</vt:lpstr>
      <vt:lpstr>литература</vt:lpstr>
      <vt:lpstr>Читать:Мигранты, мигрантофобии и миграционная политика                                  </vt:lpstr>
      <vt:lpstr>Адаптация эмигрантов</vt:lpstr>
      <vt:lpstr>виды, способы и формы адаптации</vt:lpstr>
      <vt:lpstr>виды, способы и формы адаптации</vt:lpstr>
      <vt:lpstr>модель «аккультурационных стратегий» Дж. Берри</vt:lpstr>
      <vt:lpstr>три основные модели функционирования иммигрантских этноконфессиональных общностей</vt:lpstr>
      <vt:lpstr>Длительная ставка в теории управляемой миграции на ассимиляционную стратегию себя не оправдала</vt:lpstr>
      <vt:lpstr>Курс на ассимиляцию иммигрантов заменялся постепенно курсом на их сепарацию </vt:lpstr>
      <vt:lpstr>Переход к новой политике (сепарации) </vt:lpstr>
      <vt:lpstr>Выбор модели поведения иммиграционной общности  зависит от </vt:lpstr>
      <vt:lpstr>При выборе модели поведения иммиграционной общности</vt:lpstr>
      <vt:lpstr>Интолерантность к мигрантам </vt:lpstr>
      <vt:lpstr>стратегия адаптации: сегрегация</vt:lpstr>
      <vt:lpstr>сегрегация</vt:lpstr>
      <vt:lpstr>Создание иммигрантами "буферной среды"</vt:lpstr>
      <vt:lpstr>Политика интеграции</vt:lpstr>
      <vt:lpstr>Индекс интеграционной политики</vt:lpstr>
      <vt:lpstr>The Migrant Integration Policy Index (MIPEX) </vt:lpstr>
      <vt:lpstr>Индекс интеграционной политики</vt:lpstr>
      <vt:lpstr>Индекс интеграционной политики</vt:lpstr>
      <vt:lpstr>Индекс интеграционной политики</vt:lpstr>
      <vt:lpstr>Индекс интеграционной политики</vt:lpstr>
      <vt:lpstr>Индекс интеграционной политики</vt:lpstr>
      <vt:lpstr>Индекс интеграционной политики</vt:lpstr>
      <vt:lpstr>Индекс интеграционной политики</vt:lpstr>
      <vt:lpstr>Индекс интеграционной политики</vt:lpstr>
      <vt:lpstr>феномен иноцивилизационной миграции - вызов для национальной идентичности</vt:lpstr>
      <vt:lpstr>Политика ЕС</vt:lpstr>
      <vt:lpstr>СРАВНИТЕЛЬНЫЙ АНАЛИЗ НАЦИОНАЛЬНОГО МЕХАНИЗМА ИНТЕГРАЦИИ БЕЖЕНЦЕВ В 14 ГОСУДАРСТВАХ-СТРАНАХ ЕС</vt:lpstr>
      <vt:lpstr>Концепция Хантингтона (1927-2008)</vt:lpstr>
      <vt:lpstr>Презентация PowerPoint</vt:lpstr>
      <vt:lpstr>принцип «многокультурности» (multiculturalism</vt:lpstr>
      <vt:lpstr>в идеале политика мультикультурализма предполагает: </vt:lpstr>
      <vt:lpstr>в идеале политика мультикультурализма предполагает</vt:lpstr>
      <vt:lpstr>принцип «многокультурности» (multiculturalism</vt:lpstr>
      <vt:lpstr>принцип «многокультурности» (multiculturalism</vt:lpstr>
      <vt:lpstr>исламофобии</vt:lpstr>
      <vt:lpstr>Первое упоминание термина «исламофобия» </vt:lpstr>
      <vt:lpstr>Число мусульман в разных странах Европы, млн. (Источник: Pew Research Center).    </vt:lpstr>
      <vt:lpstr>Великобритания</vt:lpstr>
      <vt:lpstr>В Голландии </vt:lpstr>
      <vt:lpstr>В Бельгии </vt:lpstr>
      <vt:lpstr>Франция</vt:lpstr>
      <vt:lpstr>феномен иноцивилизационной миграции</vt:lpstr>
      <vt:lpstr>Пример Франции</vt:lpstr>
      <vt:lpstr>Европейский центр мониторинга расизма и ксенофобии</vt:lpstr>
      <vt:lpstr>Европейский центр мониторинга (ЕЦМ) </vt:lpstr>
      <vt:lpstr>«Экономические, социальные и культурные права мигрантов в неурегулированной ситуации»</vt:lpstr>
      <vt:lpstr>Справочник по европейскому законодательству об убежище, границах и иммиграции (2-е изд.)</vt:lpstr>
      <vt:lpstr>Справочник по европейскому законодательству об убежище, границах и иммиграции (2-е изд.)</vt:lpstr>
      <vt:lpstr>Европейский совет по делам беженцев и изгнанников (ECRE)</vt:lpstr>
      <vt:lpstr>Европейский совет по делам беженцев и изгнанников (ECRE)</vt:lpstr>
      <vt:lpstr>Европейский совет по делам беженцев и изгнанников (ECRE)</vt:lpstr>
      <vt:lpstr>Миграционный кризис в Европе </vt:lpstr>
      <vt:lpstr>Миграционный кризис в Европе </vt:lpstr>
      <vt:lpstr>Презентация PowerPoint</vt:lpstr>
      <vt:lpstr>Миграционный кризис в Европе: влияние на интеграцию</vt:lpstr>
      <vt:lpstr>Премьер-министр Сербии Александр Вучич заявил 13.02.2017 г.:</vt:lpstr>
      <vt:lpstr>вывод</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мигрантофобия</dc:title>
  <dc:creator>Administrator</dc:creator>
  <cp:lastModifiedBy>Administrator</cp:lastModifiedBy>
  <cp:revision>127</cp:revision>
  <dcterms:created xsi:type="dcterms:W3CDTF">2016-11-26T19:46:42Z</dcterms:created>
  <dcterms:modified xsi:type="dcterms:W3CDTF">2020-04-29T14:05:47Z</dcterms:modified>
</cp:coreProperties>
</file>