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9" r:id="rId3"/>
    <p:sldId id="282" r:id="rId4"/>
    <p:sldId id="257" r:id="rId5"/>
    <p:sldId id="301" r:id="rId6"/>
    <p:sldId id="258" r:id="rId7"/>
    <p:sldId id="259" r:id="rId8"/>
    <p:sldId id="260" r:id="rId9"/>
    <p:sldId id="261" r:id="rId10"/>
    <p:sldId id="285" r:id="rId11"/>
    <p:sldId id="299" r:id="rId12"/>
    <p:sldId id="288" r:id="rId13"/>
    <p:sldId id="262" r:id="rId14"/>
    <p:sldId id="283" r:id="rId15"/>
    <p:sldId id="263" r:id="rId16"/>
    <p:sldId id="284" r:id="rId17"/>
    <p:sldId id="291" r:id="rId18"/>
    <p:sldId id="292" r:id="rId19"/>
    <p:sldId id="300" r:id="rId20"/>
    <p:sldId id="293" r:id="rId21"/>
    <p:sldId id="295" r:id="rId22"/>
    <p:sldId id="286" r:id="rId23"/>
    <p:sldId id="264" r:id="rId24"/>
    <p:sldId id="287" r:id="rId25"/>
    <p:sldId id="274" r:id="rId26"/>
    <p:sldId id="273" r:id="rId27"/>
    <p:sldId id="275" r:id="rId28"/>
    <p:sldId id="276" r:id="rId29"/>
    <p:sldId id="277" r:id="rId30"/>
    <p:sldId id="279" r:id="rId31"/>
    <p:sldId id="280" r:id="rId32"/>
    <p:sldId id="265" r:id="rId33"/>
    <p:sldId id="272" r:id="rId34"/>
    <p:sldId id="294" r:id="rId35"/>
    <p:sldId id="278" r:id="rId36"/>
    <p:sldId id="281" r:id="rId37"/>
    <p:sldId id="266" r:id="rId38"/>
    <p:sldId id="267" r:id="rId39"/>
    <p:sldId id="268" r:id="rId40"/>
    <p:sldId id="269" r:id="rId41"/>
    <p:sldId id="270" r:id="rId42"/>
    <p:sldId id="271" r:id="rId43"/>
    <p:sldId id="290" r:id="rId44"/>
    <p:sldId id="296" r:id="rId45"/>
    <p:sldId id="297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12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60848"/>
            <a:ext cx="7527312" cy="3145904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2"/>
                </a:solidFill>
              </a:rPr>
              <a:t>Усиление политики пограничного контроля в ЕС</a:t>
            </a:r>
            <a:endParaRPr lang="ru-RU" sz="4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учреждение </a:t>
            </a:r>
            <a:r>
              <a:rPr lang="ru-RU" dirty="0"/>
              <a:t>специальных отрядов быстрого реагирования RABIT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7817296" cy="49971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 </a:t>
            </a:r>
            <a:r>
              <a:rPr lang="ru-RU" dirty="0"/>
              <a:t>августе 2007 </a:t>
            </a:r>
            <a:r>
              <a:rPr lang="ru-RU" dirty="0" smtClean="0"/>
              <a:t>года</a:t>
            </a:r>
            <a:endParaRPr lang="ru-RU" dirty="0"/>
          </a:p>
          <a:p>
            <a:r>
              <a:rPr lang="ru-RU" dirty="0" smtClean="0"/>
              <a:t>Для оказания поддержки государствам-членам </a:t>
            </a:r>
            <a:r>
              <a:rPr lang="ru-RU" dirty="0"/>
              <a:t>ЕС в обстоятельствах, требующих усиленной технической и оперативной помощи на внешних границах. </a:t>
            </a:r>
            <a:endParaRPr lang="ru-RU" dirty="0" smtClean="0"/>
          </a:p>
          <a:p>
            <a:r>
              <a:rPr lang="ru-RU" dirty="0" smtClean="0"/>
              <a:t>ФРОНТЕКС </a:t>
            </a:r>
            <a:r>
              <a:rPr lang="ru-RU" dirty="0"/>
              <a:t>может </a:t>
            </a:r>
            <a:r>
              <a:rPr lang="ru-RU" dirty="0" smtClean="0"/>
              <a:t>их мобилизовать</a:t>
            </a:r>
            <a:r>
              <a:rPr lang="ru-RU" dirty="0"/>
              <a:t>, когда одно или два государства-члена оказываются в непредвиденной и сложной ситуации вследствие значительного наплыва нелегальных иммигрантов.</a:t>
            </a:r>
          </a:p>
        </p:txBody>
      </p:sp>
    </p:spTree>
    <p:extLst>
      <p:ext uri="{BB962C8B-B14F-4D97-AF65-F5344CB8AC3E}">
        <p14:creationId xmlns:p14="http://schemas.microsoft.com/office/powerpoint/2010/main" val="2816723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единая система наблюдения за границами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(</a:t>
            </a:r>
            <a:r>
              <a:rPr lang="ru-RU" dirty="0" err="1"/>
              <a:t>European</a:t>
            </a:r>
            <a:r>
              <a:rPr lang="ru-RU" dirty="0"/>
              <a:t> </a:t>
            </a:r>
            <a:r>
              <a:rPr lang="ru-RU" dirty="0" err="1"/>
              <a:t>Border</a:t>
            </a:r>
            <a:r>
              <a:rPr lang="ru-RU" dirty="0"/>
              <a:t> </a:t>
            </a:r>
            <a:r>
              <a:rPr lang="ru-RU" dirty="0" err="1"/>
              <a:t>Surveillance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 — </a:t>
            </a:r>
            <a:r>
              <a:rPr lang="ru-RU" dirty="0" err="1"/>
              <a:t>Eurosur</a:t>
            </a:r>
            <a:r>
              <a:rPr lang="ru-RU" dirty="0" smtClean="0"/>
              <a:t>) заработала с </a:t>
            </a:r>
            <a:r>
              <a:rPr lang="ru-RU" dirty="0"/>
              <a:t>декабря 2013 г. </a:t>
            </a:r>
            <a:r>
              <a:rPr lang="ru-RU" dirty="0" err="1" smtClean="0"/>
              <a:t>действуюет</a:t>
            </a:r>
            <a:r>
              <a:rPr lang="ru-RU" dirty="0" smtClean="0"/>
              <a:t> </a:t>
            </a:r>
            <a:r>
              <a:rPr lang="ru-RU" dirty="0"/>
              <a:t>в рамках </a:t>
            </a:r>
            <a:r>
              <a:rPr lang="ru-RU" dirty="0" err="1"/>
              <a:t>Frontex</a:t>
            </a:r>
            <a:r>
              <a:rPr lang="ru-RU" dirty="0"/>
              <a:t>. В ней принимают участие Норвегия, Исландия, Лихтенштейн и Швейцария, которые не входят в ЕС. Великобритания и Ирландия в работе этой системы участвовать отказались. В ее задачу входит слежение за внешними границами ЕС с помощью спутников, </a:t>
            </a:r>
            <a:r>
              <a:rPr lang="ru-RU" dirty="0" err="1"/>
              <a:t>беспилотников</a:t>
            </a:r>
            <a:r>
              <a:rPr lang="ru-RU" dirty="0"/>
              <a:t> и других высокоточных инструментов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370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Frontex</a:t>
            </a:r>
            <a:r>
              <a:rPr lang="ru-RU" dirty="0"/>
              <a:t> помогает странам-членам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7817296" cy="514116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организовывать </a:t>
            </a:r>
            <a:r>
              <a:rPr lang="ru-RU" dirty="0"/>
              <a:t>совместные авиарейсы по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возвращению депортируемых </a:t>
            </a:r>
            <a:r>
              <a:rPr lang="ru-RU" dirty="0"/>
              <a:t>из нескольких стран ЕС в целях экономии и более эффективной подготовки документов. Так, например, в сентябре-октябре 2015 г. было осуществлено 15 совместных рейсов по возвращению  658 нелегальных мигрантов из Нигерии, Албании, Косово, Грузии, Армении и Пакистана. Пока что это – относительно небольшая цифра, учитывая, что Италия и Греция только за 2014 г. своими силами депортировали 30 264 чел.</a:t>
            </a:r>
          </a:p>
        </p:txBody>
      </p:sp>
    </p:spTree>
    <p:extLst>
      <p:ext uri="{BB962C8B-B14F-4D97-AF65-F5344CB8AC3E}">
        <p14:creationId xmlns:p14="http://schemas.microsoft.com/office/powerpoint/2010/main" val="3075736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Отряды скорого реагирования на границе (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RABIT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)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074" name="Picture 2" descr="C:\Users\User\Desktop\armband_RO.prop_1200x720.ff87e0fb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56792"/>
            <a:ext cx="6192688" cy="414766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780782"/>
            <a:ext cx="92170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500 специально обученных пограничников и экспертов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Финансирование: из </a:t>
            </a:r>
            <a:r>
              <a:rPr lang="ru-RU" dirty="0"/>
              <a:t>бюджета ЕС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ежегодного увеличение </a:t>
            </a:r>
            <a:r>
              <a:rPr lang="ru-RU" dirty="0" smtClean="0"/>
              <a:t>: </a:t>
            </a:r>
            <a:r>
              <a:rPr lang="ru-RU" dirty="0"/>
              <a:t>6,9 млн. евро в 2005 г., </a:t>
            </a:r>
            <a:endParaRPr lang="ru-RU" dirty="0" smtClean="0"/>
          </a:p>
          <a:p>
            <a:r>
              <a:rPr lang="ru-RU" dirty="0" smtClean="0"/>
              <a:t>19 </a:t>
            </a:r>
            <a:r>
              <a:rPr lang="ru-RU" dirty="0"/>
              <a:t>млн. в 2006 г. </a:t>
            </a:r>
            <a:endParaRPr lang="ru-RU" dirty="0" smtClean="0"/>
          </a:p>
          <a:p>
            <a:r>
              <a:rPr lang="ru-RU" dirty="0" smtClean="0"/>
              <a:t>70 </a:t>
            </a:r>
            <a:r>
              <a:rPr lang="ru-RU" dirty="0"/>
              <a:t>млн. в 2008 </a:t>
            </a:r>
            <a:r>
              <a:rPr lang="ru-RU" dirty="0" smtClean="0"/>
              <a:t>г. </a:t>
            </a:r>
          </a:p>
          <a:p>
            <a:r>
              <a:rPr lang="ru-RU" dirty="0" smtClean="0"/>
              <a:t>Более </a:t>
            </a:r>
            <a:r>
              <a:rPr lang="ru-RU" dirty="0"/>
              <a:t>половины общего бюджета тратится на операции на морских границах</a:t>
            </a:r>
          </a:p>
        </p:txBody>
      </p:sp>
    </p:spTree>
    <p:extLst>
      <p:ext uri="{BB962C8B-B14F-4D97-AF65-F5344CB8AC3E}">
        <p14:creationId xmlns:p14="http://schemas.microsoft.com/office/powerpoint/2010/main" val="14618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Операции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В 2007 году ФРОНТЕКС провел 22 операции, в ходе которых были задержаны 19 тысяч 225 нелегалов (11 тыс.476 на морских границах, 4 тыс. 225 – на сухопутных и 3 тыс.297 – в аэропортах).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Операции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7931224" cy="47853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2014 г. – 19.225 человек</a:t>
            </a:r>
          </a:p>
          <a:p>
            <a:r>
              <a:rPr lang="ru-RU" sz="36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Сухопутные</a:t>
            </a:r>
            <a:r>
              <a:rPr lang="ru-RU" sz="3600" dirty="0" smtClean="0"/>
              <a:t> – Посейдон (2006-2014, Болгария и Греция)</a:t>
            </a:r>
          </a:p>
          <a:p>
            <a:r>
              <a:rPr lang="ru-RU" sz="36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Аэропорты</a:t>
            </a:r>
            <a:r>
              <a:rPr lang="ru-RU" sz="3600" dirty="0" smtClean="0"/>
              <a:t> – </a:t>
            </a:r>
            <a:r>
              <a:rPr lang="ru-RU" sz="3600" dirty="0" err="1" smtClean="0"/>
              <a:t>Вега-дети</a:t>
            </a:r>
            <a:r>
              <a:rPr lang="ru-RU" sz="3600" dirty="0" smtClean="0"/>
              <a:t> (2014), Алексис (2014)</a:t>
            </a:r>
          </a:p>
          <a:p>
            <a:r>
              <a:rPr lang="ru-RU" sz="36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Морские </a:t>
            </a:r>
            <a:r>
              <a:rPr lang="ru-RU" sz="3600" dirty="0" smtClean="0"/>
              <a:t>- «Эней», «Гермес» и «Тритон» (2014, Италия), «Гера» и «Минерва» (Испания)</a:t>
            </a:r>
          </a:p>
        </p:txBody>
      </p:sp>
    </p:spTree>
    <p:extLst>
      <p:ext uri="{BB962C8B-B14F-4D97-AF65-F5344CB8AC3E}">
        <p14:creationId xmlns:p14="http://schemas.microsoft.com/office/powerpoint/2010/main" val="419124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MARE NOSTRUM</a:t>
            </a:r>
            <a:r>
              <a:rPr lang="ru-RU" dirty="0"/>
              <a:t> (Италия)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правительство Италии, не дождавшись поддержки </a:t>
            </a:r>
            <a:r>
              <a:rPr lang="ru-RU" dirty="0" smtClean="0"/>
              <a:t>ЕС в 2013-2014</a:t>
            </a:r>
          </a:p>
          <a:p>
            <a:r>
              <a:rPr lang="ru-RU" dirty="0" smtClean="0"/>
              <a:t> 150 </a:t>
            </a:r>
            <a:r>
              <a:rPr lang="ru-RU" dirty="0"/>
              <a:t>тысяч </a:t>
            </a:r>
            <a:r>
              <a:rPr lang="ru-RU" dirty="0" smtClean="0"/>
              <a:t>человек</a:t>
            </a:r>
          </a:p>
          <a:p>
            <a:r>
              <a:rPr lang="ru-RU" dirty="0" smtClean="0"/>
              <a:t>Ежемесячно </a:t>
            </a:r>
            <a:r>
              <a:rPr lang="ru-RU" dirty="0"/>
              <a:t>из бюджета страны на ее поддержание уходило 9 млн евро, в общей сложности сумма превысила 114 млн </a:t>
            </a:r>
            <a:r>
              <a:rPr lang="ru-RU" dirty="0" smtClean="0"/>
              <a:t>евро. </a:t>
            </a:r>
            <a:r>
              <a:rPr lang="ru-RU" dirty="0"/>
              <a:t>Однако из-за проблем с финансированием операция была завершена.</a:t>
            </a:r>
          </a:p>
        </p:txBody>
      </p:sp>
    </p:spTree>
    <p:extLst>
      <p:ext uri="{BB962C8B-B14F-4D97-AF65-F5344CB8AC3E}">
        <p14:creationId xmlns:p14="http://schemas.microsoft.com/office/powerpoint/2010/main" val="1203430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«Тритон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2014 г. была начата новая операция под названием «Тритон», на проведение которой отводилось около 3 млн евро ежемесячно и основной задачей которой стало не спасение мигрантов, а обеспечение пограничного контроля. Данная операция стала объектом критики со стороны ООН и ПАСЕ, призывающих к формированию комплексного подхода в решении вопросов иммиграции с более высоким финансированием, включающего спасение мигрантов и борьбу с перевозчиками. </a:t>
            </a:r>
            <a:endParaRPr lang="ru-RU" dirty="0" smtClean="0"/>
          </a:p>
          <a:p>
            <a:r>
              <a:rPr lang="ru-RU" dirty="0" smtClean="0"/>
              <a:t>было </a:t>
            </a:r>
            <a:r>
              <a:rPr lang="ru-RU" dirty="0"/>
              <a:t>увеличено финансирование операции «Тритон» до 120 млн евро в год.</a:t>
            </a:r>
          </a:p>
        </p:txBody>
      </p:sp>
    </p:spTree>
    <p:extLst>
      <p:ext uri="{BB962C8B-B14F-4D97-AF65-F5344CB8AC3E}">
        <p14:creationId xmlns:p14="http://schemas.microsoft.com/office/powerpoint/2010/main" val="40022623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«София»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</a:t>
            </a:r>
            <a:r>
              <a:rPr lang="ru-RU" dirty="0" smtClean="0"/>
              <a:t>октябре </a:t>
            </a:r>
            <a:r>
              <a:rPr lang="ru-RU" dirty="0"/>
              <a:t>2015 г. была запущена операция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«София», </a:t>
            </a:r>
            <a:r>
              <a:rPr lang="ru-RU" dirty="0"/>
              <a:t>целью которой стало разрушение бизнес-модели незаконной перевозки, сетей торговцев людьми в Средиземноморье и предотвращение последующей гибели людей на </a:t>
            </a:r>
            <a:r>
              <a:rPr lang="ru-RU" dirty="0" smtClean="0"/>
              <a:t>море</a:t>
            </a:r>
            <a:endParaRPr lang="ru-RU" dirty="0"/>
          </a:p>
          <a:p>
            <a:r>
              <a:rPr lang="ru-RU" dirty="0" smtClean="0"/>
              <a:t>В сентябре 2019 г. операция была продлена до марта 2020 г</a:t>
            </a:r>
            <a:r>
              <a:rPr lang="ru-RU" dirty="0" smtClean="0"/>
              <a:t>. речь идет о дальнейшем продлении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93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ЕС имеет сухопутную границу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</a:t>
            </a:r>
            <a:r>
              <a:rPr lang="ru-RU" dirty="0"/>
              <a:t>21 государством. Около 2/3 внешних границ Европейского Союза по тем или иным причинам могут считаться «проблемными», так как через них пролегают маршруты </a:t>
            </a:r>
            <a:r>
              <a:rPr lang="ru-RU" dirty="0" err="1"/>
              <a:t>наркотрафика</a:t>
            </a:r>
            <a:r>
              <a:rPr lang="ru-RU" dirty="0"/>
              <a:t>, доставки различных видов контрабанды и нелегальной миграции.</a:t>
            </a:r>
          </a:p>
        </p:txBody>
      </p:sp>
    </p:spTree>
    <p:extLst>
      <p:ext uri="{BB962C8B-B14F-4D97-AF65-F5344CB8AC3E}">
        <p14:creationId xmlns:p14="http://schemas.microsoft.com/office/powerpoint/2010/main" val="3650341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 2007 г. </a:t>
            </a:r>
            <a:r>
              <a:rPr lang="ru-RU" dirty="0" smtClean="0"/>
              <a:t>по 2014 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04864"/>
            <a:ext cx="7992888" cy="3528392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ru-RU" sz="4000" dirty="0"/>
              <a:t>ЕС </a:t>
            </a:r>
            <a:r>
              <a:rPr lang="ru-RU" sz="4000" dirty="0" smtClean="0"/>
              <a:t>потратил </a:t>
            </a:r>
            <a:r>
              <a:rPr lang="ru-RU" sz="4000" dirty="0"/>
              <a:t>2 </a:t>
            </a:r>
            <a:r>
              <a:rPr lang="ru-RU" sz="4000" dirty="0" smtClean="0"/>
              <a:t>млрд. </a:t>
            </a:r>
            <a:r>
              <a:rPr lang="ru-RU" sz="4000" dirty="0"/>
              <a:t>евро на патрулирование внешних границ, установку на них систем наблюдения и возведение </a:t>
            </a:r>
            <a:r>
              <a:rPr lang="ru-RU" sz="4000" dirty="0" smtClean="0"/>
              <a:t>стен.</a:t>
            </a:r>
          </a:p>
        </p:txBody>
      </p:sp>
    </p:spTree>
    <p:extLst>
      <p:ext uri="{BB962C8B-B14F-4D97-AF65-F5344CB8AC3E}">
        <p14:creationId xmlns:p14="http://schemas.microsoft.com/office/powerpoint/2010/main" val="1996653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988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репатриация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784976" cy="5544616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sz="3200" dirty="0" smtClean="0"/>
              <a:t>2007-2014: 11 </a:t>
            </a:r>
            <a:r>
              <a:rPr lang="ru-RU" sz="3200" dirty="0"/>
              <a:t>миллиардов евро было выделено на высылку незаконных иммигрантов </a:t>
            </a:r>
            <a:endParaRPr lang="ru-RU" sz="3200" dirty="0" smtClean="0"/>
          </a:p>
          <a:p>
            <a:r>
              <a:rPr lang="ru-RU" dirty="0" smtClean="0"/>
              <a:t>за 15 лет ХХ</a:t>
            </a:r>
            <a:r>
              <a:rPr lang="en-US" dirty="0" smtClean="0"/>
              <a:t>I</a:t>
            </a:r>
            <a:r>
              <a:rPr lang="ru-RU" dirty="0" smtClean="0"/>
              <a:t> в. </a:t>
            </a:r>
            <a:r>
              <a:rPr lang="ru-RU" dirty="0"/>
              <a:t>государствами ЕС, </a:t>
            </a:r>
            <a:r>
              <a:rPr lang="ru-RU" dirty="0" smtClean="0"/>
              <a:t>Швейцарией, Норвегией </a:t>
            </a:r>
            <a:r>
              <a:rPr lang="ru-RU" dirty="0"/>
              <a:t>и </a:t>
            </a:r>
            <a:r>
              <a:rPr lang="ru-RU" dirty="0" smtClean="0"/>
              <a:t>Исландией </a:t>
            </a:r>
            <a:r>
              <a:rPr lang="ru-RU" dirty="0"/>
              <a:t>было потрачено 11,3 млрд евро, а средний расход на депортацию незаконного мигранта обходится в 4 тыс. евро, половину которого составляют транспортные </a:t>
            </a:r>
            <a:r>
              <a:rPr lang="ru-RU" dirty="0" smtClean="0"/>
              <a:t>расходы</a:t>
            </a:r>
          </a:p>
          <a:p>
            <a:r>
              <a:rPr lang="ru-RU" dirty="0" smtClean="0"/>
              <a:t> </a:t>
            </a:r>
            <a:r>
              <a:rPr lang="ru-RU" dirty="0"/>
              <a:t>несмотря на дороговизну принудительных возвращений </a:t>
            </a:r>
            <a:r>
              <a:rPr lang="ru-RU" dirty="0" smtClean="0"/>
              <a:t>государства-члены </a:t>
            </a:r>
            <a:r>
              <a:rPr lang="ru-RU" dirty="0"/>
              <a:t>подчеркивают важность существования специальных рейсов, доставляющих нелегалов на их родину. Это гарантирует </a:t>
            </a:r>
            <a:r>
              <a:rPr lang="ru-RU" dirty="0" smtClean="0"/>
              <a:t>возвращение </a:t>
            </a:r>
            <a:r>
              <a:rPr lang="ru-RU" dirty="0"/>
              <a:t>и производит эффект сдерживания на потенциальных незаконных иммигрантов.</a:t>
            </a:r>
          </a:p>
        </p:txBody>
      </p:sp>
    </p:spTree>
    <p:extLst>
      <p:ext uri="{BB962C8B-B14F-4D97-AF65-F5344CB8AC3E}">
        <p14:creationId xmlns:p14="http://schemas.microsoft.com/office/powerpoint/2010/main" val="2109199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противодействие </a:t>
            </a:r>
            <a:r>
              <a:rPr lang="ru-RU" dirty="0"/>
              <a:t>трафику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7673280" cy="532859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сотрудничество с государствами-поставщиками нелегальной рабочей силы и странами </a:t>
            </a: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транзита</a:t>
            </a:r>
            <a:r>
              <a:rPr lang="ru-RU" dirty="0" smtClean="0"/>
              <a:t>. </a:t>
            </a:r>
            <a:r>
              <a:rPr lang="ru-RU" dirty="0"/>
              <a:t>Учредительный регламент наделяет ФРОНТЕКС полномочиями вести переговоры и заключать рабочие соглашения (протоколы и/или меморандумы взаимопонимания). </a:t>
            </a:r>
          </a:p>
          <a:p>
            <a:r>
              <a:rPr lang="ru-RU" dirty="0" smtClean="0"/>
              <a:t> </a:t>
            </a:r>
            <a:r>
              <a:rPr lang="ru-RU" dirty="0"/>
              <a:t>соглашения заключены с пограничными службами России (февраль 2006), Украины, Швейцарии, Молдовы и </a:t>
            </a:r>
            <a:r>
              <a:rPr lang="ru-RU" dirty="0" smtClean="0"/>
              <a:t>Грузии, Хорватией </a:t>
            </a:r>
            <a:r>
              <a:rPr lang="ru-RU" dirty="0"/>
              <a:t>и консультации с Македонией, Турцией, Египтом, Ливией, Марокко, Мавританией, Сенегалом, Кабо-Верде.</a:t>
            </a:r>
          </a:p>
        </p:txBody>
      </p:sp>
    </p:spTree>
    <p:extLst>
      <p:ext uri="{BB962C8B-B14F-4D97-AF65-F5344CB8AC3E}">
        <p14:creationId xmlns:p14="http://schemas.microsoft.com/office/powerpoint/2010/main" val="4223258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7969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90000"/>
                  </a:schemeClr>
                </a:solidFill>
              </a:rPr>
              <a:t>Проблемы </a:t>
            </a:r>
            <a:r>
              <a:rPr lang="en-US" sz="3600" b="1" dirty="0" err="1" smtClean="0">
                <a:solidFill>
                  <a:schemeClr val="tx2">
                    <a:lumMod val="90000"/>
                  </a:schemeClr>
                </a:solidFill>
              </a:rPr>
              <a:t>Frontex</a:t>
            </a:r>
            <a:endParaRPr lang="ru-RU" sz="3600" b="1" dirty="0">
              <a:solidFill>
                <a:schemeClr val="tx2">
                  <a:lumMod val="90000"/>
                </a:schemeClr>
              </a:solidFill>
            </a:endParaRPr>
          </a:p>
        </p:txBody>
      </p:sp>
      <p:pic>
        <p:nvPicPr>
          <p:cNvPr id="4098" name="Picture 2" descr="C:\Users\User\Desktop\176973.640xp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2132856"/>
            <a:ext cx="6720205" cy="472514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11560" y="1124744"/>
            <a:ext cx="6984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Низкая техническая оснащённость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Неравные угрозы</a:t>
            </a:r>
            <a:r>
              <a:rPr lang="en-US" sz="2800" dirty="0" smtClean="0"/>
              <a:t> </a:t>
            </a:r>
            <a:r>
              <a:rPr lang="ru-RU" sz="2800" dirty="0" smtClean="0"/>
              <a:t>для стран-членов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>
                <a:solidFill>
                  <a:schemeClr val="tx2">
                    <a:lumMod val="90000"/>
                  </a:schemeClr>
                </a:solidFill>
              </a:rPr>
              <a:t>Проблемы </a:t>
            </a:r>
            <a:r>
              <a:rPr lang="en-US" sz="4800" b="1" dirty="0" err="1">
                <a:solidFill>
                  <a:schemeClr val="tx2">
                    <a:lumMod val="90000"/>
                  </a:schemeClr>
                </a:solidFill>
              </a:rPr>
              <a:t>Frontex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7673280" cy="525658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соответствии с Учредительным регламентом, будучи Агентством Евросоюза, </a:t>
            </a:r>
            <a:r>
              <a:rPr lang="en-US" sz="3200" b="1" dirty="0" err="1">
                <a:solidFill>
                  <a:schemeClr val="tx2">
                    <a:lumMod val="90000"/>
                  </a:schemeClr>
                </a:solidFill>
              </a:rPr>
              <a:t>Frontex</a:t>
            </a:r>
            <a:r>
              <a:rPr lang="ru-RU" dirty="0" smtClean="0"/>
              <a:t> </a:t>
            </a:r>
            <a:r>
              <a:rPr lang="ru-RU" dirty="0"/>
              <a:t>не может вести борьбу с криминальными группировками, занимающимися поставками нелегальных иммигрантов, этот вид деятельности находится в компетенции </a:t>
            </a:r>
            <a:r>
              <a:rPr lang="ru-RU" dirty="0" smtClean="0"/>
              <a:t>государств-членов</a:t>
            </a:r>
            <a:r>
              <a:rPr lang="ru-RU" dirty="0"/>
              <a:t>. На деле </a:t>
            </a:r>
            <a:r>
              <a:rPr lang="ru-RU" dirty="0" smtClean="0"/>
              <a:t>сотрудникам </a:t>
            </a:r>
            <a:r>
              <a:rPr lang="ru-RU" dirty="0"/>
              <a:t>ФРОНТЕКС </a:t>
            </a:r>
            <a:r>
              <a:rPr lang="ru-RU" dirty="0" smtClean="0"/>
              <a:t>приходилось </a:t>
            </a:r>
            <a:r>
              <a:rPr lang="ru-RU" dirty="0"/>
              <a:t>иметь дело с перевозчиками, </a:t>
            </a:r>
            <a:endParaRPr lang="ru-RU" dirty="0" smtClean="0"/>
          </a:p>
          <a:p>
            <a:r>
              <a:rPr lang="ru-RU" dirty="0" smtClean="0"/>
              <a:t>пограничный </a:t>
            </a:r>
            <a:r>
              <a:rPr lang="ru-RU" dirty="0"/>
              <a:t>контроль сам по себе предполагает сотрудничество государств-членов в противодействии организованной преступности.</a:t>
            </a:r>
          </a:p>
        </p:txBody>
      </p:sp>
    </p:spTree>
    <p:extLst>
      <p:ext uri="{BB962C8B-B14F-4D97-AF65-F5344CB8AC3E}">
        <p14:creationId xmlns:p14="http://schemas.microsoft.com/office/powerpoint/2010/main" val="3560309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6 октября 2016 г. к работе приступила служба Европейской пограничной и береговой охраны. </a:t>
            </a:r>
          </a:p>
          <a:p>
            <a:r>
              <a:rPr lang="ru-RU" dirty="0" smtClean="0"/>
              <a:t>Призвана обеспечить более эффективную защиту внешних границ ЕС. Основная задача – борьба с миграционным кризисом </a:t>
            </a:r>
          </a:p>
          <a:p>
            <a:r>
              <a:rPr lang="ru-RU" dirty="0" smtClean="0"/>
              <a:t>Первые подразделения размещены на границе Болгарии с Турцией. и охрана внешних границ ЕС.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68" y="5286388"/>
            <a:ext cx="4960572" cy="138297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800" dirty="0" smtClean="0"/>
              <a:t>Церемония по случаю начала работы новой Европейской погранслужбы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1556792"/>
            <a:ext cx="3456384" cy="6480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Церемония по случаю начала работы новой Европейской погранслужб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71612"/>
            <a:ext cx="6667500" cy="3752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 какой целью </a:t>
            </a:r>
            <a:r>
              <a:rPr lang="ru-RU" b="1" dirty="0" smtClean="0"/>
              <a:t>создавалось </a:t>
            </a:r>
            <a:r>
              <a:rPr lang="ru-RU" b="1" dirty="0" smtClean="0"/>
              <a:t>новое ведомство?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Предложение по созданию единой погранслужбы ЕС было представлено Еврокомиссией в декабре 2015 года - в самый разгар миграционного кризиса. Проект был согласован Европарламентом и Советом ЕС в рекордно короткие сроки. Новое ведомство призвано усилить охрану внешних границ ЕС и гарантировать свободное передвижение в рамках </a:t>
            </a:r>
            <a:r>
              <a:rPr lang="ru-RU" dirty="0" err="1" smtClean="0"/>
              <a:t>Шенгенской</a:t>
            </a:r>
            <a:r>
              <a:rPr lang="ru-RU" dirty="0" smtClean="0"/>
              <a:t> зоны.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Чем новая служба отличается от существующей?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7924800" cy="497207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Новая служба создана на базе нынешнего европейского </a:t>
            </a:r>
            <a:r>
              <a:rPr lang="ru-RU" dirty="0" err="1" smtClean="0"/>
              <a:t>погранагентства</a:t>
            </a:r>
            <a:r>
              <a:rPr lang="ru-RU" dirty="0" smtClean="0"/>
              <a:t> </a:t>
            </a:r>
            <a:r>
              <a:rPr lang="ru-RU" dirty="0" err="1" smtClean="0"/>
              <a:t>Frontex</a:t>
            </a:r>
            <a:r>
              <a:rPr lang="ru-RU" dirty="0" smtClean="0"/>
              <a:t>, которое до недавних пор выполняло лишь координационные функции. Его полномочия были весьма ограничены: ведомство не располагало собственным персоналом и могло быть задействовано в операциях по охране границ и репатриации мигрантов только по запросу как минимум одной из стран-членов ЕС.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634"/>
          </a:xfrm>
        </p:spPr>
        <p:txBody>
          <a:bodyPr>
            <a:noAutofit/>
          </a:bodyPr>
          <a:lstStyle/>
          <a:p>
            <a:r>
              <a:rPr lang="ru-RU" sz="3600" dirty="0" smtClean="0"/>
              <a:t>усовершенствованная версия </a:t>
            </a:r>
            <a:r>
              <a:rPr lang="ru-RU" sz="3600" dirty="0" err="1" smtClean="0"/>
              <a:t>Frontex</a:t>
            </a:r>
            <a:r>
              <a:rPr lang="ru-RU" sz="3600" dirty="0" smtClean="0"/>
              <a:t> первая силовая структура, подчиненная наднациональным органам Евросоюза, которая имеет свой собственный оперативный персонал и возможность незамедлительно реагировать на возникающие риски.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218258"/>
          </a:xfrm>
        </p:spPr>
        <p:txBody>
          <a:bodyPr>
            <a:noAutofit/>
          </a:bodyPr>
          <a:lstStyle/>
          <a:p>
            <a:r>
              <a:rPr lang="ru-RU" sz="3600" dirty="0"/>
              <a:t>канцлер Германии Ангела </a:t>
            </a:r>
            <a:r>
              <a:rPr lang="ru-RU" sz="3600" dirty="0" smtClean="0"/>
              <a:t>Меркель </a:t>
            </a:r>
            <a:r>
              <a:rPr lang="ru-RU" sz="3600" dirty="0"/>
              <a:t> в интервью итальянскому телеканалу </a:t>
            </a:r>
            <a:r>
              <a:rPr lang="ru-RU" sz="3600" dirty="0" err="1"/>
              <a:t>Rai</a:t>
            </a:r>
            <a:r>
              <a:rPr lang="ru-RU" sz="3600" dirty="0"/>
              <a:t> </a:t>
            </a:r>
            <a:r>
              <a:rPr lang="ru-RU" sz="3600" dirty="0" smtClean="0"/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241" y="2996952"/>
            <a:ext cx="7467600" cy="3129211"/>
          </a:xfrm>
        </p:spPr>
        <p:txBody>
          <a:bodyPr/>
          <a:lstStyle/>
          <a:p>
            <a:r>
              <a:rPr lang="ru-RU" sz="3200" dirty="0"/>
              <a:t>Евросоюз не обошелся без </a:t>
            </a:r>
            <a:r>
              <a:rPr lang="ru-RU" sz="3200" dirty="0" smtClean="0"/>
              <a:t>ошибок - м</a:t>
            </a:r>
            <a:r>
              <a:rPr lang="ru-RU" dirty="0" smtClean="0"/>
              <a:t>ы </a:t>
            </a:r>
            <a:r>
              <a:rPr lang="ru-RU" dirty="0"/>
              <a:t>не подумали о защите внешних границ, вводя свободу передвижения. Но мы должны это сделать, чтобы укрепить солидарность.</a:t>
            </a:r>
          </a:p>
        </p:txBody>
      </p:sp>
    </p:spTree>
    <p:extLst>
      <p:ext uri="{BB962C8B-B14F-4D97-AF65-F5344CB8AC3E}">
        <p14:creationId xmlns:p14="http://schemas.microsoft.com/office/powerpoint/2010/main" val="22012312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00634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Согласно новым правилам, страны ЕС могут обратиться к Европейской пограничной службе с просьбой о помощи в деле охраны своих границ. Если они не сделают этого, то другие страны-члены ЕС могут ввести </a:t>
            </a:r>
            <a:r>
              <a:rPr lang="ru-RU" sz="3600" dirty="0" err="1" smtClean="0"/>
              <a:t>погранконтроль</a:t>
            </a:r>
            <a:r>
              <a:rPr lang="ru-RU" sz="3600" dirty="0" smtClean="0"/>
              <a:t> внутри </a:t>
            </a:r>
            <a:r>
              <a:rPr lang="ru-RU" sz="3600" dirty="0" err="1" smtClean="0"/>
              <a:t>Шенгенской</a:t>
            </a:r>
            <a:r>
              <a:rPr lang="ru-RU" sz="3600" dirty="0" smtClean="0"/>
              <a:t> зоны.</a:t>
            </a:r>
            <a:endParaRPr lang="ru-RU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/>
              <a:t>А что если страна откажется от вмешательства ЕС?</a:t>
            </a:r>
            <a:endParaRPr lang="ru-RU" sz="4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00634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План Еврокомиссии предполагает, что Евросоюз сможет отправлять отряды пограничников в конкретные страны даже помимо воли их правительств. В случае если действие </a:t>
            </a:r>
            <a:r>
              <a:rPr lang="ru-RU" sz="3600" dirty="0" err="1" smtClean="0"/>
              <a:t>Шенгенского</a:t>
            </a:r>
            <a:r>
              <a:rPr lang="ru-RU" sz="3600" dirty="0" smtClean="0"/>
              <a:t> соглашения окажется под угрозой, Еврокомиссия может порекомендовать ЕС предпринять соответствующие шаги. </a:t>
            </a:r>
            <a:endParaRPr lang="ru-RU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5069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6 октября 2016</a:t>
            </a:r>
          </a:p>
          <a:p>
            <a:endParaRPr lang="ru-RU" dirty="0" smtClean="0"/>
          </a:p>
          <a:p>
            <a:r>
              <a:rPr lang="ru-RU" dirty="0" smtClean="0"/>
              <a:t>корпуса быстрого реагирования возросли вдвое (1500)</a:t>
            </a:r>
          </a:p>
          <a:p>
            <a:r>
              <a:rPr lang="ru-RU" dirty="0" smtClean="0"/>
              <a:t>собственное оборудование</a:t>
            </a:r>
          </a:p>
          <a:p>
            <a:r>
              <a:rPr lang="ru-RU" dirty="0" smtClean="0"/>
              <a:t>национальные службы по охране побережья стали частью Агентства</a:t>
            </a:r>
          </a:p>
          <a:p>
            <a:r>
              <a:rPr lang="ru-RU" dirty="0" smtClean="0"/>
              <a:t>действует не по запросу государств-членов, а по команде самого ЕС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43808" y="1556792"/>
            <a:ext cx="3456384" cy="6480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68952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Решение о вмешательстве принимается специальным экспертным комитетом, представленным всеми членами ЕС.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FF00"/>
                </a:solidFill>
              </a:rPr>
              <a:t>Окончательное решение о вмешательстве во внутренние дела конкретного государства остается за</a:t>
            </a:r>
            <a:r>
              <a:rPr lang="ru-RU" sz="3200" dirty="0" smtClean="0"/>
              <a:t>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Советом ЕС.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границ: </a:t>
            </a:r>
            <a:b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</a:br>
            <a:r>
              <a:rPr lang="ru-RU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главная </a:t>
            </a:r>
            <a:r>
              <a:rPr lang="ru-RU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68952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выявление </a:t>
            </a:r>
            <a:r>
              <a:rPr lang="ru-RU" dirty="0"/>
              <a:t>слабых мест в системе охраны внешних границ ЕС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оказание содействия правительствам соответствующих </a:t>
            </a:r>
            <a:r>
              <a:rPr lang="ru-RU" dirty="0" smtClean="0"/>
              <a:t>стран (в </a:t>
            </a:r>
            <a:r>
              <a:rPr lang="ru-RU" dirty="0" err="1" smtClean="0"/>
              <a:t>т.ч</a:t>
            </a:r>
            <a:r>
              <a:rPr lang="ru-RU" dirty="0" smtClean="0"/>
              <a:t>. борьба </a:t>
            </a:r>
            <a:r>
              <a:rPr lang="ru-RU" dirty="0"/>
              <a:t>с терроризмом и организованной </a:t>
            </a:r>
            <a:r>
              <a:rPr lang="ru-RU" dirty="0" smtClean="0"/>
              <a:t>преступностью) </a:t>
            </a:r>
          </a:p>
          <a:p>
            <a:r>
              <a:rPr lang="ru-RU" dirty="0" smtClean="0"/>
              <a:t>сотрудничество </a:t>
            </a:r>
            <a:r>
              <a:rPr lang="ru-RU" dirty="0"/>
              <a:t>с национальными пограничными </a:t>
            </a:r>
            <a:r>
              <a:rPr lang="ru-RU" dirty="0" smtClean="0"/>
              <a:t>службами</a:t>
            </a:r>
            <a:endParaRPr lang="ru-RU" dirty="0"/>
          </a:p>
          <a:p>
            <a:r>
              <a:rPr lang="ru-RU" dirty="0"/>
              <a:t>совместные операции с третьими странами</a:t>
            </a:r>
          </a:p>
        </p:txBody>
      </p:sp>
    </p:spTree>
    <p:extLst>
      <p:ext uri="{BB962C8B-B14F-4D97-AF65-F5344CB8AC3E}">
        <p14:creationId xmlns:p14="http://schemas.microsoft.com/office/powerpoint/2010/main" val="327454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Европейское агентство охраны побережья и границ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257800"/>
          </a:xfrm>
        </p:spPr>
        <p:txBody>
          <a:bodyPr>
            <a:normAutofit/>
          </a:bodyPr>
          <a:lstStyle/>
          <a:p>
            <a:r>
              <a:rPr lang="ru-RU" dirty="0"/>
              <a:t> структура </a:t>
            </a:r>
            <a:r>
              <a:rPr lang="ru-RU" dirty="0" err="1"/>
              <a:t>Frontex</a:t>
            </a:r>
            <a:r>
              <a:rPr lang="ru-RU" dirty="0"/>
              <a:t> (штат 402 чел. и бюджет 143 млн евро в 2015 г.) </a:t>
            </a:r>
            <a:r>
              <a:rPr lang="ru-RU" dirty="0" smtClean="0"/>
              <a:t>видоизменилась </a:t>
            </a:r>
            <a:r>
              <a:rPr lang="ru-RU" dirty="0"/>
              <a:t>и </a:t>
            </a:r>
            <a:r>
              <a:rPr lang="ru-RU" dirty="0" smtClean="0"/>
              <a:t>укрепилась </a:t>
            </a:r>
            <a:r>
              <a:rPr lang="ru-RU" dirty="0"/>
              <a:t>(штат 1500 чел. и бюджет 322 млн чел. к 2020 г</a:t>
            </a:r>
            <a:r>
              <a:rPr lang="ru-RU" dirty="0" smtClean="0"/>
              <a:t>.).</a:t>
            </a:r>
          </a:p>
          <a:p>
            <a:r>
              <a:rPr lang="ru-RU" dirty="0" smtClean="0"/>
              <a:t>На 2020 г. бюджет – 420,6 млн.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Что изменится в процедуре репатриации мигрантов?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9072626" cy="511494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Реформированная служба </a:t>
            </a:r>
            <a:r>
              <a:rPr lang="ru-RU" dirty="0" err="1" smtClean="0"/>
              <a:t>Frontex</a:t>
            </a:r>
            <a:r>
              <a:rPr lang="ru-RU" dirty="0" smtClean="0"/>
              <a:t> теперь сможет </a:t>
            </a:r>
            <a:r>
              <a:rPr lang="ru-RU" b="1" dirty="0" smtClean="0"/>
              <a:t>по собственной инициативе организовывать авиарейсы для возвращения на родину </a:t>
            </a:r>
            <a:r>
              <a:rPr lang="ru-RU" dirty="0" smtClean="0"/>
              <a:t>тех мигрантов, которым отказано в предоставлении убежища. </a:t>
            </a:r>
          </a:p>
          <a:p>
            <a:r>
              <a:rPr lang="ru-RU" dirty="0" smtClean="0"/>
              <a:t>Кроме того, агентство должно оказать местным властям более эффективную помощь в восстановлении документов тех лиц, которые, по всей вероятности, не смогут претендовать на статус беженца в ЕС. Мандат новой структуры позволяет пограничникам участвовать в операциях и в третьих странах, например, в Северной Африке.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Административные меры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4006280" cy="544522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Расширение границ безопасности через сотрудничество со странами происхождения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Информационный обмен – система </a:t>
            </a:r>
            <a:r>
              <a:rPr lang="en-US" sz="2800" dirty="0" err="1" smtClean="0"/>
              <a:t>ICONet</a:t>
            </a:r>
            <a:endParaRPr lang="en-US" sz="2800" dirty="0" smtClean="0"/>
          </a:p>
        </p:txBody>
      </p:sp>
      <p:pic>
        <p:nvPicPr>
          <p:cNvPr id="5122" name="Picture 2" descr="C:\Users\User\Desktop\1031283601.jpg"/>
          <p:cNvPicPr>
            <a:picLocks noChangeAspect="1" noChangeArrowheads="1"/>
          </p:cNvPicPr>
          <p:nvPr/>
        </p:nvPicPr>
        <p:blipFill>
          <a:blip r:embed="rId2" cstate="print"/>
          <a:srcRect l="10192" t="-365"/>
          <a:stretch>
            <a:fillRect/>
          </a:stretch>
        </p:blipFill>
        <p:spPr bwMode="auto">
          <a:xfrm>
            <a:off x="4067944" y="3429000"/>
            <a:ext cx="5076056" cy="3429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716016" y="1628800"/>
            <a:ext cx="39604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например, </a:t>
            </a:r>
            <a:r>
              <a:rPr lang="ru-RU" sz="2800" dirty="0" smtClean="0">
                <a:solidFill>
                  <a:schemeClr val="tx2">
                    <a:lumMod val="90000"/>
                  </a:schemeClr>
                </a:solidFill>
              </a:rPr>
              <a:t>Испания – Мавритания – Сенегал - Марокко</a:t>
            </a: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995936" y="2204864"/>
            <a:ext cx="720080" cy="3600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Визовая система 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электронная система регистрации въезда и выезда</a:t>
            </a:r>
          </a:p>
          <a:p>
            <a:r>
              <a:rPr lang="ru-RU" dirty="0" err="1" smtClean="0"/>
              <a:t>Шенгенская</a:t>
            </a:r>
            <a:r>
              <a:rPr lang="ru-RU" dirty="0" smtClean="0"/>
              <a:t> информационная система нового поколения (</a:t>
            </a:r>
            <a:r>
              <a:rPr lang="en-US" dirty="0" smtClean="0"/>
              <a:t>S</a:t>
            </a:r>
            <a:r>
              <a:rPr lang="ru-RU" dirty="0" smtClean="0"/>
              <a:t>IS</a:t>
            </a:r>
            <a:r>
              <a:rPr lang="en-US" dirty="0" smtClean="0"/>
              <a:t>-2</a:t>
            </a:r>
            <a:r>
              <a:rPr lang="ru-RU" dirty="0" smtClean="0"/>
              <a:t>) + Визовая информационная система (VIS) </a:t>
            </a:r>
            <a:endParaRPr lang="en-US" dirty="0" smtClean="0"/>
          </a:p>
          <a:p>
            <a:r>
              <a:rPr lang="ru-RU" dirty="0" smtClean="0"/>
              <a:t>сбор отпечатков пальцев</a:t>
            </a:r>
            <a:r>
              <a:rPr lang="en-US" dirty="0" smtClean="0"/>
              <a:t> </a:t>
            </a:r>
            <a:r>
              <a:rPr lang="ru-RU" dirty="0" smtClean="0"/>
              <a:t>в консульствах</a:t>
            </a:r>
          </a:p>
          <a:p>
            <a:r>
              <a:rPr lang="ru-RU" dirty="0" smtClean="0"/>
              <a:t>личная финансовая гарантия</a:t>
            </a:r>
          </a:p>
          <a:p>
            <a:r>
              <a:rPr lang="ru-RU" dirty="0" smtClean="0"/>
              <a:t>специальные визовые ограничения наложены на определённую группу стран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Испания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7467600" cy="4525963"/>
          </a:xfrm>
        </p:spPr>
        <p:txBody>
          <a:bodyPr/>
          <a:lstStyle/>
          <a:p>
            <a:r>
              <a:rPr lang="en-US" dirty="0" smtClean="0"/>
              <a:t>SIVE - </a:t>
            </a:r>
            <a:r>
              <a:rPr lang="ru-RU" dirty="0" smtClean="0"/>
              <a:t>Интегрированная система внешнего надзора</a:t>
            </a:r>
            <a:endParaRPr lang="ru-RU" dirty="0"/>
          </a:p>
        </p:txBody>
      </p:sp>
      <p:pic>
        <p:nvPicPr>
          <p:cNvPr id="6146" name="Picture 2" descr="C:\Users\User\Desktop\1407961147_754163_1407963415_noticia_norm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2227559"/>
            <a:ext cx="8568952" cy="46304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7467600" cy="4525963"/>
          </a:xfrm>
        </p:spPr>
        <p:txBody>
          <a:bodyPr/>
          <a:lstStyle/>
          <a:p>
            <a:r>
              <a:rPr lang="ru-RU" dirty="0" smtClean="0"/>
              <a:t>2015 – 1,5 </a:t>
            </a:r>
            <a:r>
              <a:rPr lang="ru-RU" dirty="0" err="1" smtClean="0"/>
              <a:t>млн</a:t>
            </a:r>
            <a:endParaRPr lang="ru-RU" dirty="0" smtClean="0"/>
          </a:p>
          <a:p>
            <a:r>
              <a:rPr lang="ru-RU" dirty="0" smtClean="0"/>
              <a:t>Весна 2016 – 129.500 по морю + 1545 по суше</a:t>
            </a:r>
            <a:endParaRPr lang="ru-RU" dirty="0"/>
          </a:p>
        </p:txBody>
      </p:sp>
      <p:pic>
        <p:nvPicPr>
          <p:cNvPr id="1026" name="Picture 2" descr="C:\Users\User\Desktop\10_710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153566"/>
            <a:ext cx="6912768" cy="3704434"/>
          </a:xfrm>
          <a:prstGeom prst="rect">
            <a:avLst/>
          </a:prstGeom>
          <a:noFill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Количество прибывших мигрантов</a:t>
            </a:r>
            <a:endParaRPr lang="ru-RU" sz="40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Франция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892480" cy="4133056"/>
          </a:xfrm>
        </p:spPr>
        <p:txBody>
          <a:bodyPr>
            <a:noAutofit/>
          </a:bodyPr>
          <a:lstStyle/>
          <a:p>
            <a:r>
              <a:rPr lang="ru-RU" sz="2600" dirty="0" smtClean="0"/>
              <a:t>Закон от 26 ноября 2003 года ужесточил условия въезда и пребывания иностранцев на территории страны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sz="2600" dirty="0" smtClean="0"/>
              <a:t>уголовная ответственность за заключение фиктивного брака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sz="2600" dirty="0" smtClean="0"/>
              <a:t>штраф в 30 тыс. евро или наказание в 5 лет лишения свободы за помощь в нелегальном проникновении в страну</a:t>
            </a:r>
          </a:p>
          <a:p>
            <a:endParaRPr lang="ru-RU" sz="1000" dirty="0" smtClean="0"/>
          </a:p>
          <a:p>
            <a:r>
              <a:rPr lang="ru-RU" sz="2600" dirty="0" smtClean="0"/>
              <a:t>каталоги данных об иммигрантах на въезжающих в страну иностранцев с их фото и отпечатками пальцев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Италия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147248" cy="2188840"/>
          </a:xfrm>
        </p:spPr>
        <p:txBody>
          <a:bodyPr>
            <a:noAutofit/>
          </a:bodyPr>
          <a:lstStyle/>
          <a:p>
            <a:r>
              <a:rPr lang="ru-RU" sz="2400" dirty="0" smtClean="0"/>
              <a:t>за подделку документов въезда и пребывания либо использование таких документов преступник подвергается наказанию в от года до 6 лет лишения свободы</a:t>
            </a:r>
          </a:p>
          <a:p>
            <a:pPr>
              <a:buNone/>
            </a:pPr>
            <a:endParaRPr lang="ru-RU" sz="1000" dirty="0" smtClean="0"/>
          </a:p>
          <a:p>
            <a:r>
              <a:rPr lang="ru-RU" sz="2400" dirty="0" smtClean="0"/>
              <a:t>наказуемым является безосновательный отказ иностранца предъявить паспорт</a:t>
            </a:r>
            <a:endParaRPr lang="ru-RU" sz="2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3645024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6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rPr>
              <a:t>Дания</a:t>
            </a:r>
            <a:endParaRPr lang="ru-RU" sz="4600" dirty="0">
              <a:solidFill>
                <a:schemeClr val="accent3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39552" y="4669160"/>
            <a:ext cx="8147248" cy="218884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ru-RU" sz="2800" dirty="0" smtClean="0"/>
              <a:t>жесткие требования к финансовому положению въезжающих в страну иностранцев</a:t>
            </a: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</a:pPr>
            <a:r>
              <a:rPr lang="ru-RU" sz="2800" dirty="0" smtClean="0"/>
              <a:t>уменьшение миграционных квот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Проблемы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024" y="1196752"/>
            <a:ext cx="8784976" cy="5805264"/>
          </a:xfrm>
        </p:spPr>
        <p:txBody>
          <a:bodyPr>
            <a:normAutofit/>
          </a:bodyPr>
          <a:lstStyle/>
          <a:p>
            <a:pPr lvl="0"/>
            <a:r>
              <a:rPr lang="ru-RU" sz="2500" dirty="0" smtClean="0"/>
              <a:t>Возможности пограничников весьма скромны. Наладить эффективную береговую охрану Европе мешают гуманистические ценности.</a:t>
            </a:r>
          </a:p>
          <a:p>
            <a:pPr lvl="0"/>
            <a:r>
              <a:rPr lang="ru-RU" sz="2500" dirty="0" smtClean="0"/>
              <a:t>Визовая политика недостаточно продуманна: 80% нелегальных мигрантов приобретают этот статус из-за истечения срока действия своей визы, в то время как только 20% незаконно пересекают границу.</a:t>
            </a:r>
          </a:p>
          <a:p>
            <a:pPr lvl="0"/>
            <a:r>
              <a:rPr lang="ru-RU" sz="2500" dirty="0" smtClean="0"/>
              <a:t>Прогрессивные системы пограничной охраны не всегда работают</a:t>
            </a:r>
          </a:p>
          <a:p>
            <a:pPr lvl="0"/>
            <a:r>
              <a:rPr lang="ru-RU" sz="2500" dirty="0" smtClean="0"/>
              <a:t>Чем более ограничительной становится политика, тем больше увеличивается количество попыток проникнуть в страну нелегально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Европейская система пограничного наблюдения ЕВРОСУР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19256" cy="4525963"/>
          </a:xfrm>
        </p:spPr>
        <p:txBody>
          <a:bodyPr>
            <a:normAutofit/>
          </a:bodyPr>
          <a:lstStyle/>
          <a:p>
            <a:r>
              <a:rPr lang="ru-RU" dirty="0"/>
              <a:t>2013 г</a:t>
            </a:r>
            <a:r>
              <a:rPr lang="ru-RU" dirty="0" smtClean="0"/>
              <a:t>. создана для борьбы </a:t>
            </a:r>
            <a:r>
              <a:rPr lang="ru-RU" dirty="0"/>
              <a:t>с незаконной </a:t>
            </a:r>
            <a:r>
              <a:rPr lang="ru-RU" dirty="0" smtClean="0"/>
              <a:t>иммиграцией. </a:t>
            </a:r>
          </a:p>
          <a:p>
            <a:r>
              <a:rPr lang="ru-RU" dirty="0" smtClean="0"/>
              <a:t>Одним </a:t>
            </a:r>
            <a:r>
              <a:rPr lang="ru-RU" dirty="0"/>
              <a:t>из ключевых элементов данной системы является разделение границ на секции и </a:t>
            </a:r>
            <a:r>
              <a:rPr lang="ru-RU" dirty="0" smtClean="0"/>
              <a:t>классифика</a:t>
            </a:r>
            <a:r>
              <a:rPr lang="ru-RU" dirty="0"/>
              <a:t>ция их по степени риска, связанного с той или иной секцией в плане незаконной иммиграции, контрабанды товаров и иными видами транснациональной преступности.</a:t>
            </a:r>
          </a:p>
        </p:txBody>
      </p:sp>
    </p:spTree>
    <p:extLst>
      <p:ext uri="{BB962C8B-B14F-4D97-AF65-F5344CB8AC3E}">
        <p14:creationId xmlns:p14="http://schemas.microsoft.com/office/powerpoint/2010/main" val="28974383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направления борьбы с незаконной иммиграцией в Европе на современном этапе: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04864"/>
            <a:ext cx="7467600" cy="4525963"/>
          </a:xfrm>
        </p:spPr>
        <p:txBody>
          <a:bodyPr>
            <a:normAutofit fontScale="77500" lnSpcReduction="20000"/>
          </a:bodyPr>
          <a:lstStyle/>
          <a:p>
            <a:pPr fontAlgn="t"/>
            <a:r>
              <a:rPr lang="ru-RU" dirty="0" smtClean="0"/>
              <a:t>— </a:t>
            </a:r>
            <a:r>
              <a:rPr lang="ru-RU" dirty="0"/>
              <a:t>ужесточение законодательства, регламентирующего въезд и нахождение иммигрантов;</a:t>
            </a:r>
          </a:p>
          <a:p>
            <a:pPr fontAlgn="t"/>
            <a:r>
              <a:rPr lang="ru-RU" dirty="0"/>
              <a:t>— ужесточение контроля над едиными границами;</a:t>
            </a:r>
          </a:p>
          <a:p>
            <a:pPr fontAlgn="t"/>
            <a:r>
              <a:rPr lang="ru-RU" dirty="0"/>
              <a:t>— формирование единой консульской и пограничной служб;</a:t>
            </a:r>
          </a:p>
          <a:p>
            <a:pPr fontAlgn="t"/>
            <a:r>
              <a:rPr lang="ru-RU" dirty="0"/>
              <a:t>— разработка общего свода законов о порядке пересечения внешних границ и подготовка практического руководства для пограничных служб;</a:t>
            </a:r>
          </a:p>
          <a:p>
            <a:pPr fontAlgn="t"/>
            <a:r>
              <a:rPr lang="ru-RU" dirty="0"/>
              <a:t>— формирование единой базы въездных виз.</a:t>
            </a:r>
          </a:p>
        </p:txBody>
      </p:sp>
    </p:spTree>
    <p:extLst>
      <p:ext uri="{BB962C8B-B14F-4D97-AF65-F5344CB8AC3E}">
        <p14:creationId xmlns:p14="http://schemas.microsoft.com/office/powerpoint/2010/main" val="22718533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Сотрудничество с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t"/>
            <a:r>
              <a:rPr lang="ru-RU" dirty="0"/>
              <a:t>С 2006 года Пограничная служба ФСБ России и Европейское агентство по вопросам управления оперативным сотрудничеством на внешних границах государств - членов ЕС (РЯОКТБХ) взаимодействуют на основе Правил процедуры установления оперативного сотрудничества и Плана совместных действий.</a:t>
            </a:r>
          </a:p>
          <a:p>
            <a:pPr fontAlgn="t"/>
            <a:r>
              <a:rPr lang="ru-RU" dirty="0"/>
              <a:t>С мая 2011 года между Россией и ЕС были запущены переговоры, касающиеся законной миграции, предоставления убежища, а также вопросов нелегальной миграции и торговли людьми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52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Нелегальная миграция в ЕС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2015 г. было зафиксировано 1 820 000 случаев нелегального въезда на территорию государств — членов ЕС. Указанная цифра является беспрецедентной и, по меньшей мере, в шесть раз превышает аналогичный показатель за предыдущий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9347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2915816" cy="583264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Восточно-европейский</a:t>
            </a:r>
          </a:p>
          <a:p>
            <a:r>
              <a:rPr lang="ru-RU" sz="2800" dirty="0" smtClean="0"/>
              <a:t>Балканский</a:t>
            </a:r>
          </a:p>
          <a:p>
            <a:r>
              <a:rPr lang="ru-RU" sz="2800" dirty="0" smtClean="0"/>
              <a:t>Балтийский</a:t>
            </a:r>
          </a:p>
          <a:p>
            <a:r>
              <a:rPr lang="ru-RU" sz="2800" dirty="0" smtClean="0"/>
              <a:t>Восточно-средиземноморский</a:t>
            </a:r>
          </a:p>
          <a:p>
            <a:r>
              <a:rPr lang="ru-RU" sz="2800" dirty="0" smtClean="0"/>
              <a:t>через Средиземное море</a:t>
            </a:r>
            <a:endParaRPr lang="ru-RU" sz="28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980728"/>
            <a:ext cx="6228184" cy="5508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Маршруты</a:t>
            </a:r>
            <a:endParaRPr lang="ru-RU" sz="40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43528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ЗАКРЫТИЕ ВНУТРЕННИХ ГРАНИЦ</a:t>
            </a:r>
            <a:r>
              <a:rPr lang="ru-RU" sz="3600" b="1" dirty="0" smtClean="0"/>
              <a:t>?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9"/>
            <a:ext cx="8712968" cy="4176463"/>
          </a:xfrm>
        </p:spPr>
        <p:txBody>
          <a:bodyPr>
            <a:normAutofit/>
          </a:bodyPr>
          <a:lstStyle/>
          <a:p>
            <a:r>
              <a:rPr lang="ru-RU" dirty="0" smtClean="0"/>
              <a:t>ежегодный ущерб = € 7−18 </a:t>
            </a:r>
            <a:r>
              <a:rPr lang="ru-RU" dirty="0" err="1" smtClean="0"/>
              <a:t>млрд</a:t>
            </a:r>
            <a:endParaRPr lang="ru-RU" dirty="0" smtClean="0"/>
          </a:p>
          <a:p>
            <a:r>
              <a:rPr lang="ru-RU" dirty="0" smtClean="0"/>
              <a:t>расходы на обслуживание границ = € 1 </a:t>
            </a:r>
            <a:r>
              <a:rPr lang="ru-RU" dirty="0" err="1" smtClean="0"/>
              <a:t>млрд</a:t>
            </a:r>
            <a:endParaRPr lang="ru-RU" dirty="0" smtClean="0"/>
          </a:p>
          <a:p>
            <a:r>
              <a:rPr lang="ru-RU" dirty="0" smtClean="0"/>
              <a:t>расходы на создание пограничных постов.</a:t>
            </a:r>
          </a:p>
          <a:p>
            <a:r>
              <a:rPr lang="ru-RU" dirty="0" smtClean="0"/>
              <a:t>Ежедневно в пробках будет 1,7 </a:t>
            </a:r>
            <a:r>
              <a:rPr lang="ru-RU" dirty="0" err="1" smtClean="0"/>
              <a:t>млн</a:t>
            </a:r>
            <a:r>
              <a:rPr lang="ru-RU" dirty="0" smtClean="0"/>
              <a:t> граждан, пересекающих внутренние границы ЕС</a:t>
            </a:r>
          </a:p>
          <a:p>
            <a:r>
              <a:rPr lang="ru-RU" dirty="0" smtClean="0"/>
              <a:t>убытки компаний = € 2,5−4,5 млрд.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4941168"/>
            <a:ext cx="8352928" cy="1440160"/>
          </a:xfrm>
          <a:prstGeom prst="rect">
            <a:avLst/>
          </a:prstGeom>
        </p:spPr>
        <p:txBody>
          <a:bodyPr vert="horz" lIns="45720" rIns="45720" anchor="ctr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9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Выход               усиление контроля над общими границами</a:t>
            </a:r>
            <a:endParaRPr kumimoji="0" lang="ru-RU" sz="4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9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339752" y="5085184"/>
            <a:ext cx="1944216" cy="576064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9208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Правовая основа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964488" cy="594928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Директива 2002/90/СЕ Европейского совета от 28 ноября </a:t>
            </a:r>
            <a:r>
              <a:rPr lang="ru-RU" b="1" dirty="0" smtClean="0"/>
              <a:t>2002</a:t>
            </a:r>
            <a:r>
              <a:rPr lang="ru-RU" dirty="0" smtClean="0"/>
              <a:t>, направленная на противодействие пособничеству нелегальному въезду мигрантов, их транзиту и пребыванию на территории ЕС</a:t>
            </a:r>
          </a:p>
          <a:p>
            <a:pPr lvl="0"/>
            <a:r>
              <a:rPr lang="ru-RU" dirty="0" smtClean="0"/>
              <a:t>Рамочное решение Европейского совета 2002/946/GAI от 28 ноября </a:t>
            </a:r>
            <a:r>
              <a:rPr lang="ru-RU" b="1" dirty="0" smtClean="0"/>
              <a:t>2002</a:t>
            </a:r>
            <a:r>
              <a:rPr lang="ru-RU" dirty="0" smtClean="0"/>
              <a:t> об усилении уголовной базы в отношении пресечения содействия нелегальному въезду, транзиту и пребыванию</a:t>
            </a:r>
          </a:p>
          <a:p>
            <a:pPr lvl="0"/>
            <a:r>
              <a:rPr lang="ru-RU" dirty="0" smtClean="0"/>
              <a:t>Директива 2004/82/СЕ Европейского совета от 29 апреля </a:t>
            </a:r>
            <a:r>
              <a:rPr lang="ru-RU" b="1" dirty="0" smtClean="0"/>
              <a:t>2004</a:t>
            </a:r>
            <a:r>
              <a:rPr lang="ru-RU" dirty="0" smtClean="0"/>
              <a:t> об обязанности перевозчиков сообщать информацию о пассажирах</a:t>
            </a:r>
          </a:p>
          <a:p>
            <a:pPr lvl="0"/>
            <a:r>
              <a:rPr lang="ru-RU" dirty="0" smtClean="0"/>
              <a:t>План Европейского совета, </a:t>
            </a:r>
            <a:r>
              <a:rPr lang="ru-RU" b="1" dirty="0" smtClean="0"/>
              <a:t>2005</a:t>
            </a:r>
            <a:r>
              <a:rPr lang="ru-RU" dirty="0" smtClean="0"/>
              <a:t>/С 311/01, по улучшению практических действий, норм и процедур по противодействию и предотвращению торговли людьми</a:t>
            </a:r>
          </a:p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Административные меры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332037"/>
            <a:ext cx="8496944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u="sng" dirty="0" smtClean="0"/>
              <a:t>Агентство ЕС по безопасности внешних границ </a:t>
            </a:r>
          </a:p>
          <a:p>
            <a:r>
              <a:rPr lang="ru-RU" dirty="0" smtClean="0"/>
              <a:t>координирование действий государств по охране границ</a:t>
            </a:r>
          </a:p>
          <a:p>
            <a:r>
              <a:rPr lang="ru-RU" dirty="0" smtClean="0"/>
              <a:t>создание общего механизма оценивания и анализа рисков</a:t>
            </a:r>
          </a:p>
          <a:p>
            <a:r>
              <a:rPr lang="ru-RU" dirty="0" smtClean="0"/>
              <a:t>обучение профессионалов для работы в каждом из пограничных государств</a:t>
            </a:r>
          </a:p>
          <a:p>
            <a:r>
              <a:rPr lang="ru-RU" dirty="0" smtClean="0"/>
              <a:t>помощь в организации спецопераций и депортации.</a:t>
            </a:r>
            <a:endParaRPr lang="ru-RU" dirty="0"/>
          </a:p>
        </p:txBody>
      </p:sp>
      <p:pic>
        <p:nvPicPr>
          <p:cNvPr id="2050" name="Picture 2" descr="C:\Users\User\Desktop\frontex_logo.png"/>
          <p:cNvPicPr>
            <a:picLocks noChangeAspect="1" noChangeArrowheads="1"/>
          </p:cNvPicPr>
          <p:nvPr/>
        </p:nvPicPr>
        <p:blipFill>
          <a:blip r:embed="rId2" cstate="print"/>
          <a:srcRect t="4923"/>
          <a:stretch>
            <a:fillRect/>
          </a:stretch>
        </p:blipFill>
        <p:spPr bwMode="auto">
          <a:xfrm>
            <a:off x="1331640" y="908720"/>
            <a:ext cx="4752528" cy="139070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28184" y="134076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2004г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1883</Words>
  <Application>Microsoft Office PowerPoint</Application>
  <PresentationFormat>Экран (4:3)</PresentationFormat>
  <Paragraphs>165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9" baseType="lpstr">
      <vt:lpstr>Arial</vt:lpstr>
      <vt:lpstr>Franklin Gothic Book</vt:lpstr>
      <vt:lpstr>Wingdings 2</vt:lpstr>
      <vt:lpstr>Техническая</vt:lpstr>
      <vt:lpstr>Усиление политики пограничного контроля в ЕС</vt:lpstr>
      <vt:lpstr>ЕС имеет сухопутную границу </vt:lpstr>
      <vt:lpstr>канцлер Германии Ангела Меркель  в интервью итальянскому телеканалу Rai :</vt:lpstr>
      <vt:lpstr>Количество прибывших мигрантов</vt:lpstr>
      <vt:lpstr>Нелегальная миграция в ЕС</vt:lpstr>
      <vt:lpstr>Маршруты</vt:lpstr>
      <vt:lpstr>ЗАКРЫТИЕ ВНУТРЕННИХ ГРАНИЦ? </vt:lpstr>
      <vt:lpstr>Правовая основа</vt:lpstr>
      <vt:lpstr>Административные меры</vt:lpstr>
      <vt:lpstr>учреждение специальных отрядов быстрого реагирования RABIT </vt:lpstr>
      <vt:lpstr>единая система наблюдения за границами </vt:lpstr>
      <vt:lpstr>Frontex помогает странам-членам </vt:lpstr>
      <vt:lpstr>Отряды скорого реагирования на границе (RABIT)</vt:lpstr>
      <vt:lpstr>Финансирование: из бюджета ЕС</vt:lpstr>
      <vt:lpstr>Операции</vt:lpstr>
      <vt:lpstr>Операции</vt:lpstr>
      <vt:lpstr>MARE NOSTRUM (Италия) </vt:lpstr>
      <vt:lpstr>«Тритон»</vt:lpstr>
      <vt:lpstr>«София»</vt:lpstr>
      <vt:lpstr>с 2007 г. по 2014 г.</vt:lpstr>
      <vt:lpstr>репатриация</vt:lpstr>
      <vt:lpstr>противодействие трафику</vt:lpstr>
      <vt:lpstr>Проблемы Frontex</vt:lpstr>
      <vt:lpstr>Проблемы Frontex</vt:lpstr>
      <vt:lpstr>Европейское агентство охраны побережья и границ</vt:lpstr>
      <vt:lpstr>Европейское агентство охраны побережья и границ</vt:lpstr>
      <vt:lpstr>С какой целью создавалось новое ведомство? </vt:lpstr>
      <vt:lpstr>Чем новая служба отличается от существующей?  </vt:lpstr>
      <vt:lpstr>Европейское агентство охраны побережья и границ</vt:lpstr>
      <vt:lpstr>Европейское агентство охраны побережья и границ</vt:lpstr>
      <vt:lpstr>А что если страна откажется от вмешательства ЕС?</vt:lpstr>
      <vt:lpstr>Европейское агентство охраны побережья и границ</vt:lpstr>
      <vt:lpstr>Европейское агентство охраны побережья и границ</vt:lpstr>
      <vt:lpstr>Европейское агентство охраны побережья и границ:  главная задача</vt:lpstr>
      <vt:lpstr>Европейское агентство охраны побережья и границ</vt:lpstr>
      <vt:lpstr>Что изменится в процедуре репатриации мигрантов? </vt:lpstr>
      <vt:lpstr>Административные меры</vt:lpstr>
      <vt:lpstr>Визовая система </vt:lpstr>
      <vt:lpstr>Испания</vt:lpstr>
      <vt:lpstr>Франция</vt:lpstr>
      <vt:lpstr>Италия</vt:lpstr>
      <vt:lpstr>Проблемы </vt:lpstr>
      <vt:lpstr>Европейская система пограничного наблюдения ЕВРОСУР</vt:lpstr>
      <vt:lpstr>основные направления борьбы с незаконной иммиграцией в Европе на современном этапе: </vt:lpstr>
      <vt:lpstr>Сотрудничество с РФ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Морганий</dc:creator>
  <cp:lastModifiedBy>Administrator</cp:lastModifiedBy>
  <cp:revision>46</cp:revision>
  <dcterms:created xsi:type="dcterms:W3CDTF">2016-10-11T09:07:09Z</dcterms:created>
  <dcterms:modified xsi:type="dcterms:W3CDTF">2020-04-22T13:58:46Z</dcterms:modified>
</cp:coreProperties>
</file>