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6"/>
  </p:notesMasterIdLst>
  <p:sldIdLst>
    <p:sldId id="256" r:id="rId2"/>
    <p:sldId id="518" r:id="rId3"/>
    <p:sldId id="510" r:id="rId4"/>
    <p:sldId id="511" r:id="rId5"/>
    <p:sldId id="431" r:id="rId6"/>
    <p:sldId id="448" r:id="rId7"/>
    <p:sldId id="309" r:id="rId8"/>
    <p:sldId id="449" r:id="rId9"/>
    <p:sldId id="450" r:id="rId10"/>
    <p:sldId id="451" r:id="rId11"/>
    <p:sldId id="310" r:id="rId12"/>
    <p:sldId id="312" r:id="rId13"/>
    <p:sldId id="313" r:id="rId14"/>
    <p:sldId id="388" r:id="rId15"/>
    <p:sldId id="314" r:id="rId16"/>
    <p:sldId id="389" r:id="rId17"/>
    <p:sldId id="390" r:id="rId18"/>
    <p:sldId id="453" r:id="rId19"/>
    <p:sldId id="447" r:id="rId20"/>
    <p:sldId id="404" r:id="rId21"/>
    <p:sldId id="405" r:id="rId22"/>
    <p:sldId id="502" r:id="rId23"/>
    <p:sldId id="316" r:id="rId24"/>
    <p:sldId id="318" r:id="rId25"/>
    <p:sldId id="319" r:id="rId26"/>
    <p:sldId id="320" r:id="rId27"/>
    <p:sldId id="321" r:id="rId28"/>
    <p:sldId id="322" r:id="rId29"/>
    <p:sldId id="391" r:id="rId30"/>
    <p:sldId id="393" r:id="rId31"/>
    <p:sldId id="394" r:id="rId32"/>
    <p:sldId id="395" r:id="rId33"/>
    <p:sldId id="396" r:id="rId34"/>
    <p:sldId id="397" r:id="rId35"/>
    <p:sldId id="398" r:id="rId36"/>
    <p:sldId id="399" r:id="rId37"/>
    <p:sldId id="400" r:id="rId38"/>
    <p:sldId id="323" r:id="rId39"/>
    <p:sldId id="401" r:id="rId40"/>
    <p:sldId id="402" r:id="rId41"/>
    <p:sldId id="403" r:id="rId42"/>
    <p:sldId id="329" r:id="rId43"/>
    <p:sldId id="327" r:id="rId44"/>
    <p:sldId id="328" r:id="rId45"/>
    <p:sldId id="275" r:id="rId46"/>
    <p:sldId id="276" r:id="rId47"/>
    <p:sldId id="344" r:id="rId48"/>
    <p:sldId id="417" r:id="rId49"/>
    <p:sldId id="418" r:id="rId50"/>
    <p:sldId id="343" r:id="rId51"/>
    <p:sldId id="342" r:id="rId52"/>
    <p:sldId id="413" r:id="rId53"/>
    <p:sldId id="419" r:id="rId54"/>
    <p:sldId id="420" r:id="rId55"/>
    <p:sldId id="421" r:id="rId56"/>
    <p:sldId id="520" r:id="rId57"/>
    <p:sldId id="521" r:id="rId58"/>
    <p:sldId id="422" r:id="rId59"/>
    <p:sldId id="503" r:id="rId60"/>
    <p:sldId id="505" r:id="rId61"/>
    <p:sldId id="330" r:id="rId62"/>
    <p:sldId id="333" r:id="rId63"/>
    <p:sldId id="332" r:id="rId64"/>
    <p:sldId id="454" r:id="rId65"/>
    <p:sldId id="455" r:id="rId66"/>
    <p:sldId id="331" r:id="rId67"/>
    <p:sldId id="377" r:id="rId68"/>
    <p:sldId id="363" r:id="rId69"/>
    <p:sldId id="362" r:id="rId70"/>
    <p:sldId id="324" r:id="rId71"/>
    <p:sldId id="406" r:id="rId72"/>
    <p:sldId id="515" r:id="rId73"/>
    <p:sldId id="325" r:id="rId74"/>
    <p:sldId id="357" r:id="rId75"/>
    <p:sldId id="301" r:id="rId76"/>
    <p:sldId id="423" r:id="rId77"/>
    <p:sldId id="364" r:id="rId78"/>
    <p:sldId id="452" r:id="rId79"/>
    <p:sldId id="424" r:id="rId80"/>
    <p:sldId id="425" r:id="rId81"/>
    <p:sldId id="427" r:id="rId82"/>
    <p:sldId id="533" r:id="rId83"/>
    <p:sldId id="534" r:id="rId84"/>
    <p:sldId id="532" r:id="rId85"/>
    <p:sldId id="302" r:id="rId86"/>
    <p:sldId id="365" r:id="rId87"/>
    <p:sldId id="506" r:id="rId88"/>
    <p:sldId id="366" r:id="rId89"/>
    <p:sldId id="358" r:id="rId90"/>
    <p:sldId id="367" r:id="rId91"/>
    <p:sldId id="512" r:id="rId92"/>
    <p:sldId id="513" r:id="rId93"/>
    <p:sldId id="514" r:id="rId94"/>
    <p:sldId id="303" r:id="rId95"/>
    <p:sldId id="304" r:id="rId96"/>
    <p:sldId id="305" r:id="rId97"/>
    <p:sldId id="460" r:id="rId98"/>
    <p:sldId id="489" r:id="rId99"/>
    <p:sldId id="490" r:id="rId100"/>
    <p:sldId id="491" r:id="rId101"/>
    <p:sldId id="492" r:id="rId102"/>
    <p:sldId id="493" r:id="rId103"/>
    <p:sldId id="494" r:id="rId104"/>
    <p:sldId id="368" r:id="rId105"/>
    <p:sldId id="445" r:id="rId106"/>
    <p:sldId id="470" r:id="rId107"/>
    <p:sldId id="471" r:id="rId108"/>
    <p:sldId id="507" r:id="rId109"/>
    <p:sldId id="472" r:id="rId110"/>
    <p:sldId id="508" r:id="rId111"/>
    <p:sldId id="473" r:id="rId112"/>
    <p:sldId id="474" r:id="rId113"/>
    <p:sldId id="475" r:id="rId114"/>
    <p:sldId id="476" r:id="rId115"/>
    <p:sldId id="477" r:id="rId116"/>
    <p:sldId id="478" r:id="rId117"/>
    <p:sldId id="479" r:id="rId118"/>
    <p:sldId id="480" r:id="rId119"/>
    <p:sldId id="481" r:id="rId120"/>
    <p:sldId id="356" r:id="rId121"/>
    <p:sldId id="436" r:id="rId122"/>
    <p:sldId id="483" r:id="rId123"/>
    <p:sldId id="484" r:id="rId124"/>
    <p:sldId id="435" r:id="rId125"/>
    <p:sldId id="434" r:id="rId126"/>
    <p:sldId id="482" r:id="rId127"/>
    <p:sldId id="437" r:id="rId128"/>
    <p:sldId id="485" r:id="rId129"/>
    <p:sldId id="486" r:id="rId130"/>
    <p:sldId id="487" r:id="rId131"/>
    <p:sldId id="488" r:id="rId132"/>
    <p:sldId id="495" r:id="rId133"/>
    <p:sldId id="496" r:id="rId134"/>
    <p:sldId id="497" r:id="rId135"/>
    <p:sldId id="498" r:id="rId136"/>
    <p:sldId id="499" r:id="rId137"/>
    <p:sldId id="500" r:id="rId138"/>
    <p:sldId id="501" r:id="rId139"/>
    <p:sldId id="442" r:id="rId140"/>
    <p:sldId id="529" r:id="rId141"/>
    <p:sldId id="443" r:id="rId142"/>
    <p:sldId id="444" r:id="rId143"/>
    <p:sldId id="440" r:id="rId144"/>
    <p:sldId id="446" r:id="rId145"/>
    <p:sldId id="469" r:id="rId146"/>
    <p:sldId id="371" r:id="rId147"/>
    <p:sldId id="336" r:id="rId148"/>
    <p:sldId id="334" r:id="rId149"/>
    <p:sldId id="345" r:id="rId150"/>
    <p:sldId id="346" r:id="rId151"/>
    <p:sldId id="347" r:id="rId152"/>
    <p:sldId id="348" r:id="rId153"/>
    <p:sldId id="349" r:id="rId154"/>
    <p:sldId id="516" r:id="rId155"/>
    <p:sldId id="517" r:id="rId156"/>
    <p:sldId id="530" r:id="rId157"/>
    <p:sldId id="373" r:id="rId158"/>
    <p:sldId id="376" r:id="rId159"/>
    <p:sldId id="374" r:id="rId160"/>
    <p:sldId id="353" r:id="rId161"/>
    <p:sldId id="350" r:id="rId162"/>
    <p:sldId id="531" r:id="rId163"/>
    <p:sldId id="351" r:id="rId164"/>
    <p:sldId id="352" r:id="rId165"/>
    <p:sldId id="428" r:id="rId166"/>
    <p:sldId id="429" r:id="rId167"/>
    <p:sldId id="430" r:id="rId168"/>
    <p:sldId id="354" r:id="rId169"/>
    <p:sldId id="355" r:id="rId170"/>
    <p:sldId id="375" r:id="rId171"/>
    <p:sldId id="306" r:id="rId172"/>
    <p:sldId id="307" r:id="rId173"/>
    <p:sldId id="337" r:id="rId174"/>
    <p:sldId id="509" r:id="rId175"/>
    <p:sldId id="338" r:id="rId176"/>
    <p:sldId id="339" r:id="rId177"/>
    <p:sldId id="378" r:id="rId178"/>
    <p:sldId id="386" r:id="rId179"/>
    <p:sldId id="387" r:id="rId180"/>
    <p:sldId id="527" r:id="rId181"/>
    <p:sldId id="528" r:id="rId182"/>
    <p:sldId id="461" r:id="rId183"/>
    <p:sldId id="462" r:id="rId184"/>
    <p:sldId id="463" r:id="rId185"/>
    <p:sldId id="464" r:id="rId186"/>
    <p:sldId id="465" r:id="rId187"/>
    <p:sldId id="466" r:id="rId188"/>
    <p:sldId id="467" r:id="rId189"/>
    <p:sldId id="468" r:id="rId190"/>
    <p:sldId id="522" r:id="rId191"/>
    <p:sldId id="523" r:id="rId192"/>
    <p:sldId id="524" r:id="rId193"/>
    <p:sldId id="525" r:id="rId194"/>
    <p:sldId id="379" r:id="rId19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34" autoAdjust="0"/>
  </p:normalViewPr>
  <p:slideViewPr>
    <p:cSldViewPr>
      <p:cViewPr varScale="1">
        <p:scale>
          <a:sx n="58" d="100"/>
          <a:sy n="58" d="100"/>
        </p:scale>
        <p:origin x="90" y="5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notesMaster" Target="notesMasters/notesMaster1.xml"/><Relationship Id="rId200"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viewProps" Target="view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70BCE4-521A-4990-9F1D-F18ECCD0D8C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ru-RU"/>
        </a:p>
      </dgm:t>
    </dgm:pt>
    <dgm:pt modelId="{0E6663A8-54D1-4B47-B472-B886E49C9712}">
      <dgm:prSet custT="1"/>
      <dgm:spPr/>
      <dgm:t>
        <a:bodyPr/>
        <a:lstStyle/>
        <a:p>
          <a:pPr rtl="0"/>
          <a:r>
            <a:rPr lang="ru-RU" sz="3200" dirty="0" smtClean="0"/>
            <a:t>права на жилище </a:t>
          </a:r>
          <a:endParaRPr lang="ru-RU" sz="3200" dirty="0"/>
        </a:p>
      </dgm:t>
    </dgm:pt>
    <dgm:pt modelId="{7967FB0F-2D6C-4F4C-88AE-01F96E9B7078}" type="parTrans" cxnId="{D4854FBB-E3CB-453A-8D74-B3D53D8CE8B4}">
      <dgm:prSet/>
      <dgm:spPr/>
      <dgm:t>
        <a:bodyPr/>
        <a:lstStyle/>
        <a:p>
          <a:endParaRPr lang="ru-RU"/>
        </a:p>
      </dgm:t>
    </dgm:pt>
    <dgm:pt modelId="{1511B177-5CEC-4BDB-B6CC-11FCAD9811BA}" type="sibTrans" cxnId="{D4854FBB-E3CB-453A-8D74-B3D53D8CE8B4}">
      <dgm:prSet/>
      <dgm:spPr/>
      <dgm:t>
        <a:bodyPr/>
        <a:lstStyle/>
        <a:p>
          <a:endParaRPr lang="ru-RU"/>
        </a:p>
      </dgm:t>
    </dgm:pt>
    <dgm:pt modelId="{EF656183-AF0A-4308-A7CA-2700AA9A2DA4}">
      <dgm:prSet/>
      <dgm:spPr/>
      <dgm:t>
        <a:bodyPr/>
        <a:lstStyle/>
        <a:p>
          <a:pPr rtl="0"/>
          <a:r>
            <a:rPr lang="ru-RU" dirty="0" smtClean="0"/>
            <a:t>питание </a:t>
          </a:r>
          <a:endParaRPr lang="ru-RU" dirty="0"/>
        </a:p>
      </dgm:t>
    </dgm:pt>
    <dgm:pt modelId="{EF85C6B8-E291-417B-B30E-5C4D4B8FF5E2}" type="parTrans" cxnId="{47FF7A63-0CFA-4BFF-BFA6-E086010BE73B}">
      <dgm:prSet/>
      <dgm:spPr/>
      <dgm:t>
        <a:bodyPr/>
        <a:lstStyle/>
        <a:p>
          <a:endParaRPr lang="ru-RU"/>
        </a:p>
      </dgm:t>
    </dgm:pt>
    <dgm:pt modelId="{CD29FD06-8FED-4793-8F05-CFCA33C087D7}" type="sibTrans" cxnId="{47FF7A63-0CFA-4BFF-BFA6-E086010BE73B}">
      <dgm:prSet/>
      <dgm:spPr/>
      <dgm:t>
        <a:bodyPr/>
        <a:lstStyle/>
        <a:p>
          <a:endParaRPr lang="ru-RU"/>
        </a:p>
      </dgm:t>
    </dgm:pt>
    <dgm:pt modelId="{391EC658-1F9D-45AB-BE55-89AF2083FEA7}">
      <dgm:prSet custT="1"/>
      <dgm:spPr/>
      <dgm:t>
        <a:bodyPr/>
        <a:lstStyle/>
        <a:p>
          <a:pPr rtl="0"/>
          <a:r>
            <a:rPr lang="ru-RU" sz="2800" dirty="0" smtClean="0"/>
            <a:t>обеспечение одеждой и т.д.</a:t>
          </a:r>
          <a:endParaRPr lang="ru-RU" sz="2800" dirty="0"/>
        </a:p>
      </dgm:t>
    </dgm:pt>
    <dgm:pt modelId="{D37776BF-2756-40A4-B52D-3A74583CDC2A}" type="parTrans" cxnId="{C29A8E58-984A-419E-AE74-3E27782C85F1}">
      <dgm:prSet/>
      <dgm:spPr/>
      <dgm:t>
        <a:bodyPr/>
        <a:lstStyle/>
        <a:p>
          <a:endParaRPr lang="ru-RU"/>
        </a:p>
      </dgm:t>
    </dgm:pt>
    <dgm:pt modelId="{8046BCC0-0B7E-4246-A5F3-9AC56C56D2EF}" type="sibTrans" cxnId="{C29A8E58-984A-419E-AE74-3E27782C85F1}">
      <dgm:prSet/>
      <dgm:spPr/>
      <dgm:t>
        <a:bodyPr/>
        <a:lstStyle/>
        <a:p>
          <a:endParaRPr lang="ru-RU"/>
        </a:p>
      </dgm:t>
    </dgm:pt>
    <dgm:pt modelId="{79A4269F-439D-41FC-8C84-99294F363744}" type="pres">
      <dgm:prSet presAssocID="{A570BCE4-521A-4990-9F1D-F18ECCD0D8C8}" presName="compositeShape" presStyleCnt="0">
        <dgm:presLayoutVars>
          <dgm:chMax val="7"/>
          <dgm:dir/>
          <dgm:resizeHandles val="exact"/>
        </dgm:presLayoutVars>
      </dgm:prSet>
      <dgm:spPr/>
      <dgm:t>
        <a:bodyPr/>
        <a:lstStyle/>
        <a:p>
          <a:endParaRPr lang="ru-RU"/>
        </a:p>
      </dgm:t>
    </dgm:pt>
    <dgm:pt modelId="{DBC423D7-6875-4086-B78C-C24BEBA265F1}" type="pres">
      <dgm:prSet presAssocID="{0E6663A8-54D1-4B47-B472-B886E49C9712}" presName="circ1" presStyleLbl="vennNode1" presStyleIdx="0" presStyleCnt="3" custScaleX="136364"/>
      <dgm:spPr/>
      <dgm:t>
        <a:bodyPr/>
        <a:lstStyle/>
        <a:p>
          <a:endParaRPr lang="ru-RU"/>
        </a:p>
      </dgm:t>
    </dgm:pt>
    <dgm:pt modelId="{00A28ED9-11F2-4CC8-8D8B-36FEBA116E47}" type="pres">
      <dgm:prSet presAssocID="{0E6663A8-54D1-4B47-B472-B886E49C9712}" presName="circ1Tx" presStyleLbl="revTx" presStyleIdx="0" presStyleCnt="0">
        <dgm:presLayoutVars>
          <dgm:chMax val="0"/>
          <dgm:chPref val="0"/>
          <dgm:bulletEnabled val="1"/>
        </dgm:presLayoutVars>
      </dgm:prSet>
      <dgm:spPr/>
      <dgm:t>
        <a:bodyPr/>
        <a:lstStyle/>
        <a:p>
          <a:endParaRPr lang="ru-RU"/>
        </a:p>
      </dgm:t>
    </dgm:pt>
    <dgm:pt modelId="{FC169866-8863-4B43-BC4A-347704B82ACB}" type="pres">
      <dgm:prSet presAssocID="{EF656183-AF0A-4308-A7CA-2700AA9A2DA4}" presName="circ2" presStyleLbl="vennNode1" presStyleIdx="1" presStyleCnt="3" custScaleX="170258" custLinFactNeighborX="65346" custLinFactNeighborY="3098"/>
      <dgm:spPr/>
      <dgm:t>
        <a:bodyPr/>
        <a:lstStyle/>
        <a:p>
          <a:endParaRPr lang="ru-RU"/>
        </a:p>
      </dgm:t>
    </dgm:pt>
    <dgm:pt modelId="{989F664C-BADB-4602-ADE0-6D2DA113FFFB}" type="pres">
      <dgm:prSet presAssocID="{EF656183-AF0A-4308-A7CA-2700AA9A2DA4}" presName="circ2Tx" presStyleLbl="revTx" presStyleIdx="0" presStyleCnt="0">
        <dgm:presLayoutVars>
          <dgm:chMax val="0"/>
          <dgm:chPref val="0"/>
          <dgm:bulletEnabled val="1"/>
        </dgm:presLayoutVars>
      </dgm:prSet>
      <dgm:spPr/>
      <dgm:t>
        <a:bodyPr/>
        <a:lstStyle/>
        <a:p>
          <a:endParaRPr lang="ru-RU"/>
        </a:p>
      </dgm:t>
    </dgm:pt>
    <dgm:pt modelId="{C9067C1F-0DFB-4A4F-81AA-BC398F2BD194}" type="pres">
      <dgm:prSet presAssocID="{391EC658-1F9D-45AB-BE55-89AF2083FEA7}" presName="circ3" presStyleLbl="vennNode1" presStyleIdx="2" presStyleCnt="3" custScaleX="189326"/>
      <dgm:spPr/>
      <dgm:t>
        <a:bodyPr/>
        <a:lstStyle/>
        <a:p>
          <a:endParaRPr lang="ru-RU"/>
        </a:p>
      </dgm:t>
    </dgm:pt>
    <dgm:pt modelId="{54287108-7070-4D1A-A0CB-A0BD9714935C}" type="pres">
      <dgm:prSet presAssocID="{391EC658-1F9D-45AB-BE55-89AF2083FEA7}" presName="circ3Tx" presStyleLbl="revTx" presStyleIdx="0" presStyleCnt="0">
        <dgm:presLayoutVars>
          <dgm:chMax val="0"/>
          <dgm:chPref val="0"/>
          <dgm:bulletEnabled val="1"/>
        </dgm:presLayoutVars>
      </dgm:prSet>
      <dgm:spPr/>
      <dgm:t>
        <a:bodyPr/>
        <a:lstStyle/>
        <a:p>
          <a:endParaRPr lang="ru-RU"/>
        </a:p>
      </dgm:t>
    </dgm:pt>
  </dgm:ptLst>
  <dgm:cxnLst>
    <dgm:cxn modelId="{5D3D7050-6A4E-4304-969A-85BDEFE90411}" type="presOf" srcId="{A570BCE4-521A-4990-9F1D-F18ECCD0D8C8}" destId="{79A4269F-439D-41FC-8C84-99294F363744}" srcOrd="0" destOrd="0" presId="urn:microsoft.com/office/officeart/2005/8/layout/venn1"/>
    <dgm:cxn modelId="{47FF7A63-0CFA-4BFF-BFA6-E086010BE73B}" srcId="{A570BCE4-521A-4990-9F1D-F18ECCD0D8C8}" destId="{EF656183-AF0A-4308-A7CA-2700AA9A2DA4}" srcOrd="1" destOrd="0" parTransId="{EF85C6B8-E291-417B-B30E-5C4D4B8FF5E2}" sibTransId="{CD29FD06-8FED-4793-8F05-CFCA33C087D7}"/>
    <dgm:cxn modelId="{837331C1-0EBD-4CDB-AE28-F1CC868BA286}" type="presOf" srcId="{0E6663A8-54D1-4B47-B472-B886E49C9712}" destId="{00A28ED9-11F2-4CC8-8D8B-36FEBA116E47}" srcOrd="1" destOrd="0" presId="urn:microsoft.com/office/officeart/2005/8/layout/venn1"/>
    <dgm:cxn modelId="{9C8E288B-5D38-4875-B4D8-3146B2EC835C}" type="presOf" srcId="{0E6663A8-54D1-4B47-B472-B886E49C9712}" destId="{DBC423D7-6875-4086-B78C-C24BEBA265F1}" srcOrd="0" destOrd="0" presId="urn:microsoft.com/office/officeart/2005/8/layout/venn1"/>
    <dgm:cxn modelId="{D4854FBB-E3CB-453A-8D74-B3D53D8CE8B4}" srcId="{A570BCE4-521A-4990-9F1D-F18ECCD0D8C8}" destId="{0E6663A8-54D1-4B47-B472-B886E49C9712}" srcOrd="0" destOrd="0" parTransId="{7967FB0F-2D6C-4F4C-88AE-01F96E9B7078}" sibTransId="{1511B177-5CEC-4BDB-B6CC-11FCAD9811BA}"/>
    <dgm:cxn modelId="{1AC47E84-4291-4480-8768-83B17F40EE80}" type="presOf" srcId="{391EC658-1F9D-45AB-BE55-89AF2083FEA7}" destId="{54287108-7070-4D1A-A0CB-A0BD9714935C}" srcOrd="1" destOrd="0" presId="urn:microsoft.com/office/officeart/2005/8/layout/venn1"/>
    <dgm:cxn modelId="{C29A8E58-984A-419E-AE74-3E27782C85F1}" srcId="{A570BCE4-521A-4990-9F1D-F18ECCD0D8C8}" destId="{391EC658-1F9D-45AB-BE55-89AF2083FEA7}" srcOrd="2" destOrd="0" parTransId="{D37776BF-2756-40A4-B52D-3A74583CDC2A}" sibTransId="{8046BCC0-0B7E-4246-A5F3-9AC56C56D2EF}"/>
    <dgm:cxn modelId="{C52F35EB-6AC3-4AC7-986E-6E48728F6009}" type="presOf" srcId="{EF656183-AF0A-4308-A7CA-2700AA9A2DA4}" destId="{989F664C-BADB-4602-ADE0-6D2DA113FFFB}" srcOrd="1" destOrd="0" presId="urn:microsoft.com/office/officeart/2005/8/layout/venn1"/>
    <dgm:cxn modelId="{86E89A62-F363-423E-ACB9-E2FB2DCB04FE}" type="presOf" srcId="{391EC658-1F9D-45AB-BE55-89AF2083FEA7}" destId="{C9067C1F-0DFB-4A4F-81AA-BC398F2BD194}" srcOrd="0" destOrd="0" presId="urn:microsoft.com/office/officeart/2005/8/layout/venn1"/>
    <dgm:cxn modelId="{75CC1096-9F97-48E0-B687-82A433F0CACE}" type="presOf" srcId="{EF656183-AF0A-4308-A7CA-2700AA9A2DA4}" destId="{FC169866-8863-4B43-BC4A-347704B82ACB}" srcOrd="0" destOrd="0" presId="urn:microsoft.com/office/officeart/2005/8/layout/venn1"/>
    <dgm:cxn modelId="{E4566668-C70C-4AB5-B6A5-7B1C2971FE9C}" type="presParOf" srcId="{79A4269F-439D-41FC-8C84-99294F363744}" destId="{DBC423D7-6875-4086-B78C-C24BEBA265F1}" srcOrd="0" destOrd="0" presId="urn:microsoft.com/office/officeart/2005/8/layout/venn1"/>
    <dgm:cxn modelId="{716D1404-0AF1-4DBA-9848-343FE9733D36}" type="presParOf" srcId="{79A4269F-439D-41FC-8C84-99294F363744}" destId="{00A28ED9-11F2-4CC8-8D8B-36FEBA116E47}" srcOrd="1" destOrd="0" presId="urn:microsoft.com/office/officeart/2005/8/layout/venn1"/>
    <dgm:cxn modelId="{0DC41709-2D56-43FC-898F-901F2970F771}" type="presParOf" srcId="{79A4269F-439D-41FC-8C84-99294F363744}" destId="{FC169866-8863-4B43-BC4A-347704B82ACB}" srcOrd="2" destOrd="0" presId="urn:microsoft.com/office/officeart/2005/8/layout/venn1"/>
    <dgm:cxn modelId="{341BF2B8-418D-4A26-8648-4B5FC7B55BCA}" type="presParOf" srcId="{79A4269F-439D-41FC-8C84-99294F363744}" destId="{989F664C-BADB-4602-ADE0-6D2DA113FFFB}" srcOrd="3" destOrd="0" presId="urn:microsoft.com/office/officeart/2005/8/layout/venn1"/>
    <dgm:cxn modelId="{8AA19C40-23BC-4ACF-A511-137FAF63FFC4}" type="presParOf" srcId="{79A4269F-439D-41FC-8C84-99294F363744}" destId="{C9067C1F-0DFB-4A4F-81AA-BC398F2BD194}" srcOrd="4" destOrd="0" presId="urn:microsoft.com/office/officeart/2005/8/layout/venn1"/>
    <dgm:cxn modelId="{AB1CF53E-84FB-4465-9ECB-4473B02B851C}" type="presParOf" srcId="{79A4269F-439D-41FC-8C84-99294F363744}" destId="{54287108-7070-4D1A-A0CB-A0BD9714935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3D7-6875-4086-B78C-C24BEBA265F1}">
      <dsp:nvSpPr>
        <dsp:cNvPr id="0" name=""/>
        <dsp:cNvSpPr/>
      </dsp:nvSpPr>
      <dsp:spPr>
        <a:xfrm>
          <a:off x="2361377" y="88946"/>
          <a:ext cx="2509482" cy="184028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rtl="0">
            <a:lnSpc>
              <a:spcPct val="90000"/>
            </a:lnSpc>
            <a:spcBef>
              <a:spcPct val="0"/>
            </a:spcBef>
            <a:spcAft>
              <a:spcPct val="35000"/>
            </a:spcAft>
          </a:pPr>
          <a:r>
            <a:rPr lang="ru-RU" sz="3200" kern="1200" dirty="0" smtClean="0"/>
            <a:t>права на жилище </a:t>
          </a:r>
          <a:endParaRPr lang="ru-RU" sz="3200" kern="1200" dirty="0"/>
        </a:p>
      </dsp:txBody>
      <dsp:txXfrm>
        <a:off x="2695974" y="410996"/>
        <a:ext cx="1840286" cy="828126"/>
      </dsp:txXfrm>
    </dsp:sp>
    <dsp:sp modelId="{FC169866-8863-4B43-BC4A-347704B82ACB}">
      <dsp:nvSpPr>
        <dsp:cNvPr id="0" name=""/>
        <dsp:cNvSpPr/>
      </dsp:nvSpPr>
      <dsp:spPr>
        <a:xfrm>
          <a:off x="3916090" y="1296135"/>
          <a:ext cx="3133227" cy="184028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22450" rtl="0">
            <a:lnSpc>
              <a:spcPct val="90000"/>
            </a:lnSpc>
            <a:spcBef>
              <a:spcPct val="0"/>
            </a:spcBef>
            <a:spcAft>
              <a:spcPct val="35000"/>
            </a:spcAft>
          </a:pPr>
          <a:r>
            <a:rPr lang="ru-RU" sz="4100" kern="1200" dirty="0" smtClean="0"/>
            <a:t>питание </a:t>
          </a:r>
          <a:endParaRPr lang="ru-RU" sz="4100" kern="1200" dirty="0"/>
        </a:p>
      </dsp:txBody>
      <dsp:txXfrm>
        <a:off x="4874335" y="1771541"/>
        <a:ext cx="1879936" cy="1012155"/>
      </dsp:txXfrm>
    </dsp:sp>
    <dsp:sp modelId="{C9067C1F-0DFB-4A4F-81AA-BC398F2BD194}">
      <dsp:nvSpPr>
        <dsp:cNvPr id="0" name=""/>
        <dsp:cNvSpPr/>
      </dsp:nvSpPr>
      <dsp:spPr>
        <a:xfrm>
          <a:off x="1210017" y="1239123"/>
          <a:ext cx="3484132" cy="184028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r>
            <a:rPr lang="ru-RU" sz="2800" kern="1200" dirty="0" smtClean="0"/>
            <a:t>обеспечение одеждой и т.д.</a:t>
          </a:r>
          <a:endParaRPr lang="ru-RU" sz="2800" kern="1200" dirty="0"/>
        </a:p>
      </dsp:txBody>
      <dsp:txXfrm>
        <a:off x="1538106" y="1714529"/>
        <a:ext cx="2090479" cy="101215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DAEAC9-2056-4509-9A8F-9E01202CED5D}" type="datetimeFigureOut">
              <a:rPr lang="ru-RU" smtClean="0"/>
              <a:pPr/>
              <a:t>15.04.2020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91C272-CAAB-4D92-88C2-0807468C69FB}" type="slidenum">
              <a:rPr lang="ru-RU" smtClean="0"/>
              <a:pPr/>
              <a:t>‹#›</a:t>
            </a:fld>
            <a:endParaRPr lang="ru-RU"/>
          </a:p>
        </p:txBody>
      </p:sp>
    </p:spTree>
    <p:extLst>
      <p:ext uri="{BB962C8B-B14F-4D97-AF65-F5344CB8AC3E}">
        <p14:creationId xmlns:p14="http://schemas.microsoft.com/office/powerpoint/2010/main" val="2238897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491C272-CAAB-4D92-88C2-0807468C69FB}" type="slidenum">
              <a:rPr lang="ru-RU" smtClean="0"/>
              <a:pPr/>
              <a:t>6</a:t>
            </a:fld>
            <a:endParaRPr lang="ru-RU"/>
          </a:p>
        </p:txBody>
      </p:sp>
    </p:spTree>
    <p:extLst>
      <p:ext uri="{BB962C8B-B14F-4D97-AF65-F5344CB8AC3E}">
        <p14:creationId xmlns:p14="http://schemas.microsoft.com/office/powerpoint/2010/main" val="6754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491C272-CAAB-4D92-88C2-0807468C69FB}" type="slidenum">
              <a:rPr lang="ru-RU" smtClean="0"/>
              <a:pPr/>
              <a:t>88</a:t>
            </a:fld>
            <a:endParaRPr lang="ru-RU"/>
          </a:p>
        </p:txBody>
      </p:sp>
    </p:spTree>
    <p:extLst>
      <p:ext uri="{BB962C8B-B14F-4D97-AF65-F5344CB8AC3E}">
        <p14:creationId xmlns:p14="http://schemas.microsoft.com/office/powerpoint/2010/main" val="1139793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mtClean="0"/>
              <a:t>https://www.apply.eu/ru/arbeiten-in-Europa-und-Deutschland/Deutschland.php</a:t>
            </a:r>
            <a:endParaRPr lang="ru-RU" dirty="0"/>
          </a:p>
        </p:txBody>
      </p:sp>
      <p:sp>
        <p:nvSpPr>
          <p:cNvPr id="4" name="Номер слайда 3"/>
          <p:cNvSpPr>
            <a:spLocks noGrp="1"/>
          </p:cNvSpPr>
          <p:nvPr>
            <p:ph type="sldNum" sz="quarter" idx="10"/>
          </p:nvPr>
        </p:nvSpPr>
        <p:spPr/>
        <p:txBody>
          <a:bodyPr/>
          <a:lstStyle/>
          <a:p>
            <a:fld id="{8491C272-CAAB-4D92-88C2-0807468C69FB}" type="slidenum">
              <a:rPr lang="ru-RU" smtClean="0"/>
              <a:pPr/>
              <a:t>153</a:t>
            </a:fld>
            <a:endParaRPr lang="ru-RU"/>
          </a:p>
        </p:txBody>
      </p:sp>
    </p:spTree>
    <p:extLst>
      <p:ext uri="{BB962C8B-B14F-4D97-AF65-F5344CB8AC3E}">
        <p14:creationId xmlns:p14="http://schemas.microsoft.com/office/powerpoint/2010/main" val="317001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mtClean="0"/>
              <a:t>https://www.apply.eu/ru/arbeiten-in-Europa-und-Deutschland/Deutschland.php</a:t>
            </a:r>
            <a:endParaRPr lang="ru-RU" dirty="0"/>
          </a:p>
        </p:txBody>
      </p:sp>
      <p:sp>
        <p:nvSpPr>
          <p:cNvPr id="4" name="Номер слайда 3"/>
          <p:cNvSpPr>
            <a:spLocks noGrp="1"/>
          </p:cNvSpPr>
          <p:nvPr>
            <p:ph type="sldNum" sz="quarter" idx="10"/>
          </p:nvPr>
        </p:nvSpPr>
        <p:spPr/>
        <p:txBody>
          <a:bodyPr/>
          <a:lstStyle/>
          <a:p>
            <a:fld id="{8491C272-CAAB-4D92-88C2-0807468C69FB}" type="slidenum">
              <a:rPr lang="ru-RU" smtClean="0"/>
              <a:pPr/>
              <a:t>154</a:t>
            </a:fld>
            <a:endParaRPr lang="ru-RU"/>
          </a:p>
        </p:txBody>
      </p:sp>
    </p:spTree>
    <p:extLst>
      <p:ext uri="{BB962C8B-B14F-4D97-AF65-F5344CB8AC3E}">
        <p14:creationId xmlns:p14="http://schemas.microsoft.com/office/powerpoint/2010/main" val="3176833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mtClean="0"/>
              <a:t>https://www.apply.eu/ru/arbeiten-in-Europa-und-Deutschland/Deutschland.php</a:t>
            </a:r>
            <a:endParaRPr lang="ru-RU" dirty="0"/>
          </a:p>
        </p:txBody>
      </p:sp>
      <p:sp>
        <p:nvSpPr>
          <p:cNvPr id="4" name="Номер слайда 3"/>
          <p:cNvSpPr>
            <a:spLocks noGrp="1"/>
          </p:cNvSpPr>
          <p:nvPr>
            <p:ph type="sldNum" sz="quarter" idx="10"/>
          </p:nvPr>
        </p:nvSpPr>
        <p:spPr/>
        <p:txBody>
          <a:bodyPr/>
          <a:lstStyle/>
          <a:p>
            <a:fld id="{8491C272-CAAB-4D92-88C2-0807468C69FB}" type="slidenum">
              <a:rPr lang="ru-RU" smtClean="0"/>
              <a:pPr/>
              <a:t>155</a:t>
            </a:fld>
            <a:endParaRPr lang="ru-RU"/>
          </a:p>
        </p:txBody>
      </p:sp>
    </p:spTree>
    <p:extLst>
      <p:ext uri="{BB962C8B-B14F-4D97-AF65-F5344CB8AC3E}">
        <p14:creationId xmlns:p14="http://schemas.microsoft.com/office/powerpoint/2010/main" val="4068979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mtClean="0"/>
              <a:t>https://www.apply.eu/ru/arbeiten-in-Europa-und-Deutschland/Deutschland.php</a:t>
            </a:r>
            <a:endParaRPr lang="ru-RU" dirty="0"/>
          </a:p>
        </p:txBody>
      </p:sp>
      <p:sp>
        <p:nvSpPr>
          <p:cNvPr id="4" name="Номер слайда 3"/>
          <p:cNvSpPr>
            <a:spLocks noGrp="1"/>
          </p:cNvSpPr>
          <p:nvPr>
            <p:ph type="sldNum" sz="quarter" idx="10"/>
          </p:nvPr>
        </p:nvSpPr>
        <p:spPr/>
        <p:txBody>
          <a:bodyPr/>
          <a:lstStyle/>
          <a:p>
            <a:fld id="{8491C272-CAAB-4D92-88C2-0807468C69FB}" type="slidenum">
              <a:rPr lang="ru-RU" smtClean="0"/>
              <a:pPr/>
              <a:t>156</a:t>
            </a:fld>
            <a:endParaRPr lang="ru-RU"/>
          </a:p>
        </p:txBody>
      </p:sp>
    </p:spTree>
    <p:extLst>
      <p:ext uri="{BB962C8B-B14F-4D97-AF65-F5344CB8AC3E}">
        <p14:creationId xmlns:p14="http://schemas.microsoft.com/office/powerpoint/2010/main" val="4214251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fld id="{EF2BBA66-B63C-4B51-9FF0-6743B851595D}" type="datetimeFigureOut">
              <a:rPr lang="ru-RU" smtClean="0"/>
              <a:pPr/>
              <a:t>15.04.2020</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4F3CFDE5-748F-43A4-9039-2BBC6310958F}"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2BBA66-B63C-4B51-9FF0-6743B851595D}" type="datetimeFigureOut">
              <a:rPr lang="ru-RU" smtClean="0"/>
              <a:pPr/>
              <a:t>15.04.2020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3CFDE5-748F-43A4-9039-2BBC6310958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2BBA66-B63C-4B51-9FF0-6743B851595D}" type="datetimeFigureOut">
              <a:rPr lang="ru-RU" smtClean="0"/>
              <a:pPr/>
              <a:t>15.04.2020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3CFDE5-748F-43A4-9039-2BBC6310958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2BBA66-B63C-4B51-9FF0-6743B851595D}" type="datetimeFigureOut">
              <a:rPr lang="ru-RU" smtClean="0"/>
              <a:pPr/>
              <a:t>15.04.2020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3CFDE5-748F-43A4-9039-2BBC6310958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F2BBA66-B63C-4B51-9FF0-6743B851595D}" type="datetimeFigureOut">
              <a:rPr lang="ru-RU" smtClean="0"/>
              <a:pPr/>
              <a:t>15.04.2020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3CFDE5-748F-43A4-9039-2BBC6310958F}"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F2BBA66-B63C-4B51-9FF0-6743B851595D}" type="datetimeFigureOut">
              <a:rPr lang="ru-RU" smtClean="0"/>
              <a:pPr/>
              <a:t>15.04.2020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3CFDE5-748F-43A4-9039-2BBC6310958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F2BBA66-B63C-4B51-9FF0-6743B851595D}" type="datetimeFigureOut">
              <a:rPr lang="ru-RU" smtClean="0"/>
              <a:pPr/>
              <a:t>15.04.2020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F3CFDE5-748F-43A4-9039-2BBC6310958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F2BBA66-B63C-4B51-9FF0-6743B851595D}" type="datetimeFigureOut">
              <a:rPr lang="ru-RU" smtClean="0"/>
              <a:pPr/>
              <a:t>15.04.2020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F3CFDE5-748F-43A4-9039-2BBC6310958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EF2BBA66-B63C-4B51-9FF0-6743B851595D}" type="datetimeFigureOut">
              <a:rPr lang="ru-RU" smtClean="0"/>
              <a:pPr/>
              <a:t>15.04.2020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F3CFDE5-748F-43A4-9039-2BBC6310958F}"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F2BBA66-B63C-4B51-9FF0-6743B851595D}" type="datetimeFigureOut">
              <a:rPr lang="ru-RU" smtClean="0"/>
              <a:pPr/>
              <a:t>15.04.2020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3CFDE5-748F-43A4-9039-2BBC6310958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EF2BBA66-B63C-4B51-9FF0-6743B851595D}" type="datetimeFigureOut">
              <a:rPr lang="ru-RU" smtClean="0"/>
              <a:pPr/>
              <a:t>15.04.2020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3CFDE5-748F-43A4-9039-2BBC6310958F}"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F2BBA66-B63C-4B51-9FF0-6743B851595D}" type="datetimeFigureOut">
              <a:rPr lang="ru-RU" smtClean="0"/>
              <a:pPr/>
              <a:t>15.04.2020</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F3CFDE5-748F-43A4-9039-2BBC6310958F}"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8" Type="http://schemas.openxmlformats.org/officeDocument/2006/relationships/hyperlink" Target="http://mirslovarei.com/search_yur/%C3%CE%D1%D3%C4%C0%D0%D1%D2%C2%CE/" TargetMode="External"/><Relationship Id="rId3" Type="http://schemas.openxmlformats.org/officeDocument/2006/relationships/hyperlink" Target="http://mirslovarei.com/search_yur/%D1%CE%C3%CB%C0%D8%C5%CD%C8%C5/" TargetMode="External"/><Relationship Id="rId7" Type="http://schemas.openxmlformats.org/officeDocument/2006/relationships/hyperlink" Target="http://mirslovarei.com/search_yur/%C7%E0%FF%E2%E8%F2%E5%EB%FC/" TargetMode="External"/><Relationship Id="rId2" Type="http://schemas.openxmlformats.org/officeDocument/2006/relationships/hyperlink" Target="http://bezhenecsssr.livejournal.com/7115.html" TargetMode="External"/><Relationship Id="rId1" Type="http://schemas.openxmlformats.org/officeDocument/2006/relationships/slideLayout" Target="../slideLayouts/slideLayout2.xml"/><Relationship Id="rId6" Type="http://schemas.openxmlformats.org/officeDocument/2006/relationships/hyperlink" Target="http://mirslovarei.com/search_yur/%CA%EE%ED%E2%E5%ED%F6%E8%FF/" TargetMode="External"/><Relationship Id="rId5" Type="http://schemas.openxmlformats.org/officeDocument/2006/relationships/hyperlink" Target="http://mirslovarei.com/search_yur/%D1%D2%C0%D2%D3%D1/" TargetMode="External"/><Relationship Id="rId10" Type="http://schemas.openxmlformats.org/officeDocument/2006/relationships/hyperlink" Target="http://bezhenecsssr.livejournal.com/" TargetMode="External"/><Relationship Id="rId4" Type="http://schemas.openxmlformats.org/officeDocument/2006/relationships/hyperlink" Target="http://mirslovarei.com/search_yur/%D1%CE%DE%C7/" TargetMode="External"/><Relationship Id="rId9" Type="http://schemas.openxmlformats.org/officeDocument/2006/relationships/hyperlink" Target="http://mirslovarei.com/search_yur/%CE%C1%DF%C7%C0%D2%C5%CB%DC%D1%D2%C2%CE/" TargetMode="Externa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hyperlink" Target="http://eur-lex.europa.eu/LexUriServ/LexUriServ.do?uri=OJ:L:2013:180:0031:0059:IT:PDF"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http://dw.com/p/18oRP"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hyperlink" Target="http://feodgroup.com/immigration/business_immigration/financially_independent_foreigners" TargetMode="External"/><Relationship Id="rId2" Type="http://schemas.openxmlformats.org/officeDocument/2006/relationships/hyperlink" Target="http://feodgroup.com/immigration/work" TargetMode="External"/><Relationship Id="rId1" Type="http://schemas.openxmlformats.org/officeDocument/2006/relationships/slideLayout" Target="../slideLayouts/slideLayout2.xml"/><Relationship Id="rId4" Type="http://schemas.openxmlformats.org/officeDocument/2006/relationships/hyperlink" Target="http://feodgroup.com/immigration/business_immigration" TargetMode="External"/></Relationships>
</file>

<file path=ppt/slides/_rels/slide149.xml.rels><?xml version="1.0" encoding="UTF-8" standalone="yes"?>
<Relationships xmlns="http://schemas.openxmlformats.org/package/2006/relationships"><Relationship Id="rId3" Type="http://schemas.openxmlformats.org/officeDocument/2006/relationships/hyperlink" Target="http://feodgroup.com/immigration/family_reunion" TargetMode="External"/><Relationship Id="rId2" Type="http://schemas.openxmlformats.org/officeDocument/2006/relationships/hyperlink" Target="http://feodgroup.com/immigration/business_immigration/investment" TargetMode="External"/><Relationship Id="rId1" Type="http://schemas.openxmlformats.org/officeDocument/2006/relationships/slideLayout" Target="../slideLayouts/slideLayout2.xml"/><Relationship Id="rId4" Type="http://schemas.openxmlformats.org/officeDocument/2006/relationships/hyperlink" Target="http://feodgroup.com/educatio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hyperlink" Target="https://www.apply.eu/directives/EU-blue-card-conditions-of-entry-and-residence.pdf" TargetMode="External"/><Relationship Id="rId2" Type="http://schemas.openxmlformats.org/officeDocument/2006/relationships/hyperlink" Target="https://www.apply.eu/directives/Directive-2009-50-EC.pdf" TargetMode="External"/><Relationship Id="rId1" Type="http://schemas.openxmlformats.org/officeDocument/2006/relationships/slideLayout" Target="../slideLayouts/slideLayout7.xml"/><Relationship Id="rId5" Type="http://schemas.openxmlformats.org/officeDocument/2006/relationships/hyperlink" Target="https://www.apply.eu/directives/adapation-by-EC.pdf" TargetMode="External"/><Relationship Id="rId4" Type="http://schemas.openxmlformats.org/officeDocument/2006/relationships/hyperlink" Target="https://www.apply.eu/directives/family-reunification.pdf" TargetMode="External"/></Relationships>
</file>

<file path=ppt/slides/_rels/slide158.xml.rels><?xml version="1.0" encoding="UTF-8" standalone="yes"?>
<Relationships xmlns="http://schemas.openxmlformats.org/package/2006/relationships"><Relationship Id="rId3" Type="http://schemas.openxmlformats.org/officeDocument/2006/relationships/hyperlink" Target="https://www.apply.eu/directives/recognition-of-professional-qualifications-directive%20200536EC.pdf" TargetMode="External"/><Relationship Id="rId2" Type="http://schemas.openxmlformats.org/officeDocument/2006/relationships/hyperlink" Target="https://www.apply.eu/directives/format-for-residence-permits.pdf" TargetMode="External"/><Relationship Id="rId1" Type="http://schemas.openxmlformats.org/officeDocument/2006/relationships/slideLayout" Target="../slideLayouts/slideLayout7.xml"/><Relationship Id="rId5" Type="http://schemas.openxmlformats.org/officeDocument/2006/relationships/hyperlink" Target="https://www.apply.eu/directives/third-country-nationals-long-term-residents.pdf" TargetMode="External"/><Relationship Id="rId4" Type="http://schemas.openxmlformats.org/officeDocument/2006/relationships/hyperlink" Target="https://www.apply.eu/directives/single-permit-for-legal-migrant-workers.pdf" TargetMode="External"/></Relationships>
</file>

<file path=ppt/slides/_rels/slide15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hyperlink" Target="http://ra-kanzlei-hamm.de/ru/chto-takoe-blue-card/" TargetMode="Externa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hyperlink" Target="http://eur-lex.europa.eu/LexUriServ/LexUriServ.do?uri=OJ:L:2009:155:0017:0029:de:PDF" TargetMode="External"/><Relationship Id="rId2" Type="http://schemas.openxmlformats.org/officeDocument/2006/relationships/hyperlink" Target="http://ra-kanzlei-hamm.de/ru/neogranichenny-vid-na-zhitelstvo/" TargetMode="Externa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ru.wikipedia.org/wiki/1995_%D0%B3%D0%BE%D0%B4" TargetMode="External"/><Relationship Id="rId2" Type="http://schemas.openxmlformats.org/officeDocument/2006/relationships/hyperlink" Target="http://ru.wikipedia.org/wiki/1990_%D0%B3%D0%BE%D0%B4" TargetMode="External"/><Relationship Id="rId1" Type="http://schemas.openxmlformats.org/officeDocument/2006/relationships/slideLayout" Target="../slideLayouts/slideLayout2.xml"/><Relationship Id="rId5" Type="http://schemas.openxmlformats.org/officeDocument/2006/relationships/hyperlink" Target="http://ru.wikipedia.org/wiki/%D0%9F%D0%BE%D1%80%D1%82%D1%83%D0%B3%D0%B0%D0%BB%D0%B8%D1%8F" TargetMode="External"/><Relationship Id="rId4" Type="http://schemas.openxmlformats.org/officeDocument/2006/relationships/hyperlink" Target="http://ru.wikipedia.org/wiki/%D0%98%D1%81%D0%BF%D0%B0%D0%BD%D0%B8%D1%8F" TargetMode="Externa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dw.com/ru/%D0%B2-%D0%B3%D1%80%D0%B5%D1%86%D0%B8%D0%B8-%D0%B8-%D0%B1%D0%BE%D0%BB%D0%B3%D0%B0%D1%80%D0%B8%D0%B8-%D0%BF%D1%80%D0%BE%D0%B8%D0%B7%D0%BE%D1%88%D0%BB%D0%B8-%D0%B2%D0%BE%D0%BB%D0%BD%D0%B5%D0%BD%D0%B8%D1%8F-%D0%B2-%D1%86%D0%B5%D0%BD%D1%82%D1%80%D0%B0%D1%85-%D0%B4%D0%BB%D1%8F-%D0%BC%D0%B8%D0%B3%D1%80%D0%B0%D0%BD%D1%82%D0%BE%D0%B2/a-36517507" TargetMode="Externa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hyperlink" Target="https://www.dw.com/ru/&#1082;&#1072;&#1082;&#1091;&#1102;-&#1074;&#1099;&#1075;&#1086;&#1076;&#1091;-&#1087;&#1086;&#1083;&#1091;&#1095;&#1072;&#1077;&#1090;-&#1088;&#1086;&#1089;&#1089;&#1080;&#1103;-&#1086;&#1090;-&#1082;&#1086;&#1085;&#1092;&#1083;&#1080;&#1082;&#1090;&#1086;&#1074;-&#1085;&#1072;-&#1073;&#1083;&#1080;&#1078;&#1085;&#1077;&#1084;-&#1074;&#1086;&#1089;&#1090;&#1086;&#1082;&#1077;/a-45332122" TargetMode="Externa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hyperlink" Target="http://ru.sputnik.md/world_society/20161014/9443178/mom-svyshe-317-tys-migrantov-i-bezhencev-pribyli-evropu-po-moryu-2016-godu.htm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iom.int/world-migration-report2018" TargetMode="External"/><Relationship Id="rId2" Type="http://schemas.openxmlformats.org/officeDocument/2006/relationships/hyperlink" Target="https://www.unhcr.org/ru/stat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nuzhnaviza.ru/evropa/belgiya/" TargetMode="External"/><Relationship Id="rId7" Type="http://schemas.openxmlformats.org/officeDocument/2006/relationships/hyperlink" Target="http://nuzhnaviza.ru/evropa/daniya/" TargetMode="External"/><Relationship Id="rId2" Type="http://schemas.openxmlformats.org/officeDocument/2006/relationships/hyperlink" Target="http://nuzhnaviza.ru/evropa/avstriya/" TargetMode="External"/><Relationship Id="rId1" Type="http://schemas.openxmlformats.org/officeDocument/2006/relationships/slideLayout" Target="../slideLayouts/slideLayout2.xml"/><Relationship Id="rId6" Type="http://schemas.openxmlformats.org/officeDocument/2006/relationships/hyperlink" Target="http://nuzhnaviza.ru/evropa/grecia/" TargetMode="External"/><Relationship Id="rId5" Type="http://schemas.openxmlformats.org/officeDocument/2006/relationships/hyperlink" Target="http://nuzhnaviza.ru/evropa/germaniya/" TargetMode="External"/><Relationship Id="rId4" Type="http://schemas.openxmlformats.org/officeDocument/2006/relationships/hyperlink" Target="http://nuzhnaviza.ru/evropa/vengriya/"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nuzhnaviza.ru/evropa/italiya/" TargetMode="External"/><Relationship Id="rId2" Type="http://schemas.openxmlformats.org/officeDocument/2006/relationships/hyperlink" Target="http://nuzhnaviza.ru/evropa/ispaniya/" TargetMode="External"/><Relationship Id="rId1" Type="http://schemas.openxmlformats.org/officeDocument/2006/relationships/slideLayout" Target="../slideLayouts/slideLayout2.xml"/><Relationship Id="rId5" Type="http://schemas.openxmlformats.org/officeDocument/2006/relationships/hyperlink" Target="http://nuzhnaviza.ru/evropa/litva/" TargetMode="External"/><Relationship Id="rId4" Type="http://schemas.openxmlformats.org/officeDocument/2006/relationships/hyperlink" Target="http://nuzhnaviza.ru/evropa/latviya/"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nuzhnaviza.ru/evropa/niderlandy/" TargetMode="External"/><Relationship Id="rId2" Type="http://schemas.openxmlformats.org/officeDocument/2006/relationships/hyperlink" Target="http://nuzhnaviza.ru/evropa/malta/" TargetMode="External"/><Relationship Id="rId1" Type="http://schemas.openxmlformats.org/officeDocument/2006/relationships/slideLayout" Target="../slideLayouts/slideLayout2.xml"/><Relationship Id="rId4" Type="http://schemas.openxmlformats.org/officeDocument/2006/relationships/hyperlink" Target="http://nuzhnaviza.ru/evropa/norvegiya/"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nuzhnaviza.ru/evropa/chexiya/" TargetMode="External"/><Relationship Id="rId3" Type="http://schemas.openxmlformats.org/officeDocument/2006/relationships/hyperlink" Target="http://nuzhnaviza.ru/evropa/portugaliy/" TargetMode="External"/><Relationship Id="rId7" Type="http://schemas.openxmlformats.org/officeDocument/2006/relationships/hyperlink" Target="http://nuzhnaviza.ru/evropa/franciya/" TargetMode="External"/><Relationship Id="rId2" Type="http://schemas.openxmlformats.org/officeDocument/2006/relationships/hyperlink" Target="http://nuzhnaviza.ru/evropa/polsha/" TargetMode="External"/><Relationship Id="rId1" Type="http://schemas.openxmlformats.org/officeDocument/2006/relationships/slideLayout" Target="../slideLayouts/slideLayout2.xml"/><Relationship Id="rId6" Type="http://schemas.openxmlformats.org/officeDocument/2006/relationships/hyperlink" Target="http://nuzhnaviza.ru/evropa/finlyandiya/" TargetMode="External"/><Relationship Id="rId11" Type="http://schemas.openxmlformats.org/officeDocument/2006/relationships/hyperlink" Target="http://nuzhnaviza.ru/evropa/estoniya/" TargetMode="External"/><Relationship Id="rId5" Type="http://schemas.openxmlformats.org/officeDocument/2006/relationships/hyperlink" Target="http://nuzhnaviza.ru/evropa/sloveniya/" TargetMode="External"/><Relationship Id="rId10" Type="http://schemas.openxmlformats.org/officeDocument/2006/relationships/hyperlink" Target="http://nuzhnaviza.ru/evropa/shveciya/" TargetMode="External"/><Relationship Id="rId4" Type="http://schemas.openxmlformats.org/officeDocument/2006/relationships/hyperlink" Target="http://nuzhnaviza.ru/evropa/slovakiya/" TargetMode="External"/><Relationship Id="rId9" Type="http://schemas.openxmlformats.org/officeDocument/2006/relationships/hyperlink" Target="http://nuzhnaviza.ru/evropa/shvejcariy/"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nuzhnaviza.ru/evropa/irlandiya/" TargetMode="External"/><Relationship Id="rId2" Type="http://schemas.openxmlformats.org/officeDocument/2006/relationships/hyperlink" Target="http://nuzhnaviza.ru/evropa/velikobritaniya/"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nuzhnaviza.ru/evropa/andorr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ru.wikipedia.org/wiki/%D0%91%D0%B5%D0%B6%D0%B5%D0%BD%D1%86%D1%8B" TargetMode="External"/><Relationship Id="rId2" Type="http://schemas.openxmlformats.org/officeDocument/2006/relationships/hyperlink" Target="https://ru.wikipedia.org/wiki/%D0%9A%D0%B2%D0%B0%D0%BB%D0%B8%D1%84%D0%B8%D1%86%D0%B8%D1%80%D0%BE%D0%B2%D0%B0%D0%BD%D0%BD%D0%BE%D0%B5_%D0%B1%D0%BE%D0%BB%D1%8C%D1%88%D0%B8%D0%BD%D1%81%D1%82%D0%B2%D0%BE" TargetMode="External"/><Relationship Id="rId1" Type="http://schemas.openxmlformats.org/officeDocument/2006/relationships/slideLayout" Target="../slideLayouts/slideLayout2.xml"/><Relationship Id="rId4" Type="http://schemas.openxmlformats.org/officeDocument/2006/relationships/hyperlink" Target="https://ru.wikipedia.org/wiki/%D0%9F%D0%B5%D1%80%D0%B5%D0%BC%D0%B5%D1%89%D1%91%D0%BD%D0%BD%D0%BE%D0%B5_%D0%BB%D0%B8%D1%86%D0%BE"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www.e-tar.lt/portal/lt/legalAct/2e137b609a4011e3bdd0a9c9ad8ce1bf/QzIwoQlVWV"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359898"/>
            <a:ext cx="7406640" cy="4797294"/>
          </a:xfrm>
        </p:spPr>
        <p:style>
          <a:lnRef idx="1">
            <a:schemeClr val="accent3"/>
          </a:lnRef>
          <a:fillRef idx="3">
            <a:schemeClr val="accent3"/>
          </a:fillRef>
          <a:effectRef idx="2">
            <a:schemeClr val="accent3"/>
          </a:effectRef>
          <a:fontRef idx="minor">
            <a:schemeClr val="lt1"/>
          </a:fontRef>
        </p:style>
        <p:txBody>
          <a:bodyPr>
            <a:normAutofit/>
          </a:bodyPr>
          <a:lstStyle/>
          <a:p>
            <a:r>
              <a:rPr lang="ru-RU" b="1" dirty="0" smtClean="0">
                <a:latin typeface="Times New Roman" pitchFamily="18" charset="0"/>
                <a:cs typeface="Times New Roman" pitchFamily="18" charset="0"/>
              </a:rPr>
              <a:t>Регулирование международной миграции в странах Евросоюза</a:t>
            </a:r>
            <a:endParaRPr lang="ru-RU"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31640" y="2060848"/>
            <a:ext cx="7406640" cy="45719"/>
          </a:xfrm>
        </p:spPr>
        <p:txBody>
          <a:bodyPr>
            <a:normAutofit fontScale="25000" lnSpcReduction="20000"/>
          </a:bodyPr>
          <a:lstStyle/>
          <a:p>
            <a:endParaRPr lang="ru-RU" dirty="0"/>
          </a:p>
        </p:txBody>
      </p:sp>
      <p:sp>
        <p:nvSpPr>
          <p:cNvPr id="4" name="Прямоугольник 3"/>
          <p:cNvSpPr/>
          <p:nvPr/>
        </p:nvSpPr>
        <p:spPr>
          <a:xfrm>
            <a:off x="1432560" y="5705205"/>
            <a:ext cx="5767224" cy="646331"/>
          </a:xfrm>
          <a:prstGeom prst="rect">
            <a:avLst/>
          </a:prstGeom>
        </p:spPr>
        <p:txBody>
          <a:bodyPr wrap="square">
            <a:spAutoFit/>
          </a:bodyPr>
          <a:lstStyle/>
          <a:p>
            <a:r>
              <a:rPr lang="en-US" dirty="0"/>
              <a:t>https://mipas.lt/ru/category/</a:t>
            </a:r>
            <a:r>
              <a:rPr lang="ru-RU" dirty="0"/>
              <a:t>статистика/статистика-европейского-союза/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6777" y="107576"/>
            <a:ext cx="7724773" cy="1492626"/>
          </a:xfrm>
        </p:spPr>
        <p:txBody>
          <a:bodyPr/>
          <a:lstStyle/>
          <a:p>
            <a:r>
              <a:rPr lang="bg-BG" altLang="zh-CN" sz="3200" dirty="0">
                <a:latin typeface="Andale Mono"/>
                <a:cs typeface="Andale Mono"/>
              </a:rPr>
              <a:t>История Шенгенского соглашения и Шенгенского законодательства</a:t>
            </a:r>
            <a:endParaRPr kumimoji="1" lang="zh-CN" altLang="en-US" sz="3200" dirty="0"/>
          </a:p>
        </p:txBody>
      </p:sp>
      <p:sp>
        <p:nvSpPr>
          <p:cNvPr id="4" name="内容占位符 3"/>
          <p:cNvSpPr>
            <a:spLocks noGrp="1"/>
          </p:cNvSpPr>
          <p:nvPr>
            <p:ph idx="1"/>
          </p:nvPr>
        </p:nvSpPr>
        <p:spPr>
          <a:xfrm>
            <a:off x="866777" y="1447800"/>
            <a:ext cx="8066911" cy="5410200"/>
          </a:xfrm>
        </p:spPr>
        <p:txBody>
          <a:bodyPr>
            <a:normAutofit lnSpcReduction="10000"/>
          </a:bodyPr>
          <a:lstStyle/>
          <a:p>
            <a:r>
              <a:rPr lang="ru-RU" dirty="0"/>
              <a:t>С середины 1980-х годов в связи с построением EBP государства-члены усилили координацию политики в области внутренних дел. Чтобы обеспечить свободу передвижения граждан ЕС, требовалось ввести дополнительные меры безопасности, а также согласовать правила приема граждан третьих стран, иммигрантов и претендентов на получение политического убежища.</a:t>
            </a:r>
            <a:endParaRPr lang="ru-RU" altLang="zh-CN"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333632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a:t>ЕС будет проводить предварительную проверку лиц, въезжающих без виз </a:t>
            </a:r>
            <a:br>
              <a:rPr lang="ru-RU" sz="3600" b="1" dirty="0"/>
            </a:br>
            <a:endParaRPr lang="ru-RU" sz="3600" b="1" dirty="0"/>
          </a:p>
        </p:txBody>
      </p:sp>
      <p:sp>
        <p:nvSpPr>
          <p:cNvPr id="3" name="Объект 2"/>
          <p:cNvSpPr>
            <a:spLocks noGrp="1"/>
          </p:cNvSpPr>
          <p:nvPr>
            <p:ph idx="1"/>
          </p:nvPr>
        </p:nvSpPr>
        <p:spPr>
          <a:xfrm>
            <a:off x="1259632" y="1196752"/>
            <a:ext cx="7674056" cy="5472608"/>
          </a:xfrm>
        </p:spPr>
        <p:txBody>
          <a:bodyPr>
            <a:normAutofit fontScale="77500" lnSpcReduction="20000"/>
          </a:bodyPr>
          <a:lstStyle/>
          <a:p>
            <a:r>
              <a:rPr lang="ru-RU" dirty="0" smtClean="0"/>
              <a:t>В </a:t>
            </a:r>
            <a:r>
              <a:rPr lang="ru-RU" dirty="0"/>
              <a:t>соответствии с новыми правилами, утвержденными Европарламентом 5 </a:t>
            </a:r>
            <a:r>
              <a:rPr lang="ru-RU" dirty="0" smtClean="0"/>
              <a:t>июля 2018 г., </a:t>
            </a:r>
            <a:r>
              <a:rPr lang="ru-RU" dirty="0"/>
              <a:t>граждане третьих стран, имеющих безвизовый режим с ЕС, должны будут проходить предварительную авторизацию своих поездок на территорию ЕС. </a:t>
            </a:r>
          </a:p>
          <a:p>
            <a:r>
              <a:rPr lang="ru-RU" dirty="0"/>
              <a:t>Граждане более 60 стран и территорий, на которые распространяется безвизовый режим, должны будут перед своим запланированным путешествием вписать в специальную электронную форму свои персональные данные (в </a:t>
            </a:r>
            <a:r>
              <a:rPr lang="ru-RU" dirty="0" err="1"/>
              <a:t>т.ч</a:t>
            </a:r>
            <a:r>
              <a:rPr lang="ru-RU" dirty="0"/>
              <a:t>. имя, дату и место рождения, пол и национальность), ), информацию о проездном документе (срок действия, в какой стране выдан), домашний адрес, контактную информацию и название первого государства-члена ЕС, которое они намерены посетить. </a:t>
            </a:r>
          </a:p>
        </p:txBody>
      </p:sp>
    </p:spTree>
    <p:extLst>
      <p:ext uri="{BB962C8B-B14F-4D97-AF65-F5344CB8AC3E}">
        <p14:creationId xmlns:p14="http://schemas.microsoft.com/office/powerpoint/2010/main" val="30783803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bs.twimg.com/media/CKWe_VyUsAArDM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0"/>
            <a:ext cx="6984776" cy="6752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43503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bs.twimg.com/media/CNHMze6UcAAklA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8640"/>
            <a:ext cx="7848872"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1423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pbs.twimg.com/media/CH8lFMQWUAEdAA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672" y="332656"/>
            <a:ext cx="12025336"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04167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solidFill>
        </p:spPr>
        <p:txBody>
          <a:bodyPr>
            <a:normAutofit fontScale="90000"/>
          </a:bodyPr>
          <a:lstStyle/>
          <a:p>
            <a:r>
              <a:rPr lang="ru-RU" dirty="0" smtClean="0"/>
              <a:t>Политика по отношению к беженцам в ЕС</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2276872"/>
            <a:ext cx="5796136" cy="4392488"/>
          </a:xfrm>
          <a:prstGeom prst="rect">
            <a:avLst/>
          </a:prstGeom>
        </p:spPr>
      </p:pic>
      <p:sp>
        <p:nvSpPr>
          <p:cNvPr id="6" name="Объект 5"/>
          <p:cNvSpPr>
            <a:spLocks noGrp="1"/>
          </p:cNvSpPr>
          <p:nvPr>
            <p:ph idx="1"/>
          </p:nvPr>
        </p:nvSpPr>
        <p:spPr/>
        <p:txBody>
          <a:bodyPr/>
          <a:lstStyle/>
          <a:p>
            <a:endParaRPr lang="ru-RU" dirty="0"/>
          </a:p>
        </p:txBody>
      </p:sp>
      <p:pic>
        <p:nvPicPr>
          <p:cNvPr id="7"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608" y="1447800"/>
            <a:ext cx="4472409" cy="3303066"/>
          </a:xfrm>
          <a:prstGeom prst="rect">
            <a:avLst/>
          </a:prstGeom>
        </p:spPr>
      </p:pic>
    </p:spTree>
    <p:extLst>
      <p:ext uri="{BB962C8B-B14F-4D97-AF65-F5344CB8AC3E}">
        <p14:creationId xmlns:p14="http://schemas.microsoft.com/office/powerpoint/2010/main" val="14126891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 данным Еврокомиссии</a:t>
            </a:r>
          </a:p>
        </p:txBody>
      </p:sp>
      <p:sp>
        <p:nvSpPr>
          <p:cNvPr id="3" name="Объект 2"/>
          <p:cNvSpPr>
            <a:spLocks noGrp="1"/>
          </p:cNvSpPr>
          <p:nvPr>
            <p:ph idx="1"/>
          </p:nvPr>
        </p:nvSpPr>
        <p:spPr/>
        <p:txBody>
          <a:bodyPr>
            <a:normAutofit/>
          </a:bodyPr>
          <a:lstStyle/>
          <a:p>
            <a:r>
              <a:rPr lang="ru-RU" dirty="0" smtClean="0"/>
              <a:t> </a:t>
            </a:r>
            <a:r>
              <a:rPr lang="ru-RU" b="1" dirty="0" smtClean="0"/>
              <a:t>до миграционного кризиса 2015 г. </a:t>
            </a:r>
            <a:r>
              <a:rPr lang="ru-RU" dirty="0" smtClean="0"/>
              <a:t>каждый </a:t>
            </a:r>
            <a:r>
              <a:rPr lang="ru-RU" dirty="0"/>
              <a:t>год в странах ЕС просят о предоставлении убежища 330 000 беженцев. Получить его могут только лица, сумевшие доказать, что у себя на родине они подвергаются преследованиям по политическим или религиозным мотивам. </a:t>
            </a:r>
            <a:r>
              <a:rPr lang="ru-RU" dirty="0" smtClean="0"/>
              <a:t>Убежище получали </a:t>
            </a:r>
            <a:r>
              <a:rPr lang="ru-RU" dirty="0"/>
              <a:t>около 70 тысяч человек в год.</a:t>
            </a:r>
          </a:p>
        </p:txBody>
      </p:sp>
    </p:spTree>
    <p:extLst>
      <p:ext uri="{BB962C8B-B14F-4D97-AF65-F5344CB8AC3E}">
        <p14:creationId xmlns:p14="http://schemas.microsoft.com/office/powerpoint/2010/main" val="21352018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Common</a:t>
            </a:r>
            <a:r>
              <a:rPr lang="ru-RU" dirty="0"/>
              <a:t> </a:t>
            </a:r>
            <a:r>
              <a:rPr lang="ru-RU" dirty="0" err="1"/>
              <a:t>European</a:t>
            </a:r>
            <a:r>
              <a:rPr lang="ru-RU" dirty="0"/>
              <a:t> </a:t>
            </a:r>
            <a:r>
              <a:rPr lang="ru-RU" dirty="0" err="1"/>
              <a:t>Asylum</a:t>
            </a:r>
            <a:r>
              <a:rPr lang="ru-RU" dirty="0"/>
              <a:t> </a:t>
            </a:r>
            <a:r>
              <a:rPr lang="ru-RU" dirty="0" err="1"/>
              <a:t>System</a:t>
            </a:r>
            <a:endParaRPr lang="ru-RU" dirty="0"/>
          </a:p>
        </p:txBody>
      </p:sp>
      <p:sp>
        <p:nvSpPr>
          <p:cNvPr id="3" name="Объект 2"/>
          <p:cNvSpPr>
            <a:spLocks noGrp="1"/>
          </p:cNvSpPr>
          <p:nvPr>
            <p:ph idx="1"/>
          </p:nvPr>
        </p:nvSpPr>
        <p:spPr>
          <a:xfrm>
            <a:off x="1115616" y="1447800"/>
            <a:ext cx="8028384" cy="4800600"/>
          </a:xfrm>
        </p:spPr>
        <p:txBody>
          <a:bodyPr>
            <a:normAutofit/>
          </a:bodyPr>
          <a:lstStyle/>
          <a:p>
            <a:r>
              <a:rPr lang="ru-RU" dirty="0"/>
              <a:t>Под общей европейской системой предоставления </a:t>
            </a:r>
            <a:r>
              <a:rPr lang="ru-RU" dirty="0" smtClean="0"/>
              <a:t>убежища </a:t>
            </a:r>
            <a:r>
              <a:rPr lang="ru-RU" dirty="0"/>
              <a:t>следует понимать систему организационных, правовых и институциональных </a:t>
            </a:r>
            <a:r>
              <a:rPr lang="ru-RU" dirty="0" smtClean="0"/>
              <a:t>мероприятий, направленных </a:t>
            </a:r>
            <a:r>
              <a:rPr lang="ru-RU" dirty="0"/>
              <a:t>на формирование единых или гармонизированных правил, касающихся предоставления международной защиты на территории ЕС. </a:t>
            </a:r>
          </a:p>
        </p:txBody>
      </p:sp>
    </p:spTree>
    <p:extLst>
      <p:ext uri="{BB962C8B-B14F-4D97-AF65-F5344CB8AC3E}">
        <p14:creationId xmlns:p14="http://schemas.microsoft.com/office/powerpoint/2010/main" val="11844280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Правовая основа</a:t>
            </a:r>
          </a:p>
        </p:txBody>
      </p:sp>
      <p:sp>
        <p:nvSpPr>
          <p:cNvPr id="3" name="Объект 2"/>
          <p:cNvSpPr>
            <a:spLocks noGrp="1"/>
          </p:cNvSpPr>
          <p:nvPr>
            <p:ph idx="1"/>
          </p:nvPr>
        </p:nvSpPr>
        <p:spPr/>
        <p:txBody>
          <a:bodyPr/>
          <a:lstStyle/>
          <a:p>
            <a:r>
              <a:rPr lang="ru-RU" dirty="0" smtClean="0"/>
              <a:t>данной </a:t>
            </a:r>
            <a:r>
              <a:rPr lang="ru-RU" dirty="0"/>
              <a:t>системы включает три уровня: общепризнанные нормы </a:t>
            </a:r>
            <a:r>
              <a:rPr lang="ru-RU" i="1" dirty="0"/>
              <a:t>международного права</a:t>
            </a:r>
            <a:r>
              <a:rPr lang="ru-RU" dirty="0"/>
              <a:t>, </a:t>
            </a:r>
            <a:endParaRPr lang="ru-RU" dirty="0" smtClean="0"/>
          </a:p>
          <a:p>
            <a:r>
              <a:rPr lang="ru-RU" i="1" dirty="0" smtClean="0"/>
              <a:t>наднациональное</a:t>
            </a:r>
            <a:r>
              <a:rPr lang="ru-RU" dirty="0" smtClean="0"/>
              <a:t> </a:t>
            </a:r>
            <a:r>
              <a:rPr lang="ru-RU" dirty="0"/>
              <a:t>законодательство ЕС и </a:t>
            </a:r>
            <a:endParaRPr lang="ru-RU" dirty="0" smtClean="0"/>
          </a:p>
          <a:p>
            <a:r>
              <a:rPr lang="ru-RU" i="1" dirty="0" smtClean="0"/>
              <a:t>национальное</a:t>
            </a:r>
            <a:r>
              <a:rPr lang="ru-RU" dirty="0" smtClean="0"/>
              <a:t> законодательство государств-членов</a:t>
            </a:r>
            <a:r>
              <a:rPr lang="ru-RU" dirty="0"/>
              <a:t>. </a:t>
            </a:r>
          </a:p>
        </p:txBody>
      </p:sp>
    </p:spTree>
    <p:extLst>
      <p:ext uri="{BB962C8B-B14F-4D97-AF65-F5344CB8AC3E}">
        <p14:creationId xmlns:p14="http://schemas.microsoft.com/office/powerpoint/2010/main" val="33950844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Правовая основа</a:t>
            </a:r>
          </a:p>
        </p:txBody>
      </p:sp>
      <p:sp>
        <p:nvSpPr>
          <p:cNvPr id="3" name="Объект 2"/>
          <p:cNvSpPr>
            <a:spLocks noGrp="1"/>
          </p:cNvSpPr>
          <p:nvPr>
            <p:ph idx="1"/>
          </p:nvPr>
        </p:nvSpPr>
        <p:spPr/>
        <p:txBody>
          <a:bodyPr/>
          <a:lstStyle/>
          <a:p>
            <a:r>
              <a:rPr lang="ru-RU" dirty="0"/>
              <a:t>Европейский союз, как полноценный субъект международного права, является участником международной системы защиты беженцев. В частности, ссылка на Конвенцию 1951 г. и Протокол 1967 г. содержится в ст. 78 Договора о функционировании Европейского Союза (ДФЕС). </a:t>
            </a:r>
          </a:p>
        </p:txBody>
      </p:sp>
    </p:spTree>
    <p:extLst>
      <p:ext uri="{BB962C8B-B14F-4D97-AF65-F5344CB8AC3E}">
        <p14:creationId xmlns:p14="http://schemas.microsoft.com/office/powerpoint/2010/main" val="84006483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Правовая основа</a:t>
            </a:r>
          </a:p>
        </p:txBody>
      </p:sp>
      <p:sp>
        <p:nvSpPr>
          <p:cNvPr id="3" name="Объект 2"/>
          <p:cNvSpPr>
            <a:spLocks noGrp="1"/>
          </p:cNvSpPr>
          <p:nvPr>
            <p:ph idx="1"/>
          </p:nvPr>
        </p:nvSpPr>
        <p:spPr>
          <a:xfrm>
            <a:off x="899592" y="1447800"/>
            <a:ext cx="8034096" cy="4800600"/>
          </a:xfrm>
        </p:spPr>
        <p:txBody>
          <a:bodyPr>
            <a:normAutofit fontScale="85000" lnSpcReduction="10000"/>
          </a:bodyPr>
          <a:lstStyle/>
          <a:p>
            <a:r>
              <a:rPr lang="ru-RU" dirty="0"/>
              <a:t>Основное предназначение </a:t>
            </a:r>
            <a:r>
              <a:rPr lang="ru-RU" b="1" dirty="0">
                <a:solidFill>
                  <a:srgbClr val="FF0000"/>
                </a:solidFill>
                <a:effectLst>
                  <a:outerShdw blurRad="38100" dist="38100" dir="2700000" algn="tl">
                    <a:srgbClr val="000000">
                      <a:alpha val="43137"/>
                    </a:srgbClr>
                  </a:outerShdw>
                </a:effectLst>
              </a:rPr>
              <a:t>наднационального </a:t>
            </a:r>
            <a:r>
              <a:rPr lang="ru-RU" b="1" dirty="0" smtClean="0">
                <a:solidFill>
                  <a:srgbClr val="FF0000"/>
                </a:solidFill>
                <a:effectLst>
                  <a:outerShdw blurRad="38100" dist="38100" dir="2700000" algn="tl">
                    <a:srgbClr val="000000">
                      <a:alpha val="43137"/>
                    </a:srgbClr>
                  </a:outerShdw>
                </a:effectLst>
              </a:rPr>
              <a:t>законодательства </a:t>
            </a:r>
            <a:r>
              <a:rPr lang="ru-RU" b="1" dirty="0">
                <a:solidFill>
                  <a:srgbClr val="FF0000"/>
                </a:solidFill>
                <a:effectLst>
                  <a:outerShdw blurRad="38100" dist="38100" dir="2700000" algn="tl">
                    <a:srgbClr val="000000">
                      <a:alpha val="43137"/>
                    </a:srgbClr>
                  </a:outerShdw>
                </a:effectLst>
              </a:rPr>
              <a:t>ЕС </a:t>
            </a:r>
            <a:r>
              <a:rPr lang="ru-RU" dirty="0"/>
              <a:t>об убежище заключается в том, чтобы, </a:t>
            </a:r>
            <a:endParaRPr lang="ru-RU" dirty="0" smtClean="0"/>
          </a:p>
          <a:p>
            <a:r>
              <a:rPr lang="ru-RU" dirty="0" smtClean="0"/>
              <a:t>во-первых</a:t>
            </a:r>
            <a:r>
              <a:rPr lang="ru-RU" dirty="0"/>
              <a:t>, создать </a:t>
            </a:r>
            <a:r>
              <a:rPr lang="ru-RU" b="1" dirty="0"/>
              <a:t>нормативную базу </a:t>
            </a:r>
            <a:r>
              <a:rPr lang="ru-RU" dirty="0"/>
              <a:t>для эффективного взаимодействия </a:t>
            </a:r>
            <a:r>
              <a:rPr lang="ru-RU" dirty="0" smtClean="0"/>
              <a:t>национальных </a:t>
            </a:r>
            <a:r>
              <a:rPr lang="ru-RU" dirty="0"/>
              <a:t>правовых систем и распределения ответственности между </a:t>
            </a:r>
            <a:r>
              <a:rPr lang="ru-RU" dirty="0" smtClean="0"/>
              <a:t>государствами-членами</a:t>
            </a:r>
            <a:r>
              <a:rPr lang="ru-RU" dirty="0"/>
              <a:t>, </a:t>
            </a:r>
            <a:endParaRPr lang="ru-RU" dirty="0" smtClean="0"/>
          </a:p>
          <a:p>
            <a:r>
              <a:rPr lang="ru-RU" dirty="0" smtClean="0"/>
              <a:t>во-вторых</a:t>
            </a:r>
            <a:r>
              <a:rPr lang="ru-RU" dirty="0"/>
              <a:t>, обеспечить соблюдение </a:t>
            </a:r>
            <a:r>
              <a:rPr lang="ru-RU" dirty="0" smtClean="0"/>
              <a:t>государствами-членами </a:t>
            </a:r>
            <a:r>
              <a:rPr lang="ru-RU" dirty="0"/>
              <a:t>определенных </a:t>
            </a:r>
            <a:r>
              <a:rPr lang="ru-RU" b="1" dirty="0"/>
              <a:t>стандартов </a:t>
            </a:r>
            <a:r>
              <a:rPr lang="ru-RU" dirty="0"/>
              <a:t>при рассмотрении ходатайств об убежище и предоставлении международной защиты. </a:t>
            </a:r>
          </a:p>
        </p:txBody>
      </p:sp>
    </p:spTree>
    <p:extLst>
      <p:ext uri="{BB962C8B-B14F-4D97-AF65-F5344CB8AC3E}">
        <p14:creationId xmlns:p14="http://schemas.microsoft.com/office/powerpoint/2010/main" val="3775975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85058" y="0"/>
            <a:ext cx="7850084" cy="6555641"/>
          </a:xfrm>
          <a:prstGeom prst="rect">
            <a:avLst/>
          </a:prstGeom>
          <a:noFill/>
        </p:spPr>
        <p:txBody>
          <a:bodyPr wrap="square" rtlCol="0">
            <a:spAutoFit/>
          </a:bodyPr>
          <a:lstStyle/>
          <a:p>
            <a:r>
              <a:rPr lang="ru-RU" altLang="zh-CN" sz="2800" dirty="0">
                <a:solidFill>
                  <a:schemeClr val="accent1"/>
                </a:solidFill>
                <a:latin typeface="Andale Mono"/>
                <a:cs typeface="Andale Mono"/>
              </a:rPr>
              <a:t>соглашение </a:t>
            </a:r>
            <a:r>
              <a:rPr lang="ru-RU" altLang="zh-CN" sz="2800" dirty="0" smtClean="0">
                <a:solidFill>
                  <a:schemeClr val="accent1"/>
                </a:solidFill>
                <a:latin typeface="Andale Mono"/>
                <a:cs typeface="Andale Mono"/>
              </a:rPr>
              <a:t>о постепенной отмене </a:t>
            </a:r>
            <a:r>
              <a:rPr lang="ru-RU" altLang="zh-CN" sz="2800" dirty="0">
                <a:solidFill>
                  <a:schemeClr val="accent1"/>
                </a:solidFill>
                <a:latin typeface="Andale Mono"/>
                <a:cs typeface="Andale Mono"/>
              </a:rPr>
              <a:t>паспортно-визового контроля на границах ряда государств Европейского союза, изначально подписанное 14 июня 1985 года пятью европейскими </a:t>
            </a:r>
            <a:r>
              <a:rPr lang="ru-RU" altLang="zh-CN" sz="2800" dirty="0" smtClean="0">
                <a:solidFill>
                  <a:schemeClr val="accent1"/>
                </a:solidFill>
                <a:latin typeface="Andale Mono"/>
                <a:cs typeface="Andale Mono"/>
              </a:rPr>
              <a:t>государствам(</a:t>
            </a:r>
            <a:r>
              <a:rPr lang="ru-RU" altLang="zh-CN" sz="2800" dirty="0">
                <a:solidFill>
                  <a:srgbClr val="0000FF"/>
                </a:solidFill>
                <a:latin typeface="Andale Mono"/>
                <a:cs typeface="Andale Mono"/>
              </a:rPr>
              <a:t>Бельгией, Нидерландами, Люксембургом, Францией и Германией</a:t>
            </a:r>
            <a:r>
              <a:rPr lang="ru-RU" altLang="zh-CN" sz="2800" dirty="0" smtClean="0">
                <a:solidFill>
                  <a:schemeClr val="accent1"/>
                </a:solidFill>
                <a:latin typeface="Andale Mono"/>
                <a:cs typeface="Andale Mono"/>
              </a:rPr>
              <a:t>) на судне «Принцесса </a:t>
            </a:r>
            <a:r>
              <a:rPr lang="ru-RU" altLang="zh-CN" sz="2800" dirty="0" err="1" smtClean="0">
                <a:solidFill>
                  <a:schemeClr val="accent1"/>
                </a:solidFill>
                <a:latin typeface="Andale Mono"/>
                <a:cs typeface="Andale Mono"/>
              </a:rPr>
              <a:t>Мари-Астрид</a:t>
            </a:r>
            <a:r>
              <a:rPr lang="ru-RU" altLang="zh-CN" sz="2800" dirty="0" smtClean="0">
                <a:solidFill>
                  <a:schemeClr val="accent1"/>
                </a:solidFill>
                <a:latin typeface="Andale Mono"/>
                <a:cs typeface="Andale Mono"/>
              </a:rPr>
              <a:t>» посреди Мозеля, в месте схождения границ Люксембурга, Франции и ФРГ и получил название по ближайшей к этому месту деревне </a:t>
            </a:r>
            <a:r>
              <a:rPr lang="ru-RU" altLang="zh-CN" sz="2800" dirty="0" err="1" smtClean="0">
                <a:solidFill>
                  <a:schemeClr val="accent1"/>
                </a:solidFill>
                <a:latin typeface="Andale Mono"/>
                <a:cs typeface="Andale Mono"/>
              </a:rPr>
              <a:t>Шенген</a:t>
            </a:r>
            <a:r>
              <a:rPr lang="ru-RU" altLang="zh-CN" sz="2800" dirty="0" smtClean="0">
                <a:solidFill>
                  <a:schemeClr val="accent1"/>
                </a:solidFill>
                <a:latin typeface="Andale Mono"/>
                <a:cs typeface="Andale Mono"/>
              </a:rPr>
              <a:t>. </a:t>
            </a:r>
          </a:p>
          <a:p>
            <a:r>
              <a:rPr lang="ru-RU" altLang="zh-CN" sz="2800" dirty="0" smtClean="0">
                <a:solidFill>
                  <a:schemeClr val="accent1"/>
                </a:solidFill>
                <a:latin typeface="Andale Mono"/>
                <a:cs typeface="Andale Mono"/>
              </a:rPr>
              <a:t>Оно </a:t>
            </a:r>
            <a:r>
              <a:rPr lang="ru-RU" altLang="zh-CN" sz="2800" dirty="0">
                <a:solidFill>
                  <a:schemeClr val="accent1"/>
                </a:solidFill>
                <a:latin typeface="Andale Mono"/>
                <a:cs typeface="Andale Mono"/>
              </a:rPr>
              <a:t>вступило в силу 26 марта 1995 года и прекратило существование 1 мая 1999 года, будучи замещено Шенгенским законодательством ЕС.</a:t>
            </a:r>
            <a:endParaRPr kumimoji="1" lang="zh-CN" altLang="en-US" sz="2800" dirty="0">
              <a:solidFill>
                <a:schemeClr val="accent1"/>
              </a:solidFill>
              <a:latin typeface="Andale Mono"/>
              <a:cs typeface="Andale Mono"/>
            </a:endParaRPr>
          </a:p>
        </p:txBody>
      </p:sp>
    </p:spTree>
    <p:extLst>
      <p:ext uri="{BB962C8B-B14F-4D97-AF65-F5344CB8AC3E}">
        <p14:creationId xmlns:p14="http://schemas.microsoft.com/office/powerpoint/2010/main" val="201557392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49306"/>
            <a:ext cx="7498080" cy="1143000"/>
          </a:xfrm>
        </p:spPr>
        <p:txBody>
          <a:bodyPr>
            <a:normAutofit fontScale="90000"/>
          </a:bodyPr>
          <a:lstStyle/>
          <a:p>
            <a:r>
              <a:rPr lang="ru-RU" sz="2800" dirty="0"/>
              <a:t>институты ЕС в рамках обычной законодательной процедуры разрабатывают </a:t>
            </a:r>
            <a:r>
              <a:rPr lang="ru-RU" sz="2800" b="1" dirty="0">
                <a:solidFill>
                  <a:srgbClr val="FF0000"/>
                </a:solidFill>
                <a:effectLst>
                  <a:outerShdw blurRad="38100" dist="38100" dir="2700000" algn="tl">
                    <a:srgbClr val="000000">
                      <a:alpha val="43137"/>
                    </a:srgbClr>
                  </a:outerShdw>
                </a:effectLst>
              </a:rPr>
              <a:t>общие нормы</a:t>
            </a:r>
            <a:r>
              <a:rPr lang="ru-RU" sz="2800" dirty="0"/>
              <a:t> по следующим аспектам регулирования</a:t>
            </a:r>
            <a:r>
              <a:rPr lang="ru-RU" sz="2800" dirty="0" smtClean="0"/>
              <a:t>:</a:t>
            </a:r>
            <a:endParaRPr lang="ru-RU" sz="2800" dirty="0"/>
          </a:p>
        </p:txBody>
      </p:sp>
      <p:sp>
        <p:nvSpPr>
          <p:cNvPr id="3" name="Объект 2"/>
          <p:cNvSpPr>
            <a:spLocks noGrp="1"/>
          </p:cNvSpPr>
          <p:nvPr>
            <p:ph idx="1"/>
          </p:nvPr>
        </p:nvSpPr>
        <p:spPr>
          <a:xfrm>
            <a:off x="899592" y="1447800"/>
            <a:ext cx="8034096" cy="5221560"/>
          </a:xfrm>
        </p:spPr>
        <p:txBody>
          <a:bodyPr>
            <a:normAutofit fontScale="70000" lnSpcReduction="20000"/>
          </a:bodyPr>
          <a:lstStyle/>
          <a:p>
            <a:pPr lvl="0"/>
            <a:r>
              <a:rPr lang="ru-RU" dirty="0" smtClean="0"/>
              <a:t>единообразный </a:t>
            </a:r>
            <a:r>
              <a:rPr lang="ru-RU" b="1" dirty="0">
                <a:effectLst>
                  <a:outerShdw blurRad="38100" dist="38100" dir="2700000" algn="tl">
                    <a:srgbClr val="000000">
                      <a:alpha val="43137"/>
                    </a:srgbClr>
                  </a:outerShdw>
                </a:effectLst>
              </a:rPr>
              <a:t>статус беженца </a:t>
            </a:r>
            <a:r>
              <a:rPr lang="ru-RU" dirty="0"/>
              <a:t>для граждан любых третьих стран;</a:t>
            </a:r>
          </a:p>
          <a:p>
            <a:pPr lvl="0"/>
            <a:r>
              <a:rPr lang="ru-RU" dirty="0"/>
              <a:t>единообразный статус </a:t>
            </a:r>
            <a:r>
              <a:rPr lang="ru-RU" b="1" dirty="0">
                <a:effectLst>
                  <a:outerShdw blurRad="38100" dist="38100" dir="2700000" algn="tl">
                    <a:srgbClr val="000000">
                      <a:alpha val="43137"/>
                    </a:srgbClr>
                  </a:outerShdw>
                </a:effectLst>
              </a:rPr>
              <a:t>дополнительной защиты </a:t>
            </a:r>
            <a:r>
              <a:rPr lang="ru-RU" dirty="0"/>
              <a:t>для лиц, которые не получили убежища в государствах </a:t>
            </a:r>
            <a:r>
              <a:rPr lang="ru-RU" dirty="0" smtClean="0"/>
              <a:t>ЕС, </a:t>
            </a:r>
            <a:r>
              <a:rPr lang="ru-RU" dirty="0"/>
              <a:t>но нуждаются в международной защите; </a:t>
            </a:r>
          </a:p>
          <a:p>
            <a:pPr lvl="0"/>
            <a:r>
              <a:rPr lang="ru-RU" dirty="0"/>
              <a:t>создание системы </a:t>
            </a:r>
            <a:r>
              <a:rPr lang="ru-RU" b="1" dirty="0">
                <a:effectLst>
                  <a:outerShdw blurRad="38100" dist="38100" dir="2700000" algn="tl">
                    <a:srgbClr val="000000">
                      <a:alpha val="43137"/>
                    </a:srgbClr>
                  </a:outerShdw>
                </a:effectLst>
              </a:rPr>
              <a:t>временной защиты </a:t>
            </a:r>
            <a:r>
              <a:rPr lang="ru-RU" dirty="0"/>
              <a:t>вынужденных мигрантов в ситуации их массового притока;</a:t>
            </a:r>
          </a:p>
          <a:p>
            <a:pPr lvl="0"/>
            <a:r>
              <a:rPr lang="ru-RU" dirty="0"/>
              <a:t>разработка критериев и механизмов определения </a:t>
            </a:r>
            <a:r>
              <a:rPr lang="ru-RU" b="1" dirty="0">
                <a:effectLst>
                  <a:outerShdw blurRad="38100" dist="38100" dir="2700000" algn="tl">
                    <a:srgbClr val="000000">
                      <a:alpha val="43137"/>
                    </a:srgbClr>
                  </a:outerShdw>
                </a:effectLst>
              </a:rPr>
              <a:t>государства, ответственного за рассмотрение ходатайства </a:t>
            </a:r>
            <a:r>
              <a:rPr lang="ru-RU" dirty="0"/>
              <a:t>о предоставлении убежища или  дополнительной защиты;</a:t>
            </a:r>
          </a:p>
          <a:p>
            <a:pPr lvl="0"/>
            <a:r>
              <a:rPr lang="ru-RU" dirty="0"/>
              <a:t>разработка стандартов в отношении </a:t>
            </a:r>
            <a:r>
              <a:rPr lang="ru-RU" b="1" dirty="0">
                <a:effectLst>
                  <a:outerShdw blurRad="38100" dist="38100" dir="2700000" algn="tl">
                    <a:srgbClr val="000000">
                      <a:alpha val="43137"/>
                    </a:srgbClr>
                  </a:outerShdw>
                </a:effectLst>
              </a:rPr>
              <a:t>условий приема лиц</a:t>
            </a:r>
            <a:r>
              <a:rPr lang="ru-RU" dirty="0"/>
              <a:t>, ходатайствующих о предоставлении убежища или дополнительной защиты;</a:t>
            </a:r>
          </a:p>
          <a:p>
            <a:r>
              <a:rPr lang="ru-RU" dirty="0">
                <a:effectLst>
                  <a:outerShdw blurRad="38100" dist="38100" dir="2700000" algn="tl">
                    <a:srgbClr val="000000">
                      <a:alpha val="43137"/>
                    </a:srgbClr>
                  </a:outerShdw>
                </a:effectLst>
              </a:rPr>
              <a:t>партнерство и сотрудничество с третьими странами </a:t>
            </a:r>
            <a:r>
              <a:rPr lang="ru-RU" dirty="0"/>
              <a:t>в целях управления потоками лиц, ходатайствующих о предоставлении убежища, дополнительной или временной защиты</a:t>
            </a:r>
          </a:p>
        </p:txBody>
      </p:sp>
    </p:spTree>
    <p:extLst>
      <p:ext uri="{BB962C8B-B14F-4D97-AF65-F5344CB8AC3E}">
        <p14:creationId xmlns:p14="http://schemas.microsoft.com/office/powerpoint/2010/main" val="361179889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74638"/>
            <a:ext cx="8034096" cy="1498178"/>
          </a:xfrm>
        </p:spPr>
        <p:txBody>
          <a:bodyPr>
            <a:normAutofit fontScale="90000"/>
          </a:bodyPr>
          <a:lstStyle/>
          <a:p>
            <a:r>
              <a:rPr lang="ru-RU" dirty="0"/>
              <a:t>Европейская служба по оказанию содействия в предоставлении убежища </a:t>
            </a:r>
          </a:p>
        </p:txBody>
      </p:sp>
      <p:sp>
        <p:nvSpPr>
          <p:cNvPr id="3" name="Объект 2"/>
          <p:cNvSpPr>
            <a:spLocks noGrp="1"/>
          </p:cNvSpPr>
          <p:nvPr>
            <p:ph idx="1"/>
          </p:nvPr>
        </p:nvSpPr>
        <p:spPr>
          <a:xfrm>
            <a:off x="1115616" y="1916832"/>
            <a:ext cx="7498080" cy="4800600"/>
          </a:xfrm>
        </p:spPr>
        <p:txBody>
          <a:bodyPr>
            <a:normAutofit lnSpcReduction="10000"/>
          </a:bodyPr>
          <a:lstStyle/>
          <a:p>
            <a:r>
              <a:rPr lang="ru-RU" dirty="0" smtClean="0"/>
              <a:t>является </a:t>
            </a:r>
            <a:r>
              <a:rPr lang="ru-RU" dirty="0"/>
              <a:t>центральным </a:t>
            </a:r>
            <a:r>
              <a:rPr lang="ru-RU" b="1" dirty="0">
                <a:solidFill>
                  <a:schemeClr val="accent3">
                    <a:lumMod val="75000"/>
                  </a:schemeClr>
                </a:solidFill>
                <a:effectLst>
                  <a:outerShdw blurRad="38100" dist="38100" dir="2700000" algn="tl">
                    <a:srgbClr val="000000">
                      <a:alpha val="43137"/>
                    </a:srgbClr>
                  </a:outerShdw>
                </a:effectLst>
              </a:rPr>
              <a:t>институциональным </a:t>
            </a:r>
            <a:r>
              <a:rPr lang="ru-RU" b="1" dirty="0" smtClean="0">
                <a:solidFill>
                  <a:schemeClr val="accent3">
                    <a:lumMod val="75000"/>
                  </a:schemeClr>
                </a:solidFill>
                <a:effectLst>
                  <a:outerShdw blurRad="38100" dist="38100" dir="2700000" algn="tl">
                    <a:srgbClr val="000000">
                      <a:alpha val="43137"/>
                    </a:srgbClr>
                  </a:outerShdw>
                </a:effectLst>
              </a:rPr>
              <a:t>элементом </a:t>
            </a:r>
            <a:r>
              <a:rPr lang="ru-RU" dirty="0"/>
              <a:t>общей европейской системы предоставления убежища. В ее функции входит осуществление </a:t>
            </a:r>
            <a:r>
              <a:rPr lang="ru-RU" dirty="0" smtClean="0"/>
              <a:t>научно-методического </a:t>
            </a:r>
            <a:r>
              <a:rPr lang="ru-RU" dirty="0"/>
              <a:t>и </a:t>
            </a:r>
            <a:r>
              <a:rPr lang="ru-RU" dirty="0" smtClean="0"/>
              <a:t>технического </a:t>
            </a:r>
            <a:r>
              <a:rPr lang="ru-RU" dirty="0"/>
              <a:t>содействия государствам — членам ЕС в решении вопросов, связанных с реализацией общей европейской системы </a:t>
            </a:r>
            <a:r>
              <a:rPr lang="ru-RU" dirty="0" smtClean="0"/>
              <a:t>предоставления убежища</a:t>
            </a:r>
            <a:endParaRPr lang="ru-RU" dirty="0"/>
          </a:p>
        </p:txBody>
      </p:sp>
    </p:spTree>
    <p:extLst>
      <p:ext uri="{BB962C8B-B14F-4D97-AF65-F5344CB8AC3E}">
        <p14:creationId xmlns:p14="http://schemas.microsoft.com/office/powerpoint/2010/main" val="35565935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Европейская дактилоскопическая система («</a:t>
            </a:r>
            <a:r>
              <a:rPr lang="ru-RU" dirty="0" err="1"/>
              <a:t>Евродак</a:t>
            </a:r>
            <a:r>
              <a:rPr lang="ru-RU" dirty="0"/>
              <a:t>») </a:t>
            </a:r>
          </a:p>
        </p:txBody>
      </p:sp>
      <p:sp>
        <p:nvSpPr>
          <p:cNvPr id="3" name="Объект 2"/>
          <p:cNvSpPr>
            <a:spLocks noGrp="1"/>
          </p:cNvSpPr>
          <p:nvPr>
            <p:ph idx="1"/>
          </p:nvPr>
        </p:nvSpPr>
        <p:spPr/>
        <p:txBody>
          <a:bodyPr>
            <a:normAutofit/>
          </a:bodyPr>
          <a:lstStyle/>
          <a:p>
            <a:r>
              <a:rPr lang="ru-RU" dirty="0" smtClean="0"/>
              <a:t>представляет </a:t>
            </a:r>
            <a:r>
              <a:rPr lang="ru-RU" dirty="0"/>
              <a:t>собой базу данных отпечатков пальцев всех граждан третьих стран, подавших ходатайства о предоставлении в ЕС </a:t>
            </a:r>
            <a:r>
              <a:rPr lang="ru-RU" dirty="0" smtClean="0"/>
              <a:t>убежища</a:t>
            </a:r>
            <a:r>
              <a:rPr lang="ru-RU" dirty="0"/>
              <a:t>, или иммигрантов, въехавших в ЕС нелегально. Основная цель создания данной системы — обеспечение правильной </a:t>
            </a:r>
            <a:r>
              <a:rPr lang="ru-RU" dirty="0" smtClean="0"/>
              <a:t>идентификации </a:t>
            </a:r>
            <a:r>
              <a:rPr lang="ru-RU" dirty="0"/>
              <a:t>просителей убежища</a:t>
            </a:r>
          </a:p>
        </p:txBody>
      </p:sp>
    </p:spTree>
    <p:extLst>
      <p:ext uri="{BB962C8B-B14F-4D97-AF65-F5344CB8AC3E}">
        <p14:creationId xmlns:p14="http://schemas.microsoft.com/office/powerpoint/2010/main" val="78177754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r>
              <a:rPr lang="ru-RU" dirty="0"/>
              <a:t>В области </a:t>
            </a:r>
            <a:r>
              <a:rPr lang="ru-RU" b="1" dirty="0" smtClean="0">
                <a:solidFill>
                  <a:schemeClr val="accent3">
                    <a:lumMod val="75000"/>
                  </a:schemeClr>
                </a:solidFill>
                <a:effectLst>
                  <a:outerShdw blurRad="38100" dist="38100" dir="2700000" algn="tl">
                    <a:srgbClr val="000000">
                      <a:alpha val="43137"/>
                    </a:srgbClr>
                  </a:outerShdw>
                </a:effectLst>
              </a:rPr>
              <a:t>материальной </a:t>
            </a:r>
            <a:r>
              <a:rPr lang="ru-RU" b="1" dirty="0">
                <a:solidFill>
                  <a:schemeClr val="accent3">
                    <a:lumMod val="75000"/>
                  </a:schemeClr>
                </a:solidFill>
                <a:effectLst>
                  <a:outerShdw blurRad="38100" dist="38100" dir="2700000" algn="tl">
                    <a:srgbClr val="000000">
                      <a:alpha val="43137"/>
                    </a:srgbClr>
                  </a:outerShdw>
                </a:effectLst>
              </a:rPr>
              <a:t>части </a:t>
            </a:r>
            <a:r>
              <a:rPr lang="ru-RU" dirty="0"/>
              <a:t>традиционно использовался метод гармонизации </a:t>
            </a:r>
            <a:r>
              <a:rPr lang="ru-RU" dirty="0" smtClean="0"/>
              <a:t>законодательства </a:t>
            </a:r>
            <a:r>
              <a:rPr lang="ru-RU" dirty="0"/>
              <a:t>и основными источниками права соответственно </a:t>
            </a:r>
            <a:r>
              <a:rPr lang="ru-RU" dirty="0" smtClean="0"/>
              <a:t>выступали </a:t>
            </a:r>
            <a:r>
              <a:rPr lang="ru-RU" dirty="0"/>
              <a:t>директивы. В настоящий </a:t>
            </a:r>
            <a:r>
              <a:rPr lang="ru-RU" dirty="0" smtClean="0"/>
              <a:t>момент </a:t>
            </a:r>
            <a:r>
              <a:rPr lang="ru-RU" dirty="0"/>
              <a:t>к материальной части следует </a:t>
            </a:r>
            <a:r>
              <a:rPr lang="ru-RU" dirty="0" smtClean="0"/>
              <a:t>относить </a:t>
            </a:r>
            <a:r>
              <a:rPr lang="ru-RU" b="1" dirty="0" smtClean="0">
                <a:effectLst>
                  <a:outerShdw blurRad="38100" dist="38100" dir="2700000" algn="tl">
                    <a:srgbClr val="000000">
                      <a:alpha val="43137"/>
                    </a:srgbClr>
                  </a:outerShdw>
                </a:effectLst>
              </a:rPr>
              <a:t>три ключевые директивы</a:t>
            </a:r>
            <a:r>
              <a:rPr lang="ru-RU" dirty="0" smtClean="0"/>
              <a:t>: </a:t>
            </a:r>
            <a:r>
              <a:rPr lang="ru-RU" b="1" dirty="0">
                <a:solidFill>
                  <a:srgbClr val="0070C0"/>
                </a:solidFill>
              </a:rPr>
              <a:t>квалификационную </a:t>
            </a:r>
            <a:r>
              <a:rPr lang="ru-RU" dirty="0" smtClean="0"/>
              <a:t>директиву, </a:t>
            </a:r>
            <a:r>
              <a:rPr lang="ru-RU" b="1" dirty="0" smtClean="0">
                <a:solidFill>
                  <a:srgbClr val="0070C0"/>
                </a:solidFill>
              </a:rPr>
              <a:t>процедурную </a:t>
            </a:r>
            <a:r>
              <a:rPr lang="ru-RU" dirty="0"/>
              <a:t>и директиву </a:t>
            </a:r>
            <a:r>
              <a:rPr lang="ru-RU" b="1" dirty="0">
                <a:solidFill>
                  <a:srgbClr val="0070C0"/>
                </a:solidFill>
              </a:rPr>
              <a:t>об условиях </a:t>
            </a:r>
            <a:r>
              <a:rPr lang="ru-RU" b="1" dirty="0" smtClean="0">
                <a:solidFill>
                  <a:srgbClr val="0070C0"/>
                </a:solidFill>
              </a:rPr>
              <a:t>приема</a:t>
            </a:r>
            <a:r>
              <a:rPr lang="ru-RU" dirty="0" smtClean="0"/>
              <a:t>. </a:t>
            </a:r>
            <a:r>
              <a:rPr lang="ru-RU" dirty="0"/>
              <a:t>Основная задача </a:t>
            </a:r>
            <a:r>
              <a:rPr lang="ru-RU" dirty="0" smtClean="0"/>
              <a:t>указанных </a:t>
            </a:r>
            <a:r>
              <a:rPr lang="ru-RU" dirty="0"/>
              <a:t>директив состоит в том, чтобы установить минимальные гарантии, которыми должны быть обеспечены лица, ищущие </a:t>
            </a:r>
            <a:r>
              <a:rPr lang="ru-RU" dirty="0" smtClean="0"/>
              <a:t>убежище </a:t>
            </a:r>
            <a:r>
              <a:rPr lang="ru-RU" dirty="0"/>
              <a:t>или получившие международную защиту в </a:t>
            </a:r>
            <a:r>
              <a:rPr lang="ru-RU" dirty="0" smtClean="0"/>
              <a:t>государствах-членах</a:t>
            </a:r>
            <a:r>
              <a:rPr lang="ru-RU" dirty="0"/>
              <a:t>. </a:t>
            </a:r>
          </a:p>
        </p:txBody>
      </p:sp>
    </p:spTree>
    <p:extLst>
      <p:ext uri="{BB962C8B-B14F-4D97-AF65-F5344CB8AC3E}">
        <p14:creationId xmlns:p14="http://schemas.microsoft.com/office/powerpoint/2010/main" val="125582623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70C0"/>
                </a:solidFill>
              </a:rPr>
              <a:t>Квалификационная директива </a:t>
            </a:r>
          </a:p>
        </p:txBody>
      </p:sp>
      <p:sp>
        <p:nvSpPr>
          <p:cNvPr id="3" name="Объект 2"/>
          <p:cNvSpPr>
            <a:spLocks noGrp="1"/>
          </p:cNvSpPr>
          <p:nvPr>
            <p:ph idx="1"/>
          </p:nvPr>
        </p:nvSpPr>
        <p:spPr/>
        <p:txBody>
          <a:bodyPr>
            <a:normAutofit lnSpcReduction="10000"/>
          </a:bodyPr>
          <a:lstStyle/>
          <a:p>
            <a:r>
              <a:rPr lang="ru-RU" dirty="0" smtClean="0"/>
              <a:t>устанавливает </a:t>
            </a:r>
            <a:r>
              <a:rPr lang="ru-RU" dirty="0"/>
              <a:t>критерии для предоставления лицу, ищущему убежище, статуса беженца или </a:t>
            </a:r>
            <a:r>
              <a:rPr lang="ru-RU" dirty="0" smtClean="0"/>
              <a:t>субсидиарной защиты. Основная цель данной директивы состоит в </a:t>
            </a:r>
            <a:r>
              <a:rPr lang="ru-RU" dirty="0"/>
              <a:t>том, чтобы установить на территории ЕС гармонизированные </a:t>
            </a:r>
            <a:r>
              <a:rPr lang="ru-RU" dirty="0" smtClean="0"/>
              <a:t>правила</a:t>
            </a:r>
            <a:r>
              <a:rPr lang="ru-RU" dirty="0"/>
              <a:t>, определяющие статус беженца или лица, получившего </a:t>
            </a:r>
            <a:r>
              <a:rPr lang="ru-RU" dirty="0" smtClean="0"/>
              <a:t>субсидиарную </a:t>
            </a:r>
            <a:r>
              <a:rPr lang="ru-RU" dirty="0"/>
              <a:t>защиту</a:t>
            </a:r>
          </a:p>
        </p:txBody>
      </p:sp>
    </p:spTree>
    <p:extLst>
      <p:ext uri="{BB962C8B-B14F-4D97-AF65-F5344CB8AC3E}">
        <p14:creationId xmlns:p14="http://schemas.microsoft.com/office/powerpoint/2010/main" val="330145739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70C0"/>
                </a:solidFill>
              </a:rPr>
              <a:t>Процедурная директива</a:t>
            </a:r>
          </a:p>
        </p:txBody>
      </p:sp>
      <p:sp>
        <p:nvSpPr>
          <p:cNvPr id="3" name="Объект 2"/>
          <p:cNvSpPr>
            <a:spLocks noGrp="1"/>
          </p:cNvSpPr>
          <p:nvPr>
            <p:ph idx="1"/>
          </p:nvPr>
        </p:nvSpPr>
        <p:spPr/>
        <p:txBody>
          <a:bodyPr>
            <a:normAutofit/>
          </a:bodyPr>
          <a:lstStyle/>
          <a:p>
            <a:r>
              <a:rPr lang="ru-RU" dirty="0" smtClean="0"/>
              <a:t>определяет </a:t>
            </a:r>
            <a:r>
              <a:rPr lang="ru-RU" dirty="0"/>
              <a:t>общие рамки порядка </a:t>
            </a:r>
            <a:r>
              <a:rPr lang="ru-RU" dirty="0" smtClean="0"/>
              <a:t>рассмотрения </a:t>
            </a:r>
            <a:r>
              <a:rPr lang="ru-RU" dirty="0"/>
              <a:t>ходатайств о предоставлении международной защиты. Основная цель директивы состоит в том, чтобы обеспечить </a:t>
            </a:r>
            <a:r>
              <a:rPr lang="ru-RU" dirty="0" smtClean="0"/>
              <a:t>принятие </a:t>
            </a:r>
            <a:r>
              <a:rPr lang="ru-RU" dirty="0"/>
              <a:t>национальными органами законных и обоснованных решений по ходатайствам о предоставлении убежища</a:t>
            </a:r>
          </a:p>
        </p:txBody>
      </p:sp>
    </p:spTree>
    <p:extLst>
      <p:ext uri="{BB962C8B-B14F-4D97-AF65-F5344CB8AC3E}">
        <p14:creationId xmlns:p14="http://schemas.microsoft.com/office/powerpoint/2010/main" val="33884259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70C0"/>
                </a:solidFill>
              </a:rPr>
              <a:t>Директива об условиях приема </a:t>
            </a:r>
          </a:p>
        </p:txBody>
      </p:sp>
      <p:sp>
        <p:nvSpPr>
          <p:cNvPr id="3" name="Объект 2"/>
          <p:cNvSpPr>
            <a:spLocks noGrp="1"/>
          </p:cNvSpPr>
          <p:nvPr>
            <p:ph idx="1"/>
          </p:nvPr>
        </p:nvSpPr>
        <p:spPr>
          <a:xfrm>
            <a:off x="1435608" y="1447800"/>
            <a:ext cx="7498080" cy="2485256"/>
          </a:xfrm>
        </p:spPr>
        <p:txBody>
          <a:bodyPr>
            <a:normAutofit lnSpcReduction="10000"/>
          </a:bodyPr>
          <a:lstStyle/>
          <a:p>
            <a:r>
              <a:rPr lang="ru-RU" dirty="0" smtClean="0"/>
              <a:t>содержит </a:t>
            </a:r>
            <a:r>
              <a:rPr lang="ru-RU" dirty="0"/>
              <a:t>рамочные нормы, </a:t>
            </a:r>
            <a:r>
              <a:rPr lang="ru-RU" dirty="0" smtClean="0"/>
              <a:t>устанавливающие </a:t>
            </a:r>
            <a:r>
              <a:rPr lang="ru-RU" dirty="0"/>
              <a:t>минимальные </a:t>
            </a:r>
            <a:r>
              <a:rPr lang="ru-RU" b="1" dirty="0">
                <a:effectLst>
                  <a:outerShdw blurRad="38100" dist="38100" dir="2700000" algn="tl">
                    <a:srgbClr val="000000">
                      <a:alpha val="43137"/>
                    </a:srgbClr>
                  </a:outerShdw>
                </a:effectLst>
              </a:rPr>
              <a:t>стандарты</a:t>
            </a:r>
            <a:r>
              <a:rPr lang="ru-RU" dirty="0"/>
              <a:t> в отношении условий пребывания лиц, ищущих убежище, в части </a:t>
            </a:r>
            <a:endParaRPr lang="ru-RU" dirty="0" smtClean="0"/>
          </a:p>
          <a:p>
            <a:endParaRPr lang="ru-RU" dirty="0"/>
          </a:p>
        </p:txBody>
      </p:sp>
      <p:graphicFrame>
        <p:nvGraphicFramePr>
          <p:cNvPr id="6" name="Схема 5"/>
          <p:cNvGraphicFramePr/>
          <p:nvPr>
            <p:extLst>
              <p:ext uri="{D42A27DB-BD31-4B8C-83A1-F6EECF244321}">
                <p14:modId xmlns:p14="http://schemas.microsoft.com/office/powerpoint/2010/main" val="1220440237"/>
              </p:ext>
            </p:extLst>
          </p:nvPr>
        </p:nvGraphicFramePr>
        <p:xfrm>
          <a:off x="1691680" y="3689648"/>
          <a:ext cx="7056784"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167787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638"/>
            <a:ext cx="7746064" cy="1714202"/>
          </a:xfrm>
        </p:spPr>
        <p:txBody>
          <a:bodyPr>
            <a:normAutofit fontScale="90000"/>
          </a:bodyPr>
          <a:lstStyle/>
          <a:p>
            <a:r>
              <a:rPr lang="ru-RU" dirty="0"/>
              <a:t>два </a:t>
            </a:r>
            <a:r>
              <a:rPr lang="ru-RU" dirty="0" smtClean="0"/>
              <a:t>этапа построения </a:t>
            </a:r>
            <a:r>
              <a:rPr lang="ru-RU" dirty="0"/>
              <a:t>общей </a:t>
            </a:r>
            <a:r>
              <a:rPr lang="ru-RU" dirty="0" smtClean="0"/>
              <a:t>европейской </a:t>
            </a:r>
            <a:r>
              <a:rPr lang="ru-RU" dirty="0"/>
              <a:t>системы предоставления убежища </a:t>
            </a:r>
          </a:p>
        </p:txBody>
      </p:sp>
      <p:sp>
        <p:nvSpPr>
          <p:cNvPr id="3" name="Объект 2"/>
          <p:cNvSpPr>
            <a:spLocks noGrp="1"/>
          </p:cNvSpPr>
          <p:nvPr>
            <p:ph idx="1"/>
          </p:nvPr>
        </p:nvSpPr>
        <p:spPr>
          <a:xfrm>
            <a:off x="1435608" y="2204864"/>
            <a:ext cx="7498080" cy="4043536"/>
          </a:xfrm>
        </p:spPr>
        <p:txBody>
          <a:bodyPr/>
          <a:lstStyle/>
          <a:p>
            <a:r>
              <a:rPr lang="ru-RU" dirty="0"/>
              <a:t>На </a:t>
            </a:r>
            <a:r>
              <a:rPr lang="ru-RU" b="1" u="sng" dirty="0">
                <a:solidFill>
                  <a:schemeClr val="accent4">
                    <a:lumMod val="75000"/>
                  </a:schemeClr>
                </a:solidFill>
                <a:effectLst>
                  <a:outerShdw blurRad="38100" dist="38100" dir="2700000" algn="tl">
                    <a:srgbClr val="000000">
                      <a:alpha val="43137"/>
                    </a:srgbClr>
                  </a:outerShdw>
                </a:effectLst>
              </a:rPr>
              <a:t>первом этапе (2000—2005 гг.) </a:t>
            </a:r>
            <a:r>
              <a:rPr lang="ru-RU" dirty="0" smtClean="0"/>
              <a:t>предусматривалась </a:t>
            </a:r>
            <a:r>
              <a:rPr lang="ru-RU" b="1" dirty="0">
                <a:effectLst>
                  <a:outerShdw blurRad="38100" dist="38100" dir="2700000" algn="tl">
                    <a:srgbClr val="000000">
                      <a:alpha val="43137"/>
                    </a:srgbClr>
                  </a:outerShdw>
                </a:effectLst>
              </a:rPr>
              <a:t>гармонизация </a:t>
            </a:r>
            <a:r>
              <a:rPr lang="ru-RU" b="1" dirty="0" smtClean="0">
                <a:effectLst>
                  <a:outerShdw blurRad="38100" dist="38100" dir="2700000" algn="tl">
                    <a:srgbClr val="000000">
                      <a:alpha val="43137"/>
                    </a:srgbClr>
                  </a:outerShdw>
                </a:effectLst>
              </a:rPr>
              <a:t>национального </a:t>
            </a:r>
            <a:r>
              <a:rPr lang="ru-RU" b="1" dirty="0">
                <a:effectLst>
                  <a:outerShdw blurRad="38100" dist="38100" dir="2700000" algn="tl">
                    <a:srgbClr val="000000">
                      <a:alpha val="43137"/>
                    </a:srgbClr>
                  </a:outerShdw>
                </a:effectLst>
              </a:rPr>
              <a:t>законодательства об убежище</a:t>
            </a:r>
            <a:r>
              <a:rPr lang="ru-RU" dirty="0"/>
              <a:t>, основными целями которой должны были быть: обеспечение прав и свобод просителей </a:t>
            </a:r>
            <a:r>
              <a:rPr lang="ru-RU" dirty="0" smtClean="0"/>
              <a:t>убежища </a:t>
            </a:r>
            <a:r>
              <a:rPr lang="ru-RU" dirty="0"/>
              <a:t>и сдерживание потока иностранцев, ищущих защиты в </a:t>
            </a:r>
            <a:r>
              <a:rPr lang="ru-RU" dirty="0" smtClean="0"/>
              <a:t>странах </a:t>
            </a:r>
            <a:r>
              <a:rPr lang="ru-RU" dirty="0"/>
              <a:t>— членах ЕС</a:t>
            </a:r>
          </a:p>
        </p:txBody>
      </p:sp>
    </p:spTree>
    <p:extLst>
      <p:ext uri="{BB962C8B-B14F-4D97-AF65-F5344CB8AC3E}">
        <p14:creationId xmlns:p14="http://schemas.microsoft.com/office/powerpoint/2010/main" val="304913575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На </a:t>
            </a:r>
            <a:r>
              <a:rPr lang="ru-RU" b="1" dirty="0">
                <a:solidFill>
                  <a:schemeClr val="accent4">
                    <a:lumMod val="75000"/>
                  </a:schemeClr>
                </a:solidFill>
                <a:effectLst>
                  <a:outerShdw blurRad="38100" dist="38100" dir="2700000" algn="tl">
                    <a:srgbClr val="000000">
                      <a:alpha val="43137"/>
                    </a:srgbClr>
                  </a:outerShdw>
                </a:effectLst>
              </a:rPr>
              <a:t>втором этапе </a:t>
            </a:r>
            <a:endParaRPr lang="ru-RU" dirty="0"/>
          </a:p>
        </p:txBody>
      </p:sp>
      <p:sp>
        <p:nvSpPr>
          <p:cNvPr id="3" name="Объект 2"/>
          <p:cNvSpPr>
            <a:spLocks noGrp="1"/>
          </p:cNvSpPr>
          <p:nvPr>
            <p:ph idx="1"/>
          </p:nvPr>
        </p:nvSpPr>
        <p:spPr/>
        <p:txBody>
          <a:bodyPr/>
          <a:lstStyle/>
          <a:p>
            <a:r>
              <a:rPr lang="ru-RU" dirty="0" smtClean="0"/>
              <a:t>предполагалось </a:t>
            </a:r>
            <a:r>
              <a:rPr lang="ru-RU" dirty="0"/>
              <a:t>принятие норм, направленных на формирование общей процедуры </a:t>
            </a:r>
            <a:r>
              <a:rPr lang="ru-RU" dirty="0" smtClean="0"/>
              <a:t>предоставления </a:t>
            </a:r>
            <a:r>
              <a:rPr lang="ru-RU" dirty="0"/>
              <a:t>убежища и унифицированного статуса беженца</a:t>
            </a:r>
          </a:p>
        </p:txBody>
      </p:sp>
    </p:spTree>
    <p:extLst>
      <p:ext uri="{BB962C8B-B14F-4D97-AF65-F5344CB8AC3E}">
        <p14:creationId xmlns:p14="http://schemas.microsoft.com/office/powerpoint/2010/main" val="1897976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chemeClr val="accent4">
                    <a:lumMod val="75000"/>
                  </a:schemeClr>
                </a:solidFill>
                <a:effectLst>
                  <a:outerShdw blurRad="38100" dist="38100" dir="2700000" algn="tl">
                    <a:srgbClr val="000000">
                      <a:alpha val="43137"/>
                    </a:srgbClr>
                  </a:outerShdw>
                </a:effectLst>
              </a:rPr>
              <a:t>Первое поколение </a:t>
            </a:r>
            <a:r>
              <a:rPr lang="ru-RU" b="1" dirty="0" smtClean="0">
                <a:solidFill>
                  <a:schemeClr val="accent4">
                    <a:lumMod val="75000"/>
                  </a:schemeClr>
                </a:solidFill>
                <a:effectLst>
                  <a:outerShdw blurRad="38100" dist="38100" dir="2700000" algn="tl">
                    <a:srgbClr val="000000">
                      <a:alpha val="43137"/>
                    </a:srgbClr>
                  </a:outerShdw>
                </a:effectLst>
              </a:rPr>
              <a:t>законодательства ЕС </a:t>
            </a:r>
            <a:r>
              <a:rPr lang="ru-RU" b="1" dirty="0">
                <a:solidFill>
                  <a:schemeClr val="accent4">
                    <a:lumMod val="75000"/>
                  </a:schemeClr>
                </a:solidFill>
                <a:effectLst>
                  <a:outerShdw blurRad="38100" dist="38100" dir="2700000" algn="tl">
                    <a:srgbClr val="000000">
                      <a:alpha val="43137"/>
                    </a:srgbClr>
                  </a:outerShdw>
                </a:effectLst>
              </a:rPr>
              <a:t>об убежище </a:t>
            </a:r>
            <a:r>
              <a:rPr lang="ru-RU" b="1" dirty="0" smtClean="0">
                <a:solidFill>
                  <a:schemeClr val="accent4">
                    <a:lumMod val="75000"/>
                  </a:schemeClr>
                </a:solidFill>
                <a:effectLst>
                  <a:outerShdw blurRad="38100" dist="38100" dir="2700000" algn="tl">
                    <a:srgbClr val="000000">
                      <a:alpha val="43137"/>
                    </a:srgbClr>
                  </a:outerShdw>
                </a:effectLst>
              </a:rPr>
              <a:t> </a:t>
            </a:r>
            <a:endParaRPr lang="ru-RU" b="1" dirty="0">
              <a:solidFill>
                <a:schemeClr val="accent4">
                  <a:lumMod val="75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435608" y="2492896"/>
            <a:ext cx="7498080" cy="3755504"/>
          </a:xfrm>
        </p:spPr>
        <p:txBody>
          <a:bodyPr/>
          <a:lstStyle/>
          <a:p>
            <a:r>
              <a:rPr lang="ru-RU" dirty="0" smtClean="0"/>
              <a:t>состояло </a:t>
            </a:r>
            <a:r>
              <a:rPr lang="ru-RU" dirty="0"/>
              <a:t>из </a:t>
            </a:r>
            <a:r>
              <a:rPr lang="ru-RU" dirty="0" smtClean="0"/>
              <a:t>Дублинского </a:t>
            </a:r>
            <a:r>
              <a:rPr lang="ru-RU" dirty="0"/>
              <a:t>регламента, регламента, устанавливающего систему «</a:t>
            </a:r>
            <a:r>
              <a:rPr lang="ru-RU" dirty="0" err="1"/>
              <a:t>Евродак</a:t>
            </a:r>
            <a:r>
              <a:rPr lang="ru-RU" dirty="0"/>
              <a:t>», </a:t>
            </a:r>
            <a:r>
              <a:rPr lang="ru-RU" dirty="0" smtClean="0"/>
              <a:t>квалификационной </a:t>
            </a:r>
            <a:r>
              <a:rPr lang="ru-RU" dirty="0"/>
              <a:t>директивы, процедурной директивы и директивы об условиях приема</a:t>
            </a:r>
          </a:p>
        </p:txBody>
      </p:sp>
    </p:spTree>
    <p:extLst>
      <p:ext uri="{BB962C8B-B14F-4D97-AF65-F5344CB8AC3E}">
        <p14:creationId xmlns:p14="http://schemas.microsoft.com/office/powerpoint/2010/main" val="1879311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9275" y="-243408"/>
            <a:ext cx="8042276" cy="1368152"/>
          </a:xfrm>
        </p:spPr>
        <p:txBody>
          <a:bodyPr/>
          <a:lstStyle/>
          <a:p>
            <a:r>
              <a:rPr lang="en-US" altLang="zh-CN" dirty="0" err="1" smtClean="0">
                <a:latin typeface="Andale Mono"/>
                <a:cs typeface="Andale Mono"/>
              </a:rPr>
              <a:t>Шенгенское</a:t>
            </a:r>
            <a:r>
              <a:rPr lang="en-US" altLang="zh-CN" dirty="0" smtClean="0">
                <a:latin typeface="Andale Mono"/>
                <a:cs typeface="Andale Mono"/>
              </a:rPr>
              <a:t> </a:t>
            </a:r>
            <a:r>
              <a:rPr lang="en-US" altLang="zh-CN" dirty="0" err="1" smtClean="0">
                <a:latin typeface="Andale Mono"/>
                <a:cs typeface="Andale Mono"/>
              </a:rPr>
              <a:t>соглашение</a:t>
            </a:r>
            <a:endParaRPr kumimoji="1" lang="zh-CN" altLang="en-US" dirty="0"/>
          </a:p>
        </p:txBody>
      </p:sp>
      <p:pic>
        <p:nvPicPr>
          <p:cNvPr id="6" name="内容占位符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8745" y="1600201"/>
            <a:ext cx="5583335" cy="4343400"/>
          </a:xfrm>
        </p:spPr>
      </p:pic>
    </p:spTree>
    <p:extLst>
      <p:ext uri="{BB962C8B-B14F-4D97-AF65-F5344CB8AC3E}">
        <p14:creationId xmlns:p14="http://schemas.microsoft.com/office/powerpoint/2010/main" val="68896795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74638"/>
            <a:ext cx="7933588" cy="796908"/>
          </a:xfrm>
        </p:spPr>
        <p:txBody>
          <a:bodyPr>
            <a:normAutofit fontScale="90000"/>
          </a:bodyPr>
          <a:lstStyle/>
          <a:p>
            <a:r>
              <a:rPr lang="ru-RU" b="1" dirty="0" smtClean="0">
                <a:hlinkClick r:id="rId2"/>
              </a:rPr>
              <a:t>Дублинская Конвенция 1990 года</a:t>
            </a:r>
            <a:endParaRPr lang="ru-RU" dirty="0"/>
          </a:p>
        </p:txBody>
      </p:sp>
      <p:sp>
        <p:nvSpPr>
          <p:cNvPr id="3" name="Содержимое 2"/>
          <p:cNvSpPr>
            <a:spLocks noGrp="1"/>
          </p:cNvSpPr>
          <p:nvPr>
            <p:ph idx="1"/>
          </p:nvPr>
        </p:nvSpPr>
        <p:spPr>
          <a:xfrm>
            <a:off x="755576" y="1142984"/>
            <a:ext cx="8178112" cy="5500726"/>
          </a:xfrm>
        </p:spPr>
        <p:txBody>
          <a:bodyPr>
            <a:normAutofit fontScale="70000" lnSpcReduction="20000"/>
          </a:bodyPr>
          <a:lstStyle/>
          <a:p>
            <a:r>
              <a:rPr lang="ru-RU" sz="3600" dirty="0" smtClean="0">
                <a:hlinkClick r:id="rId3"/>
              </a:rPr>
              <a:t>Соглашение</a:t>
            </a:r>
            <a:r>
              <a:rPr lang="ru-RU" sz="3600" dirty="0" smtClean="0"/>
              <a:t> между государствами ЕС (принятое в 1990 г. и вступившее в силу в 1997 г.), определяющее, какая страна-член Европейского </a:t>
            </a:r>
            <a:r>
              <a:rPr lang="ru-RU" sz="3600" dirty="0" smtClean="0">
                <a:hlinkClick r:id="rId4"/>
              </a:rPr>
              <a:t>Союза</a:t>
            </a:r>
            <a:r>
              <a:rPr lang="ru-RU" sz="3600" dirty="0" smtClean="0"/>
              <a:t> ответственна за рассмотрение заявлений о предоставлении </a:t>
            </a:r>
            <a:r>
              <a:rPr lang="ru-RU" sz="3600" dirty="0" smtClean="0">
                <a:hlinkClick r:id="rId5"/>
              </a:rPr>
              <a:t>статуса</a:t>
            </a:r>
            <a:r>
              <a:rPr lang="ru-RU" sz="3600" dirty="0" smtClean="0"/>
              <a:t> беженца, поданных в одном из договаривающихся государств. </a:t>
            </a:r>
            <a:r>
              <a:rPr lang="ru-RU" sz="3600" dirty="0" smtClean="0">
                <a:hlinkClick r:id="rId6"/>
              </a:rPr>
              <a:t>Конвенция</a:t>
            </a:r>
            <a:r>
              <a:rPr lang="ru-RU" sz="3600" dirty="0" smtClean="0"/>
              <a:t> предотвращает рассмотрение одних и тех же заявлений несколькими государствами-членами ЕС в одно и то же время, а также гарантирует, что </a:t>
            </a:r>
            <a:r>
              <a:rPr lang="ru-RU" sz="3600" dirty="0" smtClean="0">
                <a:hlinkClick r:id="rId7"/>
              </a:rPr>
              <a:t>заявитель</a:t>
            </a:r>
            <a:r>
              <a:rPr lang="ru-RU" sz="3600" dirty="0" smtClean="0"/>
              <a:t> не будет направляться (отсылаться) из государства в </a:t>
            </a:r>
            <a:r>
              <a:rPr lang="ru-RU" sz="3600" dirty="0" smtClean="0">
                <a:hlinkClick r:id="rId8"/>
              </a:rPr>
              <a:t>государство</a:t>
            </a:r>
            <a:r>
              <a:rPr lang="ru-RU" sz="3600" dirty="0" smtClean="0"/>
              <a:t> только потому, что никто не возьмет </a:t>
            </a:r>
            <a:r>
              <a:rPr lang="ru-RU" sz="3600" dirty="0" smtClean="0">
                <a:hlinkClick r:id="rId9"/>
              </a:rPr>
              <a:t>обязательство</a:t>
            </a:r>
            <a:r>
              <a:rPr lang="ru-RU" sz="3600" dirty="0" smtClean="0"/>
              <a:t> по рассмотрению его дела.</a:t>
            </a:r>
          </a:p>
          <a:p>
            <a:r>
              <a:rPr lang="ru-RU" sz="3600" dirty="0" smtClean="0"/>
              <a:t>подать </a:t>
            </a:r>
            <a:r>
              <a:rPr lang="ru-RU" sz="3600" dirty="0"/>
              <a:t>ходатайство с просьбой об убежище </a:t>
            </a:r>
            <a:r>
              <a:rPr lang="ru-RU" sz="3600" dirty="0" smtClean="0"/>
              <a:t> можно только в </a:t>
            </a:r>
            <a:r>
              <a:rPr lang="ru-RU" sz="3600" b="1" dirty="0"/>
              <a:t>первой</a:t>
            </a:r>
            <a:r>
              <a:rPr lang="ru-RU" sz="3600" dirty="0"/>
              <a:t> "безопасной стране</a:t>
            </a:r>
            <a:r>
              <a:rPr lang="ru-RU" sz="3600" dirty="0" smtClean="0"/>
              <a:t>"</a:t>
            </a:r>
          </a:p>
          <a:p>
            <a:r>
              <a:rPr lang="ru-RU" sz="2100" dirty="0" smtClean="0">
                <a:hlinkClick r:id="rId10"/>
              </a:rPr>
              <a:t>Журнал БЕЖЕНЦА</a:t>
            </a:r>
            <a:r>
              <a:rPr lang="ru-RU" sz="2100" dirty="0" smtClean="0"/>
              <a:t> , Информационно-новостной ЖУРНАЛ русскоговорящих беженцев в свободной Германии</a:t>
            </a:r>
            <a:endParaRPr lang="ru-RU"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Dublin</a:t>
            </a:r>
            <a:r>
              <a:rPr lang="ru-RU" dirty="0"/>
              <a:t> II, или Дублинское </a:t>
            </a:r>
            <a:r>
              <a:rPr lang="ru-RU" dirty="0" smtClean="0"/>
              <a:t>предписание, 2003 год</a:t>
            </a:r>
            <a:endParaRPr lang="ru-RU" dirty="0"/>
          </a:p>
        </p:txBody>
      </p:sp>
      <p:sp>
        <p:nvSpPr>
          <p:cNvPr id="3" name="Объект 2"/>
          <p:cNvSpPr>
            <a:spLocks noGrp="1"/>
          </p:cNvSpPr>
          <p:nvPr>
            <p:ph idx="1"/>
          </p:nvPr>
        </p:nvSpPr>
        <p:spPr/>
        <p:txBody>
          <a:bodyPr>
            <a:normAutofit/>
          </a:bodyPr>
          <a:lstStyle/>
          <a:p>
            <a:r>
              <a:rPr lang="ru-RU" dirty="0"/>
              <a:t>Предоставление статуса беженца находится на усмотрении государства, где было подано соответствующее ходатайство. При этом </a:t>
            </a:r>
            <a:r>
              <a:rPr lang="ru-RU" dirty="0">
                <a:solidFill>
                  <a:srgbClr val="FF0000"/>
                </a:solidFill>
              </a:rPr>
              <a:t>статус действует только на территории того государства, где был предоставлен</a:t>
            </a:r>
            <a:r>
              <a:rPr lang="ru-RU" dirty="0"/>
              <a:t>. </a:t>
            </a:r>
          </a:p>
        </p:txBody>
      </p:sp>
    </p:spTree>
    <p:extLst>
      <p:ext uri="{BB962C8B-B14F-4D97-AF65-F5344CB8AC3E}">
        <p14:creationId xmlns:p14="http://schemas.microsoft.com/office/powerpoint/2010/main" val="70719586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Основная цель второго этапа (2011—2013 гг.) </a:t>
            </a:r>
          </a:p>
        </p:txBody>
      </p:sp>
      <p:sp>
        <p:nvSpPr>
          <p:cNvPr id="3" name="Объект 2"/>
          <p:cNvSpPr>
            <a:spLocks noGrp="1"/>
          </p:cNvSpPr>
          <p:nvPr>
            <p:ph idx="1"/>
          </p:nvPr>
        </p:nvSpPr>
        <p:spPr/>
        <p:txBody>
          <a:bodyPr>
            <a:normAutofit fontScale="85000" lnSpcReduction="10000"/>
          </a:bodyPr>
          <a:lstStyle/>
          <a:p>
            <a:r>
              <a:rPr lang="ru-RU" dirty="0" smtClean="0"/>
              <a:t>заключалась </a:t>
            </a:r>
            <a:r>
              <a:rPr lang="ru-RU" dirty="0"/>
              <a:t>в том, чтобы ввести унифицированные правила по приему </a:t>
            </a:r>
            <a:r>
              <a:rPr lang="ru-RU" dirty="0" smtClean="0"/>
              <a:t>беженцев</a:t>
            </a:r>
          </a:p>
          <a:p>
            <a:r>
              <a:rPr lang="ru-RU" dirty="0"/>
              <a:t>Однако экономический кризис не позволил ввести </a:t>
            </a:r>
            <a:r>
              <a:rPr lang="ru-RU" dirty="0" smtClean="0"/>
              <a:t>унифицированные </a:t>
            </a:r>
            <a:r>
              <a:rPr lang="ru-RU" dirty="0"/>
              <a:t>стандарты предоставления убежища, поскольку </a:t>
            </a:r>
            <a:r>
              <a:rPr lang="ru-RU" dirty="0" smtClean="0"/>
              <a:t>государства-члены</a:t>
            </a:r>
            <a:r>
              <a:rPr lang="ru-RU" dirty="0"/>
              <a:t>, ссылаясь на неблагоприятную экономическую </a:t>
            </a:r>
            <a:r>
              <a:rPr lang="ru-RU" dirty="0" smtClean="0"/>
              <a:t>ситуацию</a:t>
            </a:r>
            <a:r>
              <a:rPr lang="ru-RU" dirty="0"/>
              <a:t>, не пожелали нести дополнительную финансовую нагрузку, </a:t>
            </a:r>
            <a:r>
              <a:rPr lang="ru-RU" dirty="0" smtClean="0"/>
              <a:t>связанную с исполнением единых европейских стандартов предоставления </a:t>
            </a:r>
            <a:r>
              <a:rPr lang="ru-RU" dirty="0"/>
              <a:t>убежища</a:t>
            </a:r>
          </a:p>
        </p:txBody>
      </p:sp>
    </p:spTree>
    <p:extLst>
      <p:ext uri="{BB962C8B-B14F-4D97-AF65-F5344CB8AC3E}">
        <p14:creationId xmlns:p14="http://schemas.microsoft.com/office/powerpoint/2010/main" val="342756758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Ключевым новшеством второго поколения законодательства ЕС об убежище </a:t>
            </a:r>
          </a:p>
        </p:txBody>
      </p:sp>
      <p:sp>
        <p:nvSpPr>
          <p:cNvPr id="3" name="Объект 2"/>
          <p:cNvSpPr>
            <a:spLocks noGrp="1"/>
          </p:cNvSpPr>
          <p:nvPr>
            <p:ph idx="1"/>
          </p:nvPr>
        </p:nvSpPr>
        <p:spPr>
          <a:xfrm>
            <a:off x="1435608" y="2132856"/>
            <a:ext cx="7498080" cy="4115544"/>
          </a:xfrm>
        </p:spPr>
        <p:txBody>
          <a:bodyPr/>
          <a:lstStyle/>
          <a:p>
            <a:r>
              <a:rPr lang="ru-RU" dirty="0" smtClean="0"/>
              <a:t>стало </a:t>
            </a:r>
            <a:r>
              <a:rPr lang="ru-RU" b="1" dirty="0">
                <a:solidFill>
                  <a:schemeClr val="accent4">
                    <a:lumMod val="75000"/>
                  </a:schemeClr>
                </a:solidFill>
                <a:effectLst>
                  <a:outerShdw blurRad="38100" dist="38100" dir="2700000" algn="tl">
                    <a:srgbClr val="000000">
                      <a:alpha val="43137"/>
                    </a:srgbClr>
                  </a:outerShdw>
                </a:effectLst>
              </a:rPr>
              <a:t>создание в 2010 г. Европейской службы по оказанию содействия в предоставлении убежища</a:t>
            </a:r>
            <a:r>
              <a:rPr lang="ru-RU" dirty="0"/>
              <a:t>, на которую были возложены задачи по организации более эффективной </a:t>
            </a:r>
            <a:r>
              <a:rPr lang="ru-RU" dirty="0" smtClean="0"/>
              <a:t>политики </a:t>
            </a:r>
            <a:r>
              <a:rPr lang="ru-RU" dirty="0"/>
              <a:t>предоставления убежища в странах ЕС</a:t>
            </a:r>
          </a:p>
        </p:txBody>
      </p:sp>
    </p:spTree>
    <p:extLst>
      <p:ext uri="{BB962C8B-B14F-4D97-AF65-F5344CB8AC3E}">
        <p14:creationId xmlns:p14="http://schemas.microsoft.com/office/powerpoint/2010/main" val="11502389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В официальной газете Европейского Союза № L 180/31 от 29.06.2013 года был опубликован </a:t>
            </a:r>
            <a:r>
              <a:rPr lang="ru-RU" dirty="0">
                <a:hlinkClick r:id="rId2"/>
              </a:rPr>
              <a:t>новый регламент</a:t>
            </a:r>
            <a:r>
              <a:rPr lang="ru-RU" dirty="0"/>
              <a:t> под названием «Дублин III».</a:t>
            </a:r>
          </a:p>
        </p:txBody>
      </p:sp>
    </p:spTree>
    <p:extLst>
      <p:ext uri="{BB962C8B-B14F-4D97-AF65-F5344CB8AC3E}">
        <p14:creationId xmlns:p14="http://schemas.microsoft.com/office/powerpoint/2010/main" val="302818486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Что нового содержится в регламенте «Дублин III</a:t>
            </a:r>
            <a:r>
              <a:rPr lang="ru-RU" dirty="0" smtClean="0"/>
              <a:t>»?</a:t>
            </a:r>
            <a:endParaRPr lang="ru-RU" dirty="0"/>
          </a:p>
        </p:txBody>
      </p:sp>
      <p:sp>
        <p:nvSpPr>
          <p:cNvPr id="3" name="Объект 2"/>
          <p:cNvSpPr>
            <a:spLocks noGrp="1"/>
          </p:cNvSpPr>
          <p:nvPr>
            <p:ph idx="1"/>
          </p:nvPr>
        </p:nvSpPr>
        <p:spPr/>
        <p:txBody>
          <a:bodyPr>
            <a:normAutofit fontScale="85000" lnSpcReduction="20000"/>
          </a:bodyPr>
          <a:lstStyle/>
          <a:p>
            <a:endParaRPr lang="ru-RU" dirty="0"/>
          </a:p>
          <a:p>
            <a:r>
              <a:rPr lang="ru-RU" dirty="0"/>
              <a:t>изменились критерии определения семьи;</a:t>
            </a:r>
          </a:p>
          <a:p>
            <a:r>
              <a:rPr lang="ru-RU" dirty="0"/>
              <a:t>введена возможность приостановки рассмотрения прошения;</a:t>
            </a:r>
          </a:p>
          <a:p>
            <a:r>
              <a:rPr lang="ru-RU" dirty="0"/>
              <a:t>введены сроки для определения компетентного государства, рассматривающего запрос;</a:t>
            </a:r>
          </a:p>
          <a:p>
            <a:r>
              <a:rPr lang="ru-RU" dirty="0"/>
              <a:t>введена возможность задержки заявителя при явном риске побега;</a:t>
            </a:r>
          </a:p>
          <a:p>
            <a:r>
              <a:rPr lang="ru-RU" dirty="0"/>
              <a:t>возможен обмен информацией о здоровье просителя и других персональных данных перед процедурой перевода в другое государство.</a:t>
            </a:r>
          </a:p>
        </p:txBody>
      </p:sp>
    </p:spTree>
    <p:extLst>
      <p:ext uri="{BB962C8B-B14F-4D97-AF65-F5344CB8AC3E}">
        <p14:creationId xmlns:p14="http://schemas.microsoft.com/office/powerpoint/2010/main" val="285224093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Третий этап</a:t>
            </a:r>
            <a:endParaRPr lang="ru-RU" dirty="0"/>
          </a:p>
        </p:txBody>
      </p:sp>
      <p:sp>
        <p:nvSpPr>
          <p:cNvPr id="3" name="Объект 2"/>
          <p:cNvSpPr>
            <a:spLocks noGrp="1"/>
          </p:cNvSpPr>
          <p:nvPr>
            <p:ph idx="1"/>
          </p:nvPr>
        </p:nvSpPr>
        <p:spPr/>
        <p:txBody>
          <a:bodyPr>
            <a:normAutofit lnSpcReduction="10000"/>
          </a:bodyPr>
          <a:lstStyle/>
          <a:p>
            <a:r>
              <a:rPr lang="ru-RU" dirty="0"/>
              <a:t>В мае 2015 г. Европейская комиссия подготовила сообщение, получившее название «Европейская повестка дня по миграции»</a:t>
            </a:r>
          </a:p>
          <a:p>
            <a:r>
              <a:rPr lang="ru-RU" dirty="0" smtClean="0"/>
              <a:t>Согласно </a:t>
            </a:r>
            <a:r>
              <a:rPr lang="ru-RU" dirty="0"/>
              <a:t>новым правилам, во всех странах ЕС получить убежище впредь смогут и подвергающиеся преследованиям на родине </a:t>
            </a:r>
            <a:r>
              <a:rPr lang="ru-RU" dirty="0" err="1"/>
              <a:t>геи</a:t>
            </a:r>
            <a:r>
              <a:rPr lang="ru-RU" dirty="0"/>
              <a:t>, лесбиянки, транссексуалы, а также женщины, которым грозит обрезание. </a:t>
            </a:r>
          </a:p>
          <a:p>
            <a:endParaRPr lang="ru-RU" dirty="0"/>
          </a:p>
        </p:txBody>
      </p:sp>
    </p:spTree>
    <p:extLst>
      <p:ext uri="{BB962C8B-B14F-4D97-AF65-F5344CB8AC3E}">
        <p14:creationId xmlns:p14="http://schemas.microsoft.com/office/powerpoint/2010/main" val="342178382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826184" cy="778098"/>
          </a:xfrm>
        </p:spPr>
        <p:txBody>
          <a:bodyPr>
            <a:normAutofit/>
          </a:bodyPr>
          <a:lstStyle/>
          <a:p>
            <a:endParaRPr lang="ru-RU" dirty="0"/>
          </a:p>
        </p:txBody>
      </p:sp>
      <p:sp>
        <p:nvSpPr>
          <p:cNvPr id="3" name="Объект 2"/>
          <p:cNvSpPr>
            <a:spLocks noGrp="1"/>
          </p:cNvSpPr>
          <p:nvPr>
            <p:ph idx="1"/>
          </p:nvPr>
        </p:nvSpPr>
        <p:spPr>
          <a:xfrm>
            <a:off x="683568" y="1052736"/>
            <a:ext cx="8250120" cy="5688632"/>
          </a:xfrm>
        </p:spPr>
        <p:txBody>
          <a:bodyPr>
            <a:normAutofit/>
          </a:bodyPr>
          <a:lstStyle/>
          <a:p>
            <a:r>
              <a:rPr lang="ru-RU" dirty="0"/>
              <a:t>В июле 2015 года вступила в силу </a:t>
            </a:r>
            <a:r>
              <a:rPr lang="ru-RU" dirty="0">
                <a:hlinkClick r:id="rId2"/>
              </a:rPr>
              <a:t>директива по миграционной </a:t>
            </a:r>
            <a:r>
              <a:rPr lang="ru-RU" dirty="0" smtClean="0">
                <a:hlinkClick r:id="rId2"/>
              </a:rPr>
              <a:t>политике</a:t>
            </a:r>
            <a:r>
              <a:rPr lang="ru-RU" dirty="0" smtClean="0"/>
              <a:t>, </a:t>
            </a:r>
            <a:r>
              <a:rPr lang="ru-RU" dirty="0"/>
              <a:t>цель которой – унифицировать процедуру приема беженцев во всех </a:t>
            </a:r>
            <a:r>
              <a:rPr lang="ru-RU" dirty="0" smtClean="0"/>
              <a:t>27 </a:t>
            </a:r>
            <a:r>
              <a:rPr lang="ru-RU" dirty="0"/>
              <a:t>странах-членах. </a:t>
            </a:r>
            <a:endParaRPr lang="ru-RU" dirty="0" smtClean="0"/>
          </a:p>
          <a:p>
            <a:r>
              <a:rPr lang="ru-RU" dirty="0" smtClean="0"/>
              <a:t> депутаты </a:t>
            </a:r>
            <a:r>
              <a:rPr lang="ru-RU" dirty="0"/>
              <a:t>Европарламента </a:t>
            </a:r>
            <a:r>
              <a:rPr lang="ru-RU" dirty="0" smtClean="0"/>
              <a:t>одобрили </a:t>
            </a:r>
            <a:r>
              <a:rPr lang="ru-RU" dirty="0"/>
              <a:t>ускорение процедуры получения убежища. Раньше она могла длиться более года. По новым правилам, на нее отводится 6 </a:t>
            </a:r>
            <a:r>
              <a:rPr lang="ru-RU" dirty="0" smtClean="0"/>
              <a:t>месяцев</a:t>
            </a:r>
            <a:endParaRPr lang="ru-RU" dirty="0"/>
          </a:p>
        </p:txBody>
      </p:sp>
    </p:spTree>
    <p:extLst>
      <p:ext uri="{BB962C8B-B14F-4D97-AF65-F5344CB8AC3E}">
        <p14:creationId xmlns:p14="http://schemas.microsoft.com/office/powerpoint/2010/main" val="21310472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К середине 2016 г. Комиссия подготовила пакет из семи </a:t>
            </a:r>
            <a:r>
              <a:rPr lang="ru-RU" dirty="0" smtClean="0"/>
              <a:t>законопроектов</a:t>
            </a:r>
            <a:r>
              <a:rPr lang="ru-RU" dirty="0"/>
              <a:t>, которые </a:t>
            </a:r>
            <a:r>
              <a:rPr lang="ru-RU" dirty="0" smtClean="0"/>
              <a:t>предполагали </a:t>
            </a:r>
            <a:r>
              <a:rPr lang="ru-RU" dirty="0"/>
              <a:t>практически полное </a:t>
            </a:r>
            <a:r>
              <a:rPr lang="ru-RU" dirty="0" smtClean="0"/>
              <a:t>изменение </a:t>
            </a:r>
            <a:r>
              <a:rPr lang="ru-RU" dirty="0"/>
              <a:t>существующего законодательства ЕС об </a:t>
            </a:r>
            <a:r>
              <a:rPr lang="ru-RU" dirty="0" smtClean="0"/>
              <a:t>убежище:</a:t>
            </a:r>
          </a:p>
          <a:p>
            <a:pPr marL="82296" indent="0">
              <a:buNone/>
            </a:pPr>
            <a:r>
              <a:rPr lang="ru-RU" b="1" dirty="0" smtClean="0">
                <a:solidFill>
                  <a:schemeClr val="tx2">
                    <a:lumMod val="60000"/>
                    <a:lumOff val="40000"/>
                  </a:schemeClr>
                </a:solidFill>
                <a:effectLst>
                  <a:outerShdw blurRad="38100" dist="38100" dir="2700000" algn="tl">
                    <a:srgbClr val="000000">
                      <a:alpha val="43137"/>
                    </a:srgbClr>
                  </a:outerShdw>
                </a:effectLst>
              </a:rPr>
              <a:t>ПЕРЕХОД  ОТ ГАРМОНИЗАЦИИ К УНИФИКАЦИИ</a:t>
            </a:r>
            <a:endParaRPr lang="ru-RU" b="1" dirty="0">
              <a:solidFill>
                <a:schemeClr val="tx2">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1464333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НОВАЯ РЕДАКЦИЯ ДУБЛИНСКОГО РЕГЛАМЕНТА</a:t>
            </a:r>
            <a:endParaRPr lang="ru-RU" dirty="0"/>
          </a:p>
        </p:txBody>
      </p:sp>
      <p:sp>
        <p:nvSpPr>
          <p:cNvPr id="3" name="Объект 2"/>
          <p:cNvSpPr>
            <a:spLocks noGrp="1"/>
          </p:cNvSpPr>
          <p:nvPr>
            <p:ph idx="1"/>
          </p:nvPr>
        </p:nvSpPr>
        <p:spPr/>
        <p:txBody>
          <a:bodyPr>
            <a:normAutofit fontScale="85000" lnSpcReduction="20000"/>
          </a:bodyPr>
          <a:lstStyle/>
          <a:p>
            <a:r>
              <a:rPr lang="ru-RU" dirty="0"/>
              <a:t>Ключевой новеллой проекта Дублинского регламента является введение так называемого автоматического механизма </a:t>
            </a:r>
            <a:r>
              <a:rPr lang="ru-RU" dirty="0" smtClean="0"/>
              <a:t>корректирующего </a:t>
            </a:r>
            <a:r>
              <a:rPr lang="ru-RU" dirty="0"/>
              <a:t>распределения (</a:t>
            </a:r>
            <a:r>
              <a:rPr lang="ru-RU" dirty="0" err="1"/>
              <a:t>Corrective</a:t>
            </a:r>
            <a:r>
              <a:rPr lang="ru-RU" dirty="0"/>
              <a:t> </a:t>
            </a:r>
            <a:r>
              <a:rPr lang="ru-RU" dirty="0" err="1"/>
              <a:t>allocation</a:t>
            </a:r>
            <a:r>
              <a:rPr lang="ru-RU" dirty="0"/>
              <a:t> </a:t>
            </a:r>
            <a:r>
              <a:rPr lang="ru-RU" dirty="0" err="1"/>
              <a:t>mechanism</a:t>
            </a:r>
            <a:r>
              <a:rPr lang="ru-RU" dirty="0"/>
              <a:t>). Смысл данного механизма состоит в том, что при существенном и </a:t>
            </a:r>
            <a:r>
              <a:rPr lang="ru-RU" dirty="0" smtClean="0"/>
              <a:t>непропорциональном </a:t>
            </a:r>
            <a:r>
              <a:rPr lang="ru-RU" dirty="0"/>
              <a:t>увеличении количества прошений об убежище в одной из стран ЕС подлежит применению механизм расселения (распределения) иностранных граждан, нуждающихся в </a:t>
            </a:r>
            <a:r>
              <a:rPr lang="ru-RU" dirty="0" smtClean="0"/>
              <a:t>международной </a:t>
            </a:r>
            <a:r>
              <a:rPr lang="ru-RU" dirty="0"/>
              <a:t>защите и уже прибывших на территорию ЕС, среди других стран — членов ЕС.</a:t>
            </a:r>
          </a:p>
        </p:txBody>
      </p:sp>
    </p:spTree>
    <p:extLst>
      <p:ext uri="{BB962C8B-B14F-4D97-AF65-F5344CB8AC3E}">
        <p14:creationId xmlns:p14="http://schemas.microsoft.com/office/powerpoint/2010/main" val="111427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8640"/>
            <a:ext cx="9144000" cy="657498"/>
          </a:xfrm>
        </p:spPr>
        <p:txBody>
          <a:bodyPr>
            <a:noAutofit/>
          </a:bodyPr>
          <a:lstStyle/>
          <a:p>
            <a:r>
              <a:rPr lang="ru-RU" sz="2800" dirty="0"/>
              <a:t>Живописная деревня Шенген с населением в 500 жителей</a:t>
            </a:r>
            <a:endParaRPr kumimoji="1" lang="zh-CN" altLang="en-US" sz="2800" dirty="0"/>
          </a:p>
        </p:txBody>
      </p:sp>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55804" y="846138"/>
            <a:ext cx="19085306" cy="5873681"/>
          </a:xfrm>
        </p:spPr>
      </p:pic>
    </p:spTree>
    <p:extLst>
      <p:ext uri="{BB962C8B-B14F-4D97-AF65-F5344CB8AC3E}">
        <p14:creationId xmlns:p14="http://schemas.microsoft.com/office/powerpoint/2010/main" val="100288884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t>Вишеградская</a:t>
            </a:r>
            <a:r>
              <a:rPr lang="ru-RU" dirty="0"/>
              <a:t> группа </a:t>
            </a:r>
            <a:r>
              <a:rPr lang="ru-RU" dirty="0" smtClean="0"/>
              <a:t>(</a:t>
            </a:r>
            <a:r>
              <a:rPr lang="ru-RU" sz="4400" dirty="0" smtClean="0"/>
              <a:t>Польша, Чехия, Словакия </a:t>
            </a:r>
            <a:r>
              <a:rPr lang="ru-RU" sz="4400" dirty="0"/>
              <a:t>и </a:t>
            </a:r>
            <a:r>
              <a:rPr lang="ru-RU" sz="4400" dirty="0" smtClean="0"/>
              <a:t>Венгрия</a:t>
            </a:r>
            <a:r>
              <a:rPr lang="ru-RU" dirty="0" smtClean="0"/>
              <a:t>)</a:t>
            </a:r>
            <a:endParaRPr lang="ru-RU" dirty="0"/>
          </a:p>
        </p:txBody>
      </p:sp>
      <p:sp>
        <p:nvSpPr>
          <p:cNvPr id="3" name="Объект 2"/>
          <p:cNvSpPr>
            <a:spLocks noGrp="1"/>
          </p:cNvSpPr>
          <p:nvPr>
            <p:ph idx="1"/>
          </p:nvPr>
        </p:nvSpPr>
        <p:spPr>
          <a:xfrm>
            <a:off x="971600" y="1447800"/>
            <a:ext cx="7962088" cy="5221560"/>
          </a:xfrm>
        </p:spPr>
        <p:txBody>
          <a:bodyPr>
            <a:normAutofit fontScale="85000" lnSpcReduction="10000"/>
          </a:bodyPr>
          <a:lstStyle/>
          <a:p>
            <a:r>
              <a:rPr lang="ru-RU" dirty="0"/>
              <a:t> некоторые государства — члены ЕС, </a:t>
            </a:r>
            <a:r>
              <a:rPr lang="ru-RU" dirty="0" smtClean="0"/>
              <a:t>выступили против </a:t>
            </a:r>
            <a:r>
              <a:rPr lang="ru-RU" dirty="0"/>
              <a:t>автоматического механизма распределения и предложили свой вариант реализации принципа солидарности в рамках общей </a:t>
            </a:r>
            <a:r>
              <a:rPr lang="ru-RU" dirty="0" smtClean="0"/>
              <a:t>европейской </a:t>
            </a:r>
            <a:r>
              <a:rPr lang="ru-RU" dirty="0"/>
              <a:t>системы предоставления убежища. Согласно позиции </a:t>
            </a:r>
            <a:r>
              <a:rPr lang="ru-RU" dirty="0" smtClean="0"/>
              <a:t>государств </a:t>
            </a:r>
            <a:r>
              <a:rPr lang="ru-RU" dirty="0" err="1"/>
              <a:t>Вишеградской</a:t>
            </a:r>
            <a:r>
              <a:rPr lang="ru-RU" dirty="0"/>
              <a:t> группы при наличии признаков </a:t>
            </a:r>
            <a:r>
              <a:rPr lang="ru-RU" dirty="0" smtClean="0"/>
              <a:t>существенного </a:t>
            </a:r>
            <a:r>
              <a:rPr lang="ru-RU" dirty="0"/>
              <a:t>увеличении численности лиц, ищущих убежища на </a:t>
            </a:r>
            <a:r>
              <a:rPr lang="ru-RU" dirty="0" smtClean="0"/>
              <a:t>территории одного из государств—членов ЕС, остальные страны вправе </a:t>
            </a:r>
            <a:r>
              <a:rPr lang="ru-RU" dirty="0"/>
              <a:t>самостоятельно определять формы своего участия в помощи </a:t>
            </a:r>
            <a:r>
              <a:rPr lang="ru-RU" dirty="0" smtClean="0"/>
              <a:t>такому </a:t>
            </a:r>
            <a:r>
              <a:rPr lang="ru-RU" dirty="0"/>
              <a:t>государству, принимая во внимание возможности </a:t>
            </a:r>
            <a:r>
              <a:rPr lang="ru-RU" dirty="0" smtClean="0"/>
              <a:t>принимающей </a:t>
            </a:r>
            <a:r>
              <a:rPr lang="ru-RU" dirty="0"/>
              <a:t>страны</a:t>
            </a:r>
          </a:p>
        </p:txBody>
      </p:sp>
    </p:spTree>
    <p:extLst>
      <p:ext uri="{BB962C8B-B14F-4D97-AF65-F5344CB8AC3E}">
        <p14:creationId xmlns:p14="http://schemas.microsoft.com/office/powerpoint/2010/main" val="103490856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Вишеградская</a:t>
            </a:r>
            <a:r>
              <a:rPr lang="ru-RU" dirty="0" smtClean="0"/>
              <a:t> группа</a:t>
            </a:r>
            <a:endParaRPr lang="ru-RU" dirty="0"/>
          </a:p>
        </p:txBody>
      </p:sp>
      <p:sp>
        <p:nvSpPr>
          <p:cNvPr id="3" name="Объект 2"/>
          <p:cNvSpPr>
            <a:spLocks noGrp="1"/>
          </p:cNvSpPr>
          <p:nvPr>
            <p:ph idx="1"/>
          </p:nvPr>
        </p:nvSpPr>
        <p:spPr>
          <a:xfrm>
            <a:off x="971600" y="1447800"/>
            <a:ext cx="7962088" cy="5221560"/>
          </a:xfrm>
        </p:spPr>
        <p:txBody>
          <a:bodyPr>
            <a:normAutofit/>
          </a:bodyPr>
          <a:lstStyle/>
          <a:p>
            <a:r>
              <a:rPr lang="ru-RU" dirty="0"/>
              <a:t> Указанный механизм получил название «гибкой» или «эффективной» солидарности. Такое предложение </a:t>
            </a:r>
            <a:r>
              <a:rPr lang="ru-RU" dirty="0" smtClean="0"/>
              <a:t>содержалось </a:t>
            </a:r>
            <a:r>
              <a:rPr lang="ru-RU" dirty="0"/>
              <a:t>в совместном заявлении стран </a:t>
            </a:r>
            <a:r>
              <a:rPr lang="ru-RU" dirty="0" err="1"/>
              <a:t>Вишеградской</a:t>
            </a:r>
            <a:r>
              <a:rPr lang="ru-RU" dirty="0"/>
              <a:t> группы от 16 сентября 2016 г.</a:t>
            </a:r>
          </a:p>
        </p:txBody>
      </p:sp>
    </p:spTree>
    <p:extLst>
      <p:ext uri="{BB962C8B-B14F-4D97-AF65-F5344CB8AC3E}">
        <p14:creationId xmlns:p14="http://schemas.microsoft.com/office/powerpoint/2010/main" val="247554442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Третий этап</a:t>
            </a:r>
            <a:endParaRPr lang="ru-RU" dirty="0"/>
          </a:p>
        </p:txBody>
      </p:sp>
      <p:sp>
        <p:nvSpPr>
          <p:cNvPr id="3" name="Объект 2"/>
          <p:cNvSpPr>
            <a:spLocks noGrp="1"/>
          </p:cNvSpPr>
          <p:nvPr>
            <p:ph idx="1"/>
          </p:nvPr>
        </p:nvSpPr>
        <p:spPr/>
        <p:txBody>
          <a:bodyPr>
            <a:normAutofit fontScale="85000" lnSpcReduction="20000"/>
          </a:bodyPr>
          <a:lstStyle/>
          <a:p>
            <a:r>
              <a:rPr lang="ru-RU" dirty="0" smtClean="0"/>
              <a:t>Особое место в пакете законопроектов по вопросам убежища занимает </a:t>
            </a:r>
            <a:r>
              <a:rPr lang="ru-RU" dirty="0"/>
              <a:t>проект регламента о создании Агентства ЕС по вопросам убежища (</a:t>
            </a:r>
            <a:r>
              <a:rPr lang="ru-RU" dirty="0" err="1"/>
              <a:t>European</a:t>
            </a:r>
            <a:r>
              <a:rPr lang="ru-RU" dirty="0"/>
              <a:t> </a:t>
            </a:r>
            <a:r>
              <a:rPr lang="ru-RU" dirty="0" err="1"/>
              <a:t>Union</a:t>
            </a:r>
            <a:r>
              <a:rPr lang="ru-RU" dirty="0"/>
              <a:t> </a:t>
            </a:r>
            <a:r>
              <a:rPr lang="ru-RU" dirty="0" err="1"/>
              <a:t>Agency</a:t>
            </a:r>
            <a:r>
              <a:rPr lang="ru-RU" dirty="0"/>
              <a:t> </a:t>
            </a:r>
            <a:r>
              <a:rPr lang="ru-RU" dirty="0" err="1"/>
              <a:t>for</a:t>
            </a:r>
            <a:r>
              <a:rPr lang="ru-RU" dirty="0"/>
              <a:t> </a:t>
            </a:r>
            <a:r>
              <a:rPr lang="ru-RU" dirty="0" err="1" smtClean="0"/>
              <a:t>Asylum</a:t>
            </a:r>
            <a:r>
              <a:rPr lang="ru-RU" dirty="0" smtClean="0"/>
              <a:t>). </a:t>
            </a:r>
            <a:r>
              <a:rPr lang="ru-RU" dirty="0"/>
              <a:t>В соответствии с этим проектом служба по оказанию содействия в предоставлении </a:t>
            </a:r>
            <a:r>
              <a:rPr lang="ru-RU" dirty="0" smtClean="0"/>
              <a:t>убежища </a:t>
            </a:r>
            <a:r>
              <a:rPr lang="ru-RU" dirty="0"/>
              <a:t>должна быть трансформирована в полноценное агентство ЕС, </a:t>
            </a:r>
            <a:r>
              <a:rPr lang="ru-RU" dirty="0" smtClean="0"/>
              <a:t>отвечающее за правильное применение норм, регулирующих предоставление </a:t>
            </a:r>
            <a:r>
              <a:rPr lang="ru-RU" dirty="0"/>
              <a:t>международной защиты на территории Евросоюза. </a:t>
            </a:r>
            <a:endParaRPr lang="ru-RU" dirty="0" smtClean="0"/>
          </a:p>
          <a:p>
            <a:r>
              <a:rPr lang="ru-RU" dirty="0" smtClean="0"/>
              <a:t>Изменения </a:t>
            </a:r>
            <a:r>
              <a:rPr lang="ru-RU" dirty="0"/>
              <a:t>также коснулись другого важного документа — </a:t>
            </a:r>
            <a:r>
              <a:rPr lang="ru-RU" dirty="0" smtClean="0"/>
              <a:t>регламента </a:t>
            </a:r>
            <a:r>
              <a:rPr lang="ru-RU" dirty="0"/>
              <a:t>«</a:t>
            </a:r>
            <a:r>
              <a:rPr lang="ru-RU" dirty="0" err="1"/>
              <a:t>Евродак</a:t>
            </a:r>
            <a:r>
              <a:rPr lang="ru-RU" dirty="0" smtClean="0"/>
              <a:t>»</a:t>
            </a:r>
            <a:endParaRPr lang="ru-RU" dirty="0"/>
          </a:p>
          <a:p>
            <a:endParaRPr lang="ru-RU" dirty="0"/>
          </a:p>
        </p:txBody>
      </p:sp>
    </p:spTree>
    <p:extLst>
      <p:ext uri="{BB962C8B-B14F-4D97-AF65-F5344CB8AC3E}">
        <p14:creationId xmlns:p14="http://schemas.microsoft.com/office/powerpoint/2010/main" val="104336805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Третий этап</a:t>
            </a:r>
            <a:endParaRPr lang="ru-RU" dirty="0"/>
          </a:p>
        </p:txBody>
      </p:sp>
      <p:sp>
        <p:nvSpPr>
          <p:cNvPr id="3" name="Объект 2"/>
          <p:cNvSpPr>
            <a:spLocks noGrp="1"/>
          </p:cNvSpPr>
          <p:nvPr>
            <p:ph idx="1"/>
          </p:nvPr>
        </p:nvSpPr>
        <p:spPr/>
        <p:txBody>
          <a:bodyPr>
            <a:normAutofit/>
          </a:bodyPr>
          <a:lstStyle/>
          <a:p>
            <a:r>
              <a:rPr lang="ru-RU" dirty="0" smtClean="0"/>
              <a:t>Изменения </a:t>
            </a:r>
            <a:r>
              <a:rPr lang="ru-RU" dirty="0"/>
              <a:t>также коснулись другого важного документа — </a:t>
            </a:r>
            <a:r>
              <a:rPr lang="ru-RU" dirty="0" smtClean="0"/>
              <a:t>регламента </a:t>
            </a:r>
            <a:r>
              <a:rPr lang="ru-RU" dirty="0"/>
              <a:t>«</a:t>
            </a:r>
            <a:r>
              <a:rPr lang="ru-RU" dirty="0" err="1"/>
              <a:t>Евродак</a:t>
            </a:r>
            <a:r>
              <a:rPr lang="ru-RU" dirty="0" smtClean="0"/>
              <a:t>»</a:t>
            </a:r>
          </a:p>
          <a:p>
            <a:r>
              <a:rPr lang="ru-RU" dirty="0" smtClean="0"/>
              <a:t>применяется </a:t>
            </a:r>
            <a:r>
              <a:rPr lang="ru-RU" dirty="0"/>
              <a:t>для идентификации незаконных иммигрантов в целях </a:t>
            </a:r>
            <a:r>
              <a:rPr lang="ru-RU" dirty="0" smtClean="0"/>
              <a:t>содействия </a:t>
            </a:r>
            <a:r>
              <a:rPr lang="ru-RU" dirty="0"/>
              <a:t>их возвращению в страну постоянного проживания</a:t>
            </a:r>
          </a:p>
          <a:p>
            <a:endParaRPr lang="ru-RU" dirty="0"/>
          </a:p>
        </p:txBody>
      </p:sp>
    </p:spTree>
    <p:extLst>
      <p:ext uri="{BB962C8B-B14F-4D97-AF65-F5344CB8AC3E}">
        <p14:creationId xmlns:p14="http://schemas.microsoft.com/office/powerpoint/2010/main" val="164147350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2146250"/>
          </a:xfrm>
        </p:spPr>
        <p:txBody>
          <a:bodyPr>
            <a:normAutofit fontScale="90000"/>
          </a:bodyPr>
          <a:lstStyle/>
          <a:p>
            <a:r>
              <a:rPr lang="ru-RU" dirty="0"/>
              <a:t>Основная причина незаконного перемещения просителей убежища внутри ЕС </a:t>
            </a:r>
          </a:p>
        </p:txBody>
      </p:sp>
      <p:sp>
        <p:nvSpPr>
          <p:cNvPr id="3" name="Объект 2"/>
          <p:cNvSpPr>
            <a:spLocks noGrp="1"/>
          </p:cNvSpPr>
          <p:nvPr>
            <p:ph idx="1"/>
          </p:nvPr>
        </p:nvSpPr>
        <p:spPr>
          <a:xfrm>
            <a:off x="1435608" y="2996952"/>
            <a:ext cx="7498080" cy="3251448"/>
          </a:xfrm>
        </p:spPr>
        <p:txBody>
          <a:bodyPr/>
          <a:lstStyle/>
          <a:p>
            <a:r>
              <a:rPr lang="ru-RU" dirty="0" smtClean="0"/>
              <a:t>— </a:t>
            </a:r>
            <a:r>
              <a:rPr lang="ru-RU" dirty="0"/>
              <a:t>существующие до настоящего времени </a:t>
            </a:r>
            <a:r>
              <a:rPr lang="ru-RU" dirty="0" smtClean="0"/>
              <a:t>отличия </a:t>
            </a:r>
            <a:r>
              <a:rPr lang="ru-RU" dirty="0"/>
              <a:t>в правовом регулировании процесса предоставления </a:t>
            </a:r>
            <a:r>
              <a:rPr lang="ru-RU" dirty="0" smtClean="0"/>
              <a:t>международной </a:t>
            </a:r>
            <a:r>
              <a:rPr lang="ru-RU" dirty="0"/>
              <a:t>защиты на территории разных государств — членов ЕС</a:t>
            </a:r>
          </a:p>
        </p:txBody>
      </p:sp>
    </p:spTree>
    <p:extLst>
      <p:ext uri="{BB962C8B-B14F-4D97-AF65-F5344CB8AC3E}">
        <p14:creationId xmlns:p14="http://schemas.microsoft.com/office/powerpoint/2010/main" val="202246031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620688"/>
            <a:ext cx="7890080" cy="5627712"/>
          </a:xfrm>
        </p:spPr>
        <p:txBody>
          <a:bodyPr>
            <a:normAutofit fontScale="92500" lnSpcReduction="20000"/>
          </a:bodyPr>
          <a:lstStyle/>
          <a:p>
            <a:r>
              <a:rPr lang="ru-RU" dirty="0" smtClean="0"/>
              <a:t>Во-первых</a:t>
            </a:r>
            <a:r>
              <a:rPr lang="ru-RU" dirty="0"/>
              <a:t>, в соответствии со ст. 29 </a:t>
            </a:r>
            <a:r>
              <a:rPr lang="ru-RU" dirty="0" smtClean="0"/>
              <a:t>квалификационного </a:t>
            </a:r>
            <a:r>
              <a:rPr lang="ru-RU" dirty="0"/>
              <a:t>регламента лицо, получившее международную защиту, </a:t>
            </a:r>
            <a:r>
              <a:rPr lang="ru-RU" b="1" dirty="0" smtClean="0">
                <a:solidFill>
                  <a:srgbClr val="FF0000"/>
                </a:solidFill>
                <a:effectLst>
                  <a:outerShdw blurRad="38100" dist="38100" dir="2700000" algn="tl">
                    <a:srgbClr val="000000">
                      <a:alpha val="43137"/>
                    </a:srgbClr>
                  </a:outerShdw>
                </a:effectLst>
              </a:rPr>
              <a:t>обязано </a:t>
            </a:r>
            <a:r>
              <a:rPr lang="ru-RU" b="1" dirty="0">
                <a:solidFill>
                  <a:srgbClr val="FF0000"/>
                </a:solidFill>
                <a:effectLst>
                  <a:outerShdw blurRad="38100" dist="38100" dir="2700000" algn="tl">
                    <a:srgbClr val="000000">
                      <a:alpha val="43137"/>
                    </a:srgbClr>
                  </a:outerShdw>
                </a:effectLst>
              </a:rPr>
              <a:t>проживать на территории того государства, где ему была </a:t>
            </a:r>
            <a:r>
              <a:rPr lang="ru-RU" b="1" dirty="0" smtClean="0">
                <a:solidFill>
                  <a:srgbClr val="FF0000"/>
                </a:solidFill>
                <a:effectLst>
                  <a:outerShdw blurRad="38100" dist="38100" dir="2700000" algn="tl">
                    <a:srgbClr val="000000">
                      <a:alpha val="43137"/>
                    </a:srgbClr>
                  </a:outerShdw>
                </a:effectLst>
              </a:rPr>
              <a:t>предоставлена </a:t>
            </a:r>
            <a:r>
              <a:rPr lang="ru-RU" b="1" dirty="0">
                <a:solidFill>
                  <a:srgbClr val="FF0000"/>
                </a:solidFill>
                <a:effectLst>
                  <a:outerShdw blurRad="38100" dist="38100" dir="2700000" algn="tl">
                    <a:srgbClr val="000000">
                      <a:alpha val="43137"/>
                    </a:srgbClr>
                  </a:outerShdw>
                </a:effectLst>
              </a:rPr>
              <a:t>соответствующая защита</a:t>
            </a:r>
            <a:r>
              <a:rPr lang="ru-RU" dirty="0"/>
              <a:t>. Более того, в силу указанной нормы в совокупности с положениями ст. 20 </a:t>
            </a:r>
            <a:r>
              <a:rPr lang="ru-RU" dirty="0" smtClean="0"/>
              <a:t> </a:t>
            </a:r>
            <a:r>
              <a:rPr lang="ru-RU" dirty="0"/>
              <a:t>Дублинского регламента </a:t>
            </a:r>
            <a:r>
              <a:rPr lang="ru-RU" i="1" dirty="0" smtClean="0"/>
              <a:t>государство—член </a:t>
            </a:r>
            <a:r>
              <a:rPr lang="ru-RU" i="1" dirty="0"/>
              <a:t>ЕС обязано вернуть ходатайство о предоставлении убежища в случае</a:t>
            </a:r>
            <a:r>
              <a:rPr lang="ru-RU" dirty="0"/>
              <a:t>, если проситель международной защиты находится на территории другой страны ЕС без законных на то оснований. </a:t>
            </a:r>
          </a:p>
        </p:txBody>
      </p:sp>
    </p:spTree>
    <p:extLst>
      <p:ext uri="{BB962C8B-B14F-4D97-AF65-F5344CB8AC3E}">
        <p14:creationId xmlns:p14="http://schemas.microsoft.com/office/powerpoint/2010/main" val="83014658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5608" y="116632"/>
            <a:ext cx="7498080" cy="6131768"/>
          </a:xfrm>
        </p:spPr>
        <p:txBody>
          <a:bodyPr>
            <a:normAutofit fontScale="92500" lnSpcReduction="10000"/>
          </a:bodyPr>
          <a:lstStyle/>
          <a:p>
            <a:r>
              <a:rPr lang="ru-RU" dirty="0" smtClean="0"/>
              <a:t>Во-вторых</a:t>
            </a:r>
            <a:r>
              <a:rPr lang="ru-RU" dirty="0"/>
              <a:t>, </a:t>
            </a:r>
            <a:r>
              <a:rPr lang="ru-RU" dirty="0" smtClean="0"/>
              <a:t>квалификационный регламент </a:t>
            </a:r>
            <a:r>
              <a:rPr lang="ru-RU" dirty="0"/>
              <a:t>содержит норму (ст. 44) об изменении Директивы Совета № 2003/109/EU, касающейся статуса иностранцев, имеющих право долгосрочного проживания. </a:t>
            </a:r>
            <a:endParaRPr lang="ru-RU" dirty="0" smtClean="0"/>
          </a:p>
          <a:p>
            <a:r>
              <a:rPr lang="ru-RU" dirty="0" smtClean="0"/>
              <a:t>Согласно </a:t>
            </a:r>
            <a:r>
              <a:rPr lang="ru-RU" dirty="0"/>
              <a:t>указанной норме если лицо, получившее </a:t>
            </a:r>
            <a:r>
              <a:rPr lang="ru-RU" dirty="0" smtClean="0"/>
              <a:t>международную защиту, находится на территории другого государства—члена ЕС без законных на то оснований, в отношении такого </a:t>
            </a:r>
            <a:r>
              <a:rPr lang="ru-RU" dirty="0"/>
              <a:t>лица срок его предыдущего пребывания не подлежит </a:t>
            </a:r>
            <a:r>
              <a:rPr lang="ru-RU" dirty="0" smtClean="0"/>
              <a:t>включению </a:t>
            </a:r>
            <a:r>
              <a:rPr lang="ru-RU" dirty="0"/>
              <a:t>в пятилетний срок для получения вида на жительство. </a:t>
            </a:r>
          </a:p>
        </p:txBody>
      </p:sp>
    </p:spTree>
    <p:extLst>
      <p:ext uri="{BB962C8B-B14F-4D97-AF65-F5344CB8AC3E}">
        <p14:creationId xmlns:p14="http://schemas.microsoft.com/office/powerpoint/2010/main" val="25233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5608" y="116632"/>
            <a:ext cx="7498080" cy="6131768"/>
          </a:xfrm>
        </p:spPr>
        <p:txBody>
          <a:bodyPr>
            <a:normAutofit/>
          </a:bodyPr>
          <a:lstStyle/>
          <a:p>
            <a:r>
              <a:rPr lang="ru-RU" dirty="0"/>
              <a:t>В-третьих, в силу ст. 17(a) Директивы об условиях приема </a:t>
            </a:r>
            <a:r>
              <a:rPr lang="ru-RU" dirty="0" smtClean="0"/>
              <a:t>государство—член </a:t>
            </a:r>
            <a:r>
              <a:rPr lang="ru-RU" dirty="0"/>
              <a:t>ЕС вправе лишить просителя убежища определенных социальных гарантий в случае нарушения с его стороны обязательства по пребыванию в том государстве-члене, в котором он обязан находиться. Государства-члены могут обязывать </a:t>
            </a:r>
            <a:r>
              <a:rPr lang="ru-RU" dirty="0" smtClean="0"/>
              <a:t>просителей </a:t>
            </a:r>
            <a:r>
              <a:rPr lang="ru-RU" dirty="0"/>
              <a:t>убежища отмечаться в компетентных органах при наличии риска их несанкционированного </a:t>
            </a:r>
            <a:r>
              <a:rPr lang="ru-RU" dirty="0" smtClean="0"/>
              <a:t>отъезда</a:t>
            </a:r>
            <a:endParaRPr lang="ru-RU" dirty="0"/>
          </a:p>
        </p:txBody>
      </p:sp>
    </p:spTree>
    <p:extLst>
      <p:ext uri="{BB962C8B-B14F-4D97-AF65-F5344CB8AC3E}">
        <p14:creationId xmlns:p14="http://schemas.microsoft.com/office/powerpoint/2010/main" val="159676753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a:t>
            </a:r>
            <a:endParaRPr lang="ru-RU" dirty="0"/>
          </a:p>
        </p:txBody>
      </p:sp>
      <p:sp>
        <p:nvSpPr>
          <p:cNvPr id="3" name="Объект 2"/>
          <p:cNvSpPr>
            <a:spLocks noGrp="1"/>
          </p:cNvSpPr>
          <p:nvPr>
            <p:ph idx="1"/>
          </p:nvPr>
        </p:nvSpPr>
        <p:spPr/>
        <p:txBody>
          <a:bodyPr>
            <a:normAutofit/>
          </a:bodyPr>
          <a:lstStyle/>
          <a:p>
            <a:r>
              <a:rPr lang="ru-RU" sz="4000" dirty="0"/>
              <a:t>существенно </a:t>
            </a:r>
            <a:r>
              <a:rPr lang="ru-RU" sz="4000" dirty="0" smtClean="0"/>
              <a:t>усилился </a:t>
            </a:r>
            <a:r>
              <a:rPr lang="ru-RU" sz="4000" dirty="0"/>
              <a:t>наднациональный компонент в политике ЕС по предоставлению убежища</a:t>
            </a:r>
          </a:p>
        </p:txBody>
      </p:sp>
    </p:spTree>
    <p:extLst>
      <p:ext uri="{BB962C8B-B14F-4D97-AF65-F5344CB8AC3E}">
        <p14:creationId xmlns:p14="http://schemas.microsoft.com/office/powerpoint/2010/main" val="23014840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634082"/>
          </a:xfrm>
          <a:solidFill>
            <a:schemeClr val="accent1">
              <a:lumMod val="20000"/>
              <a:lumOff val="80000"/>
            </a:schemeClr>
          </a:solidFill>
        </p:spPr>
        <p:txBody>
          <a:bodyPr>
            <a:normAutofit fontScale="90000"/>
          </a:bodyPr>
          <a:lstStyle/>
          <a:p>
            <a:r>
              <a:rPr lang="ru-RU" dirty="0"/>
              <a:t>Что ждет беженцев в Евросоюзе</a:t>
            </a:r>
            <a:r>
              <a:rPr lang="ru-RU" dirty="0" smtClean="0"/>
              <a:t>?</a:t>
            </a:r>
            <a:endParaRPr lang="ru-RU" dirty="0"/>
          </a:p>
        </p:txBody>
      </p:sp>
      <p:sp>
        <p:nvSpPr>
          <p:cNvPr id="3" name="Объект 2"/>
          <p:cNvSpPr>
            <a:spLocks noGrp="1"/>
          </p:cNvSpPr>
          <p:nvPr>
            <p:ph idx="1"/>
          </p:nvPr>
        </p:nvSpPr>
        <p:spPr>
          <a:xfrm>
            <a:off x="827584" y="908720"/>
            <a:ext cx="8106104" cy="5949280"/>
          </a:xfrm>
        </p:spPr>
        <p:txBody>
          <a:bodyPr>
            <a:normAutofit fontScale="70000" lnSpcReduction="20000"/>
          </a:bodyPr>
          <a:lstStyle/>
          <a:p>
            <a:endParaRPr lang="ru-RU" dirty="0"/>
          </a:p>
          <a:p>
            <a:r>
              <a:rPr lang="ru-RU" dirty="0"/>
              <a:t>По данным </a:t>
            </a:r>
            <a:r>
              <a:rPr lang="ru-RU" dirty="0" err="1"/>
              <a:t>Евростата</a:t>
            </a:r>
            <a:r>
              <a:rPr lang="ru-RU" dirty="0"/>
              <a:t>, больше всего заявлений подается (по убыванию) в </a:t>
            </a:r>
            <a:r>
              <a:rPr lang="ru-RU" b="1" dirty="0">
                <a:solidFill>
                  <a:schemeClr val="tx2">
                    <a:lumMod val="60000"/>
                    <a:lumOff val="40000"/>
                  </a:schemeClr>
                </a:solidFill>
                <a:effectLst>
                  <a:outerShdw blurRad="38100" dist="38100" dir="2700000" algn="tl">
                    <a:srgbClr val="000000">
                      <a:alpha val="43137"/>
                    </a:srgbClr>
                  </a:outerShdw>
                </a:effectLst>
              </a:rPr>
              <a:t>Германии, Швеции, Италии, Франции, Венгрии, Великобритании и Греции</a:t>
            </a:r>
            <a:r>
              <a:rPr lang="ru-RU" dirty="0"/>
              <a:t>.</a:t>
            </a:r>
          </a:p>
          <a:p>
            <a:r>
              <a:rPr lang="ru-RU" dirty="0" smtClean="0"/>
              <a:t>Мигрант</a:t>
            </a:r>
            <a:r>
              <a:rPr lang="ru-RU" dirty="0"/>
              <a:t>, претендующий на статус беженца, подает заявление властям страны, в которой находится. Чтобы получить этот статус, он должен доказать, что возвращение на родину сопряжено для него с риском для жизни или будет грозить серьезным ущербом.</a:t>
            </a:r>
          </a:p>
          <a:p>
            <a:endParaRPr lang="ru-RU" dirty="0"/>
          </a:p>
          <a:p>
            <a:r>
              <a:rPr lang="ru-RU" dirty="0"/>
              <a:t>Государства ЕС не могут отказывать в праве на убежище массовым образом – каждый случай должен рассматриваться индивидуально. В случае отказа соискатель имеет право на апелляцию.</a:t>
            </a:r>
          </a:p>
          <a:p>
            <a:endParaRPr lang="ru-RU" dirty="0"/>
          </a:p>
          <a:p>
            <a:r>
              <a:rPr lang="ru-RU" dirty="0"/>
              <a:t>По правилам Евросоюза подавший заявление имеет право на получение пищи, первой медицинской помощи и ночлега в центре для беженцев. Претенденты должны получать право на работу в течение девяти месяцев после прибытия в страну.</a:t>
            </a:r>
          </a:p>
          <a:p>
            <a:endParaRPr lang="ru-RU" dirty="0"/>
          </a:p>
        </p:txBody>
      </p:sp>
    </p:spTree>
    <p:extLst>
      <p:ext uri="{BB962C8B-B14F-4D97-AF65-F5344CB8AC3E}">
        <p14:creationId xmlns:p14="http://schemas.microsoft.com/office/powerpoint/2010/main" val="699741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Место для подписания документа было выбрано не случайно</a:t>
            </a:r>
          </a:p>
        </p:txBody>
      </p:sp>
      <p:sp>
        <p:nvSpPr>
          <p:cNvPr id="3" name="Объект 2"/>
          <p:cNvSpPr>
            <a:spLocks noGrp="1"/>
          </p:cNvSpPr>
          <p:nvPr>
            <p:ph idx="1"/>
          </p:nvPr>
        </p:nvSpPr>
        <p:spPr>
          <a:xfrm>
            <a:off x="971600" y="1447800"/>
            <a:ext cx="7962088" cy="5410200"/>
          </a:xfrm>
        </p:spPr>
        <p:txBody>
          <a:bodyPr>
            <a:normAutofit fontScale="92500"/>
          </a:bodyPr>
          <a:lstStyle/>
          <a:p>
            <a:r>
              <a:rPr lang="ru-RU" dirty="0" smtClean="0"/>
              <a:t>Во-первых</a:t>
            </a:r>
            <a:r>
              <a:rPr lang="ru-RU" dirty="0"/>
              <a:t>, в то время Люксембург председательствовал в Совете Европейского союза. </a:t>
            </a:r>
            <a:endParaRPr lang="ru-RU" dirty="0" smtClean="0"/>
          </a:p>
          <a:p>
            <a:r>
              <a:rPr lang="ru-RU" dirty="0" smtClean="0"/>
              <a:t>Во-вторых</a:t>
            </a:r>
            <a:r>
              <a:rPr lang="ru-RU" dirty="0"/>
              <a:t>, Шенген располагается в непосредственной близости от места, где сходятся границы трех стран: Франции, Германии и Люксембург. </a:t>
            </a:r>
            <a:endParaRPr lang="ru-RU" dirty="0" smtClean="0"/>
          </a:p>
          <a:p>
            <a:r>
              <a:rPr lang="ru-RU" dirty="0" smtClean="0"/>
              <a:t>Сейчас </a:t>
            </a:r>
            <a:r>
              <a:rPr lang="ru-RU" dirty="0"/>
              <a:t>название деревни употребляется в нарицательном значении: этим словом заменяется название шенгенской визы либо обозначается сама Шенгенская зона.</a:t>
            </a:r>
          </a:p>
        </p:txBody>
      </p:sp>
    </p:spTree>
    <p:extLst>
      <p:ext uri="{BB962C8B-B14F-4D97-AF65-F5344CB8AC3E}">
        <p14:creationId xmlns:p14="http://schemas.microsoft.com/office/powerpoint/2010/main" val="121409313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634082"/>
          </a:xfrm>
          <a:solidFill>
            <a:schemeClr val="accent1">
              <a:lumMod val="20000"/>
              <a:lumOff val="80000"/>
            </a:schemeClr>
          </a:solidFill>
        </p:spPr>
        <p:txBody>
          <a:bodyPr>
            <a:normAutofit fontScale="90000"/>
          </a:bodyPr>
          <a:lstStyle/>
          <a:p>
            <a:r>
              <a:rPr lang="ru-RU" dirty="0"/>
              <a:t>Что ждет беженцев в Евросоюзе</a:t>
            </a:r>
            <a:r>
              <a:rPr lang="ru-RU" dirty="0" smtClean="0"/>
              <a:t>?</a:t>
            </a:r>
            <a:endParaRPr lang="ru-RU" dirty="0"/>
          </a:p>
        </p:txBody>
      </p:sp>
      <p:sp>
        <p:nvSpPr>
          <p:cNvPr id="3" name="Объект 2"/>
          <p:cNvSpPr>
            <a:spLocks noGrp="1"/>
          </p:cNvSpPr>
          <p:nvPr>
            <p:ph idx="1"/>
          </p:nvPr>
        </p:nvSpPr>
        <p:spPr>
          <a:xfrm>
            <a:off x="1435608" y="908720"/>
            <a:ext cx="7498080" cy="5949280"/>
          </a:xfrm>
        </p:spPr>
        <p:txBody>
          <a:bodyPr>
            <a:normAutofit/>
          </a:bodyPr>
          <a:lstStyle/>
          <a:p>
            <a:pPr marL="82296" indent="0">
              <a:buNone/>
            </a:pPr>
            <a:r>
              <a:rPr lang="ru-RU" dirty="0" smtClean="0"/>
              <a:t>По </a:t>
            </a:r>
            <a:r>
              <a:rPr lang="ru-RU" dirty="0"/>
              <a:t>правилам Евросоюза подавший заявление имеет право на получение </a:t>
            </a:r>
            <a:endParaRPr lang="ru-RU" dirty="0" smtClean="0"/>
          </a:p>
          <a:p>
            <a:r>
              <a:rPr lang="ru-RU" dirty="0" smtClean="0"/>
              <a:t>пищи,</a:t>
            </a:r>
          </a:p>
          <a:p>
            <a:r>
              <a:rPr lang="ru-RU" dirty="0" smtClean="0"/>
              <a:t> </a:t>
            </a:r>
            <a:r>
              <a:rPr lang="ru-RU" dirty="0"/>
              <a:t>первой медицинской помощи и </a:t>
            </a:r>
            <a:endParaRPr lang="ru-RU" dirty="0" smtClean="0"/>
          </a:p>
          <a:p>
            <a:r>
              <a:rPr lang="ru-RU" dirty="0" smtClean="0"/>
              <a:t>ночлега </a:t>
            </a:r>
            <a:r>
              <a:rPr lang="ru-RU" dirty="0"/>
              <a:t>в центре для беженцев. </a:t>
            </a:r>
            <a:endParaRPr lang="ru-RU" dirty="0" smtClean="0"/>
          </a:p>
          <a:p>
            <a:r>
              <a:rPr lang="ru-RU" dirty="0" smtClean="0"/>
              <a:t>Претенденты </a:t>
            </a:r>
            <a:r>
              <a:rPr lang="ru-RU" dirty="0"/>
              <a:t>должны получать право на работу в течение девяти месяцев после прибытия в страну.</a:t>
            </a:r>
          </a:p>
          <a:p>
            <a:endParaRPr lang="ru-RU" dirty="0"/>
          </a:p>
        </p:txBody>
      </p:sp>
    </p:spTree>
    <p:extLst>
      <p:ext uri="{BB962C8B-B14F-4D97-AF65-F5344CB8AC3E}">
        <p14:creationId xmlns:p14="http://schemas.microsoft.com/office/powerpoint/2010/main" val="348386441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pbs.twimg.com/media/CE5AM_gUsAAcK6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6632"/>
            <a:ext cx="7776864" cy="6706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65969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8627"/>
            <a:ext cx="7927924" cy="990133"/>
          </a:xfrm>
        </p:spPr>
        <p:txBody>
          <a:bodyPr>
            <a:noAutofit/>
          </a:bodyPr>
          <a:lstStyle/>
          <a:p>
            <a:r>
              <a:rPr lang="ru-RU" sz="3200" dirty="0"/>
              <a:t>​По данным Еврокомиссии, </a:t>
            </a:r>
            <a:r>
              <a:rPr lang="ru-RU" sz="3200" dirty="0" smtClean="0"/>
              <a:t>в </a:t>
            </a:r>
            <a:r>
              <a:rPr lang="ru-RU" sz="3200" dirty="0"/>
              <a:t>2014 </a:t>
            </a:r>
            <a:r>
              <a:rPr lang="ru-RU" sz="3200" dirty="0" smtClean="0"/>
              <a:t>г. </a:t>
            </a:r>
            <a:r>
              <a:rPr lang="ru-RU" sz="3200" dirty="0"/>
              <a:t>количество поданных заявлений на статус беженца </a:t>
            </a:r>
          </a:p>
        </p:txBody>
      </p:sp>
      <p:sp>
        <p:nvSpPr>
          <p:cNvPr id="3" name="Объект 2"/>
          <p:cNvSpPr>
            <a:spLocks noGrp="1"/>
          </p:cNvSpPr>
          <p:nvPr>
            <p:ph idx="1"/>
          </p:nvPr>
        </p:nvSpPr>
        <p:spPr>
          <a:xfrm>
            <a:off x="971600" y="1447800"/>
            <a:ext cx="7962088" cy="5221560"/>
          </a:xfrm>
        </p:spPr>
        <p:txBody>
          <a:bodyPr>
            <a:normAutofit fontScale="85000" lnSpcReduction="20000"/>
          </a:bodyPr>
          <a:lstStyle/>
          <a:p>
            <a:r>
              <a:rPr lang="ru-RU" dirty="0" smtClean="0"/>
              <a:t>в </a:t>
            </a:r>
            <a:r>
              <a:rPr lang="ru-RU" dirty="0"/>
              <a:t>ЕС выросло по сравнению с 2013 годом почти на 200 тысяч и составило 626 065. Это был самый высокий показатель в ЕС с 1992 года. В 2015 году число таких </a:t>
            </a:r>
            <a:r>
              <a:rPr lang="ru-RU" dirty="0" smtClean="0"/>
              <a:t>заявлений – 1,5 млн.</a:t>
            </a:r>
            <a:endParaRPr lang="ru-RU" dirty="0"/>
          </a:p>
          <a:p>
            <a:endParaRPr lang="ru-RU" dirty="0"/>
          </a:p>
          <a:p>
            <a:r>
              <a:rPr lang="ru-RU" dirty="0"/>
              <a:t>В 2014 году больше всего заявлений поступило от граждан Сирии, на втором месте были граждане Афганистана. Примерно 45% заявок были удовлетворены в первой инстанции. </a:t>
            </a:r>
            <a:endParaRPr lang="ru-RU" dirty="0" smtClean="0"/>
          </a:p>
          <a:p>
            <a:r>
              <a:rPr lang="ru-RU" dirty="0" smtClean="0"/>
              <a:t>41 </a:t>
            </a:r>
            <a:r>
              <a:rPr lang="ru-RU" dirty="0"/>
              <a:t>тысячу беженцев приняла Германия, 31 – Швеция, и 21 – Италия.</a:t>
            </a:r>
          </a:p>
          <a:p>
            <a:endParaRPr lang="ru-RU" dirty="0"/>
          </a:p>
          <a:p>
            <a:r>
              <a:rPr lang="ru-RU" dirty="0"/>
              <a:t>Для сравнения: Турция в 2014 году приняла больше полутора миллиона беженцев.</a:t>
            </a:r>
          </a:p>
        </p:txBody>
      </p:sp>
    </p:spTree>
    <p:extLst>
      <p:ext uri="{BB962C8B-B14F-4D97-AF65-F5344CB8AC3E}">
        <p14:creationId xmlns:p14="http://schemas.microsoft.com/office/powerpoint/2010/main" val="280754371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Статус беженца</a:t>
            </a:r>
            <a:endParaRPr lang="ru-RU" dirty="0"/>
          </a:p>
        </p:txBody>
      </p:sp>
      <p:sp>
        <p:nvSpPr>
          <p:cNvPr id="3" name="Объект 2"/>
          <p:cNvSpPr>
            <a:spLocks noGrp="1"/>
          </p:cNvSpPr>
          <p:nvPr>
            <p:ph idx="1"/>
          </p:nvPr>
        </p:nvSpPr>
        <p:spPr>
          <a:xfrm>
            <a:off x="1043608" y="1447800"/>
            <a:ext cx="7890080" cy="5077544"/>
          </a:xfrm>
        </p:spPr>
        <p:txBody>
          <a:bodyPr>
            <a:normAutofit fontScale="70000" lnSpcReduction="20000"/>
          </a:bodyPr>
          <a:lstStyle/>
          <a:p>
            <a:r>
              <a:rPr lang="ru-RU" dirty="0"/>
              <a:t>Большинство из тех, кому удается получить убежище в ЕС, оседают в основном в Германии, Швеции и Великобритании – собственно, в эти страны люди чаще всего и стремятся.</a:t>
            </a:r>
          </a:p>
          <a:p>
            <a:endParaRPr lang="ru-RU" dirty="0"/>
          </a:p>
          <a:p>
            <a:r>
              <a:rPr lang="ru-RU" dirty="0"/>
              <a:t>Тем не менее, по действующему в ЕС закону, ответственность за беженца несет страна ЕС, сыгравшая основную роль в попадании мигранта на территорию ЕС. На практике ею оказывается страна, зарегистрировавшая мигранта сразу после его попадания в ЕС, то есть главным образом Италия, Греция и в последнее время </a:t>
            </a:r>
            <a:r>
              <a:rPr lang="ru-RU" dirty="0" smtClean="0"/>
              <a:t>Венгрия, Испания.</a:t>
            </a:r>
            <a:endParaRPr lang="ru-RU" dirty="0"/>
          </a:p>
          <a:p>
            <a:endParaRPr lang="ru-RU" dirty="0"/>
          </a:p>
          <a:p>
            <a:r>
              <a:rPr lang="ru-RU" dirty="0"/>
              <a:t>Власти этих стран, не справляясь с потоком, часто пропускают мигрантов и беженцев дальше без всякой регистрации. Делают они это потому, что не хотят получить обратно мигрантов, которым впоследствии откажут в убежище другие страны ЕС.</a:t>
            </a:r>
          </a:p>
        </p:txBody>
      </p:sp>
    </p:spTree>
    <p:extLst>
      <p:ext uri="{BB962C8B-B14F-4D97-AF65-F5344CB8AC3E}">
        <p14:creationId xmlns:p14="http://schemas.microsoft.com/office/powerpoint/2010/main" val="414527369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Статус беженца</a:t>
            </a:r>
            <a:endParaRPr lang="ru-RU" dirty="0"/>
          </a:p>
        </p:txBody>
      </p:sp>
      <p:sp>
        <p:nvSpPr>
          <p:cNvPr id="3" name="Объект 2"/>
          <p:cNvSpPr>
            <a:spLocks noGrp="1"/>
          </p:cNvSpPr>
          <p:nvPr>
            <p:ph idx="1"/>
          </p:nvPr>
        </p:nvSpPr>
        <p:spPr/>
        <p:txBody>
          <a:bodyPr/>
          <a:lstStyle/>
          <a:p>
            <a:r>
              <a:rPr lang="ru-RU" dirty="0"/>
              <a:t>Промышленно развитые страны удовлетворили в 2015 году 2 млн ходатайств об убежище и 3,2 млн еще находились на рассмотрении. Предпочтение беженцы отдают Германии (441 900). США заняли второе место (172 700). Затем идут Швеция (156 000) и Россия (152 500). </a:t>
            </a:r>
          </a:p>
        </p:txBody>
      </p:sp>
    </p:spTree>
    <p:extLst>
      <p:ext uri="{BB962C8B-B14F-4D97-AF65-F5344CB8AC3E}">
        <p14:creationId xmlns:p14="http://schemas.microsoft.com/office/powerpoint/2010/main" val="156482066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 середине 2016 г.</a:t>
            </a:r>
            <a:br>
              <a:rPr lang="ru-RU" dirty="0"/>
            </a:br>
            <a:endParaRPr lang="ru-RU" dirty="0"/>
          </a:p>
        </p:txBody>
      </p:sp>
      <p:sp>
        <p:nvSpPr>
          <p:cNvPr id="3" name="Объект 2"/>
          <p:cNvSpPr>
            <a:spLocks noGrp="1"/>
          </p:cNvSpPr>
          <p:nvPr>
            <p:ph idx="1"/>
          </p:nvPr>
        </p:nvSpPr>
        <p:spPr/>
        <p:txBody>
          <a:bodyPr/>
          <a:lstStyle/>
          <a:p>
            <a:r>
              <a:rPr lang="ru-RU" dirty="0"/>
              <a:t>б</a:t>
            </a:r>
            <a:r>
              <a:rPr lang="ru-RU" dirty="0" smtClean="0"/>
              <a:t>ыл подготовлен пакет законопроектов </a:t>
            </a:r>
            <a:r>
              <a:rPr lang="ru-RU" dirty="0"/>
              <a:t>в области общей европейской системы предоставления </a:t>
            </a:r>
            <a:r>
              <a:rPr lang="ru-RU" dirty="0" smtClean="0"/>
              <a:t>убежища</a:t>
            </a:r>
            <a:endParaRPr lang="ru-RU" dirty="0"/>
          </a:p>
        </p:txBody>
      </p:sp>
    </p:spTree>
    <p:extLst>
      <p:ext uri="{BB962C8B-B14F-4D97-AF65-F5344CB8AC3E}">
        <p14:creationId xmlns:p14="http://schemas.microsoft.com/office/powerpoint/2010/main" val="195029562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документы для мигрантов</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268760"/>
            <a:ext cx="5688633" cy="3286100"/>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76" y="4105082"/>
            <a:ext cx="3352800" cy="2743200"/>
          </a:xfrm>
          <a:prstGeom prst="rect">
            <a:avLst/>
          </a:prstGeom>
        </p:spPr>
      </p:pic>
    </p:spTree>
    <p:extLst>
      <p:ext uri="{BB962C8B-B14F-4D97-AF65-F5344CB8AC3E}">
        <p14:creationId xmlns:p14="http://schemas.microsoft.com/office/powerpoint/2010/main" val="230870174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принятие Директивы 2003/109/ЕС в ноябре 2003 г.</a:t>
            </a:r>
            <a:endParaRPr lang="ru-RU" dirty="0"/>
          </a:p>
        </p:txBody>
      </p:sp>
      <p:sp>
        <p:nvSpPr>
          <p:cNvPr id="3" name="Содержимое 2"/>
          <p:cNvSpPr>
            <a:spLocks noGrp="1"/>
          </p:cNvSpPr>
          <p:nvPr>
            <p:ph idx="1"/>
          </p:nvPr>
        </p:nvSpPr>
        <p:spPr/>
        <p:txBody>
          <a:bodyPr>
            <a:normAutofit fontScale="92500" lnSpcReduction="10000"/>
          </a:bodyPr>
          <a:lstStyle/>
          <a:p>
            <a:r>
              <a:rPr lang="ru-RU" dirty="0" smtClean="0"/>
              <a:t> выработан единый подход к взаимоотношениям с гражданами государств не членов ЕС (так называемых третьих стран). </a:t>
            </a:r>
          </a:p>
          <a:p>
            <a:r>
              <a:rPr lang="ru-RU" dirty="0" smtClean="0"/>
              <a:t>Прежде в ЕС вопросы, касающиеся гражданства, предоставления вида на жительства и другие подобные вопросы решались каждым государством-членом в отдельности, поскольку они непосредственно касаются государственного суверенитета. </a:t>
            </a:r>
            <a:endParaRPr lang="ru-RU"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solidFill>
        </p:spPr>
        <p:txBody>
          <a:bodyPr>
            <a:normAutofit fontScale="90000"/>
          </a:bodyPr>
          <a:lstStyle/>
          <a:p>
            <a:r>
              <a:rPr lang="ru-RU" dirty="0" smtClean="0"/>
              <a:t>Категории видов на жительство</a:t>
            </a:r>
            <a:endParaRPr lang="ru-RU" dirty="0"/>
          </a:p>
        </p:txBody>
      </p:sp>
      <p:sp>
        <p:nvSpPr>
          <p:cNvPr id="3" name="Содержимое 2"/>
          <p:cNvSpPr>
            <a:spLocks noGrp="1"/>
          </p:cNvSpPr>
          <p:nvPr>
            <p:ph idx="1"/>
          </p:nvPr>
        </p:nvSpPr>
        <p:spPr>
          <a:xfrm>
            <a:off x="1043608" y="1447800"/>
            <a:ext cx="7890080" cy="5221560"/>
          </a:xfrm>
          <a:solidFill>
            <a:schemeClr val="accent2">
              <a:lumMod val="75000"/>
            </a:schemeClr>
          </a:solidFill>
        </p:spPr>
        <p:txBody>
          <a:bodyPr>
            <a:normAutofit fontScale="70000" lnSpcReduction="20000"/>
          </a:bodyPr>
          <a:lstStyle/>
          <a:p>
            <a:r>
              <a:rPr lang="ru-RU" dirty="0"/>
              <a:t>Согласно большинству иммиграционных законодательств стран ЕС и Шенгенского Соглашения вид на жительство может быть предоставлен следующим категориям иностранных граждан:</a:t>
            </a:r>
          </a:p>
          <a:p>
            <a:r>
              <a:rPr lang="ru-RU" dirty="0"/>
              <a:t>имеющим</a:t>
            </a:r>
            <a:r>
              <a:rPr lang="ru-RU" dirty="0">
                <a:hlinkClick r:id="rId2"/>
              </a:rPr>
              <a:t> </a:t>
            </a:r>
            <a:r>
              <a:rPr lang="ru-RU" dirty="0">
                <a:solidFill>
                  <a:srgbClr val="FF0000"/>
                </a:solidFill>
                <a:hlinkClick r:id="rId2"/>
              </a:rPr>
              <a:t>разрешение на работу/контракт</a:t>
            </a:r>
            <a:r>
              <a:rPr lang="ru-RU" dirty="0">
                <a:solidFill>
                  <a:srgbClr val="FF0000"/>
                </a:solidFill>
              </a:rPr>
              <a:t> </a:t>
            </a:r>
            <a:r>
              <a:rPr lang="ru-RU" dirty="0"/>
              <a:t>на работу с работодателем, резидентом страны;</a:t>
            </a:r>
          </a:p>
          <a:p>
            <a:r>
              <a:rPr lang="ru-RU" dirty="0"/>
              <a:t>иностранцы, получающие доход из-за рубежа и рассматривающие ВНЖ в странах Европы без права на работу, как</a:t>
            </a:r>
            <a:r>
              <a:rPr lang="ru-RU" dirty="0">
                <a:hlinkClick r:id="rId3"/>
              </a:rPr>
              <a:t> финансово независимые иностранцы</a:t>
            </a:r>
            <a:r>
              <a:rPr lang="ru-RU" dirty="0"/>
              <a:t>;</a:t>
            </a:r>
          </a:p>
          <a:p>
            <a:r>
              <a:rPr lang="ru-RU" dirty="0"/>
              <a:t>осуществляющие</a:t>
            </a:r>
            <a:r>
              <a:rPr lang="ru-RU" dirty="0">
                <a:hlinkClick r:id="rId4"/>
              </a:rPr>
              <a:t> бизнес-деятельность</a:t>
            </a:r>
            <a:r>
              <a:rPr lang="ru-RU" dirty="0"/>
              <a:t> как независимые предприниматели, используя собственные финансовые средства;</a:t>
            </a:r>
          </a:p>
          <a:p>
            <a:r>
              <a:rPr lang="ru-RU" dirty="0">
                <a:hlinkClick r:id="rId4"/>
              </a:rPr>
              <a:t>представитель иностранной компании</a:t>
            </a:r>
            <a:r>
              <a:rPr lang="ru-RU" dirty="0"/>
              <a:t>, осуществляющей свою деятельность на территории страны-участницы Соглашения</a:t>
            </a:r>
            <a:r>
              <a:rPr lang="ru-RU" dirty="0" smtClean="0"/>
              <a:t>;</a:t>
            </a:r>
            <a:endParaRPr lang="ru-RU"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C000"/>
          </a:solidFill>
        </p:spPr>
        <p:txBody>
          <a:bodyPr>
            <a:normAutofit fontScale="90000"/>
          </a:bodyPr>
          <a:lstStyle/>
          <a:p>
            <a:r>
              <a:rPr lang="ru-RU" dirty="0" smtClean="0"/>
              <a:t>Категории видов на жительство</a:t>
            </a:r>
            <a:endParaRPr lang="ru-RU" dirty="0"/>
          </a:p>
        </p:txBody>
      </p:sp>
      <p:sp>
        <p:nvSpPr>
          <p:cNvPr id="3" name="Содержимое 2"/>
          <p:cNvSpPr>
            <a:spLocks noGrp="1"/>
          </p:cNvSpPr>
          <p:nvPr>
            <p:ph idx="1"/>
          </p:nvPr>
        </p:nvSpPr>
        <p:spPr>
          <a:solidFill>
            <a:schemeClr val="accent2">
              <a:lumMod val="75000"/>
            </a:schemeClr>
          </a:solidFill>
        </p:spPr>
        <p:txBody>
          <a:bodyPr>
            <a:normAutofit fontScale="62500" lnSpcReduction="20000"/>
          </a:bodyPr>
          <a:lstStyle/>
          <a:p>
            <a:r>
              <a:rPr lang="ru-RU" dirty="0" smtClean="0"/>
              <a:t>зарубежный</a:t>
            </a:r>
            <a:r>
              <a:rPr lang="ru-RU" dirty="0" smtClean="0">
                <a:hlinkClick r:id="rId2"/>
              </a:rPr>
              <a:t> инвестор</a:t>
            </a:r>
            <a:r>
              <a:rPr lang="ru-RU" dirty="0" smtClean="0"/>
              <a:t>, инвестирующий в экономику страны-участницы суммы, определенные иммиграционным законодательством;</a:t>
            </a:r>
          </a:p>
          <a:p>
            <a:r>
              <a:rPr lang="ru-RU" dirty="0" smtClean="0"/>
              <a:t>владелец зарубежной недвижимости, минимальная стоимость которой определена иммиграционным законодательством государства;</a:t>
            </a:r>
          </a:p>
          <a:p>
            <a:r>
              <a:rPr lang="ru-RU" dirty="0" smtClean="0">
                <a:hlinkClick r:id="rId3"/>
              </a:rPr>
              <a:t>член семьи гражданина страны-участницы Соглашения</a:t>
            </a:r>
            <a:r>
              <a:rPr lang="ru-RU" dirty="0" smtClean="0"/>
              <a:t>  или иностранца, имеющего статус ПМЖ (супруг/га, гражданские супруги, несовершеннолетние дети до 18 лет и некоторые другие родственники);</a:t>
            </a:r>
          </a:p>
          <a:p>
            <a:r>
              <a:rPr lang="ru-RU" dirty="0" smtClean="0">
                <a:hlinkClick r:id="rId4"/>
              </a:rPr>
              <a:t>студенты</a:t>
            </a:r>
            <a:r>
              <a:rPr lang="ru-RU" dirty="0" smtClean="0"/>
              <a:t>, обучающиеся в средних и высших учебных заведениях на академических программах продолжительный период времени;</a:t>
            </a:r>
          </a:p>
          <a:p>
            <a:r>
              <a:rPr lang="ru-RU" dirty="0" smtClean="0"/>
              <a:t>лица, находящиеся на длительном медицинском лечении;</a:t>
            </a:r>
          </a:p>
          <a:p>
            <a:r>
              <a:rPr lang="ru-RU" dirty="0" smtClean="0"/>
              <a:t>лица духовного звания, осуществляющие религиозную и/или миссионерскую деятельность;</a:t>
            </a:r>
          </a:p>
          <a:p>
            <a:r>
              <a:rPr lang="ru-RU" dirty="0" smtClean="0"/>
              <a:t>экономически независимые пенсионеры.</a:t>
            </a:r>
            <a:endParaRPr lang="ru-RU" dirty="0"/>
          </a:p>
        </p:txBody>
      </p:sp>
    </p:spTree>
    <p:extLst>
      <p:ext uri="{BB962C8B-B14F-4D97-AF65-F5344CB8AC3E}">
        <p14:creationId xmlns:p14="http://schemas.microsoft.com/office/powerpoint/2010/main" val="1853263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6777" y="107576"/>
            <a:ext cx="7724773" cy="1492626"/>
          </a:xfrm>
        </p:spPr>
        <p:txBody>
          <a:bodyPr/>
          <a:lstStyle/>
          <a:p>
            <a:r>
              <a:rPr lang="bg-BG" altLang="zh-CN" sz="3200" dirty="0">
                <a:latin typeface="Andale Mono"/>
                <a:cs typeface="Andale Mono"/>
              </a:rPr>
              <a:t>История Шенгенского соглашения и Шенгенского законодательства</a:t>
            </a:r>
            <a:endParaRPr kumimoji="1" lang="zh-CN" altLang="en-US" sz="3200" dirty="0"/>
          </a:p>
        </p:txBody>
      </p:sp>
      <p:sp>
        <p:nvSpPr>
          <p:cNvPr id="4" name="内容占位符 3"/>
          <p:cNvSpPr>
            <a:spLocks noGrp="1"/>
          </p:cNvSpPr>
          <p:nvPr>
            <p:ph idx="1"/>
          </p:nvPr>
        </p:nvSpPr>
        <p:spPr/>
        <p:txBody>
          <a:bodyPr>
            <a:normAutofit fontScale="85000" lnSpcReduction="10000"/>
          </a:bodyPr>
          <a:lstStyle/>
          <a:p>
            <a:r>
              <a:rPr lang="ru-RU" dirty="0">
                <a:latin typeface="Times New Roman" pitchFamily="18" charset="0"/>
                <a:cs typeface="Times New Roman" pitchFamily="18" charset="0"/>
              </a:rPr>
              <a:t>Договор об образовании Европейского Сообщества (Римский договор) 1957 г.</a:t>
            </a:r>
            <a:endParaRPr lang="ru-RU" altLang="zh-CN" dirty="0">
              <a:solidFill>
                <a:schemeClr val="accent1">
                  <a:lumMod val="75000"/>
                </a:schemeClr>
              </a:solidFill>
              <a:latin typeface="Andale Mono"/>
              <a:cs typeface="Andale Mono"/>
            </a:endParaRPr>
          </a:p>
          <a:p>
            <a:r>
              <a:rPr lang="ru-RU" altLang="zh-CN" dirty="0" smtClean="0">
                <a:latin typeface="Times New Roman" panose="02020603050405020304" pitchFamily="18" charset="0"/>
                <a:cs typeface="Times New Roman" panose="02020603050405020304" pitchFamily="18" charset="0"/>
              </a:rPr>
              <a:t>При </a:t>
            </a:r>
            <a:r>
              <a:rPr lang="ru-RU" altLang="zh-CN" dirty="0">
                <a:latin typeface="Times New Roman" panose="02020603050405020304" pitchFamily="18" charset="0"/>
                <a:cs typeface="Times New Roman" panose="02020603050405020304" pitchFamily="18" charset="0"/>
              </a:rPr>
              <a:t>создании Европейского экономического сообщества среди основных целей его существования было заявлено создание общего рынка, что подразумевало достижение так называемых Четырёх свобод: перемещения товаров, услуг, людей и капиталов. </a:t>
            </a:r>
            <a:endParaRPr lang="ru-RU" altLang="zh-CN" dirty="0" smtClean="0">
              <a:latin typeface="Times New Roman" panose="02020603050405020304" pitchFamily="18" charset="0"/>
              <a:cs typeface="Times New Roman" panose="02020603050405020304" pitchFamily="18" charset="0"/>
            </a:endParaRPr>
          </a:p>
          <a:p>
            <a:r>
              <a:rPr lang="ru-RU" altLang="zh-CN" dirty="0" smtClean="0">
                <a:latin typeface="Times New Roman" panose="02020603050405020304" pitchFamily="18" charset="0"/>
                <a:cs typeface="Times New Roman" panose="02020603050405020304" pitchFamily="18" charset="0"/>
              </a:rPr>
              <a:t>Ради </a:t>
            </a:r>
            <a:r>
              <a:rPr lang="ru-RU" altLang="zh-CN" dirty="0">
                <a:latin typeface="Times New Roman" panose="02020603050405020304" pitchFamily="18" charset="0"/>
                <a:cs typeface="Times New Roman" panose="02020603050405020304" pitchFamily="18" charset="0"/>
              </a:rPr>
              <a:t>свободы перемещения </a:t>
            </a:r>
            <a:r>
              <a:rPr lang="ru-RU" altLang="zh-CN" b="1" u="sng" dirty="0">
                <a:latin typeface="Times New Roman" panose="02020603050405020304" pitchFamily="18" charset="0"/>
                <a:cs typeface="Times New Roman" panose="02020603050405020304" pitchFamily="18" charset="0"/>
              </a:rPr>
              <a:t>товаров и услуг </a:t>
            </a:r>
            <a:r>
              <a:rPr lang="ru-RU" altLang="zh-CN" dirty="0">
                <a:latin typeface="Times New Roman" panose="02020603050405020304" pitchFamily="18" charset="0"/>
                <a:cs typeface="Times New Roman" panose="02020603050405020304" pitchFamily="18" charset="0"/>
              </a:rPr>
              <a:t>в 1958 году был создан Таможенный союз, а также приняты многочисленные иные соглашения.</a:t>
            </a:r>
          </a:p>
          <a:p>
            <a:pPr marL="0" indent="0">
              <a:buNone/>
            </a:pPr>
            <a:endParaRPr lang="ru-RU" altLang="zh-CN" dirty="0">
              <a:solidFill>
                <a:schemeClr val="accent1">
                  <a:lumMod val="75000"/>
                </a:schemeClr>
              </a:solidFill>
              <a:latin typeface="Andale Mono"/>
              <a:cs typeface="Andale Mono"/>
            </a:endParaRPr>
          </a:p>
        </p:txBody>
      </p:sp>
    </p:spTree>
    <p:extLst>
      <p:ext uri="{BB962C8B-B14F-4D97-AF65-F5344CB8AC3E}">
        <p14:creationId xmlns:p14="http://schemas.microsoft.com/office/powerpoint/2010/main" val="114312613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Программы получения ВНЖ и ПМЖ </a:t>
            </a:r>
          </a:p>
        </p:txBody>
      </p:sp>
      <p:sp>
        <p:nvSpPr>
          <p:cNvPr id="3" name="Объект 2"/>
          <p:cNvSpPr>
            <a:spLocks noGrp="1"/>
          </p:cNvSpPr>
          <p:nvPr>
            <p:ph idx="1"/>
          </p:nvPr>
        </p:nvSpPr>
        <p:spPr/>
        <p:txBody>
          <a:bodyPr>
            <a:normAutofit fontScale="92500" lnSpcReduction="20000"/>
          </a:bodyPr>
          <a:lstStyle/>
          <a:p>
            <a:r>
              <a:rPr lang="ru-RU" dirty="0" smtClean="0"/>
              <a:t>в </a:t>
            </a:r>
            <a:r>
              <a:rPr lang="ru-RU" dirty="0"/>
              <a:t>разных странах Европейского Союза в значительной степени отличаются. Есть существенные различия, связанные с размером инвестиций, условиями для членов семьи, требованиям к проживанию на территории страны, условиями для получения постоянного вида на жительство, гражданства и паспорта. Не в последнюю очередь стоит также учитывать экономическое состояние и инвестиционные возможности в конкретной стране.</a:t>
            </a:r>
          </a:p>
        </p:txBody>
      </p:sp>
    </p:spTree>
    <p:extLst>
      <p:ext uri="{BB962C8B-B14F-4D97-AF65-F5344CB8AC3E}">
        <p14:creationId xmlns:p14="http://schemas.microsoft.com/office/powerpoint/2010/main" val="406568041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Временный вид на жительство (</a:t>
            </a:r>
            <a:r>
              <a:rPr lang="ru-RU" dirty="0" smtClean="0"/>
              <a:t>ВНЖ</a:t>
            </a:r>
            <a:r>
              <a:rPr lang="ru-RU" dirty="0"/>
              <a:t>) </a:t>
            </a:r>
          </a:p>
        </p:txBody>
      </p:sp>
      <p:sp>
        <p:nvSpPr>
          <p:cNvPr id="3" name="Объект 2"/>
          <p:cNvSpPr>
            <a:spLocks noGrp="1"/>
          </p:cNvSpPr>
          <p:nvPr>
            <p:ph idx="1"/>
          </p:nvPr>
        </p:nvSpPr>
        <p:spPr>
          <a:xfrm>
            <a:off x="1435608" y="1447800"/>
            <a:ext cx="7498080" cy="5293568"/>
          </a:xfrm>
        </p:spPr>
        <p:txBody>
          <a:bodyPr>
            <a:normAutofit fontScale="85000" lnSpcReduction="20000"/>
          </a:bodyPr>
          <a:lstStyle/>
          <a:p>
            <a:r>
              <a:rPr lang="ru-RU" dirty="0" smtClean="0"/>
              <a:t>— </a:t>
            </a:r>
            <a:r>
              <a:rPr lang="ru-RU" dirty="0"/>
              <a:t>это иммиграционный статус, предоставляемый иностранцу, дающий право въезда и выезда из страны Шенгенского Соглашения, пребывание на территории страны, выдавшей статус в течение минимум 1 года, а также возможность работы в этой стране. При соблюдении определенных законодательством условий после ряда лет возможно получение статуса Постоянного жителя (ПМЖ).</a:t>
            </a:r>
          </a:p>
          <a:p>
            <a:r>
              <a:rPr lang="ru-RU" dirty="0"/>
              <a:t>Обладатели статуса ВНЖ имеют право свободного перемещения по странам-участницам Соглашения, при обязательном условии не находиться в каждой из стран более трех месяцев в течение полугода</a:t>
            </a:r>
            <a:r>
              <a:rPr lang="ru-RU" dirty="0" smtClean="0"/>
              <a:t>.</a:t>
            </a:r>
            <a:endParaRPr lang="ru-RU" dirty="0"/>
          </a:p>
        </p:txBody>
      </p:sp>
    </p:spTree>
    <p:extLst>
      <p:ext uri="{BB962C8B-B14F-4D97-AF65-F5344CB8AC3E}">
        <p14:creationId xmlns:p14="http://schemas.microsoft.com/office/powerpoint/2010/main" val="91634426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Постоянный вид на жительство (ПМЖ)</a:t>
            </a:r>
          </a:p>
        </p:txBody>
      </p:sp>
      <p:sp>
        <p:nvSpPr>
          <p:cNvPr id="3" name="Объект 2"/>
          <p:cNvSpPr>
            <a:spLocks noGrp="1"/>
          </p:cNvSpPr>
          <p:nvPr>
            <p:ph idx="1"/>
          </p:nvPr>
        </p:nvSpPr>
        <p:spPr>
          <a:xfrm>
            <a:off x="1435608" y="1447800"/>
            <a:ext cx="7498080" cy="5410200"/>
          </a:xfrm>
        </p:spPr>
        <p:txBody>
          <a:bodyPr>
            <a:normAutofit fontScale="85000" lnSpcReduction="20000"/>
          </a:bodyPr>
          <a:lstStyle/>
          <a:p>
            <a:r>
              <a:rPr lang="ru-RU" dirty="0" smtClean="0"/>
              <a:t>— </a:t>
            </a:r>
            <a:r>
              <a:rPr lang="ru-RU" dirty="0"/>
              <a:t>это иммиграционный статус, по которому иностранный гражданин имеет право бессрочно проживать в стране, выдавшей этот статус, работать, обучаться, перемещаться по другим странам Шенгенского соглашения. По прошествии определенного законом количества лет возможно подача прошения на получение паспорта страны, предоставившей статус ПМЖ. В большинстве стран Европы статус ПМЖ можно получить после 5 лет проживания. В некоторых случаях, например, брака с гражданином ЕС, статус ПМЖ можно получить через 3 года. Иммиграционный статус ПМЖ еще известен как бессрочный вид на жительство.</a:t>
            </a:r>
          </a:p>
        </p:txBody>
      </p:sp>
    </p:spTree>
    <p:extLst>
      <p:ext uri="{BB962C8B-B14F-4D97-AF65-F5344CB8AC3E}">
        <p14:creationId xmlns:p14="http://schemas.microsoft.com/office/powerpoint/2010/main" val="118962310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826184" cy="1570186"/>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ru-RU" sz="3600" dirty="0"/>
              <a:t>Специальный статус для трудовых мигрантов в странах Европейского Соглашения </a:t>
            </a:r>
            <a:r>
              <a:rPr lang="ru-RU" sz="3600" dirty="0" smtClean="0"/>
              <a:t/>
            </a:r>
            <a:br>
              <a:rPr lang="ru-RU" sz="3600" dirty="0" smtClean="0"/>
            </a:br>
            <a:r>
              <a:rPr lang="ru-RU" sz="3600" dirty="0" smtClean="0"/>
              <a:t>(«</a:t>
            </a:r>
            <a:r>
              <a:rPr lang="ru-RU" sz="3600" dirty="0"/>
              <a:t>Голубая Карта</a:t>
            </a:r>
            <a:r>
              <a:rPr lang="ru-RU" sz="3600" dirty="0" smtClean="0"/>
              <a:t>»)</a:t>
            </a:r>
            <a:endParaRPr lang="ru-RU" dirty="0"/>
          </a:p>
        </p:txBody>
      </p:sp>
      <p:sp>
        <p:nvSpPr>
          <p:cNvPr id="3" name="Объект 2"/>
          <p:cNvSpPr>
            <a:spLocks noGrp="1"/>
          </p:cNvSpPr>
          <p:nvPr>
            <p:ph idx="1"/>
          </p:nvPr>
        </p:nvSpPr>
        <p:spPr>
          <a:xfrm>
            <a:off x="1043608" y="1844824"/>
            <a:ext cx="7890080" cy="4824536"/>
          </a:xfrm>
        </p:spPr>
        <p:txBody>
          <a:bodyPr>
            <a:normAutofit fontScale="85000" lnSpcReduction="20000"/>
          </a:bodyPr>
          <a:lstStyle/>
          <a:p>
            <a:r>
              <a:rPr lang="ru-RU" dirty="0"/>
              <a:t>Европейская Комиссия предложила Совету ЕС законопроект о </a:t>
            </a:r>
            <a:r>
              <a:rPr lang="ru-RU" b="1" i="1" dirty="0"/>
              <a:t>«голубых картах»</a:t>
            </a:r>
            <a:r>
              <a:rPr lang="ru-RU" dirty="0"/>
              <a:t> </a:t>
            </a:r>
            <a:r>
              <a:rPr lang="ru-RU" dirty="0" smtClean="0"/>
              <a:t>в </a:t>
            </a:r>
            <a:r>
              <a:rPr lang="ru-RU" dirty="0"/>
              <a:t>октябре 2007 </a:t>
            </a:r>
            <a:r>
              <a:rPr lang="ru-RU" dirty="0" smtClean="0"/>
              <a:t>г. </a:t>
            </a:r>
            <a:r>
              <a:rPr lang="ru-RU" dirty="0"/>
              <a:t>В ноябре 2008 </a:t>
            </a:r>
            <a:r>
              <a:rPr lang="ru-RU" dirty="0" smtClean="0"/>
              <a:t>г. </a:t>
            </a:r>
            <a:r>
              <a:rPr lang="ru-RU" dirty="0"/>
              <a:t>Европейский Парламент высказал свое мнение о нём. И, наконец, на заседании Совета ЕС </a:t>
            </a:r>
            <a:r>
              <a:rPr lang="ru-RU" b="1" dirty="0">
                <a:solidFill>
                  <a:srgbClr val="FF0000"/>
                </a:solidFill>
                <a:effectLst>
                  <a:outerShdw blurRad="38100" dist="38100" dir="2700000" algn="tl">
                    <a:srgbClr val="000000">
                      <a:alpha val="43137"/>
                    </a:srgbClr>
                  </a:outerShdw>
                </a:effectLst>
              </a:rPr>
              <a:t>25 мая 2009 </a:t>
            </a:r>
            <a:r>
              <a:rPr lang="ru-RU" b="1" dirty="0" smtClean="0">
                <a:solidFill>
                  <a:srgbClr val="FF0000"/>
                </a:solidFill>
                <a:effectLst>
                  <a:outerShdw blurRad="38100" dist="38100" dir="2700000" algn="tl">
                    <a:srgbClr val="000000">
                      <a:alpha val="43137"/>
                    </a:srgbClr>
                  </a:outerShdw>
                </a:effectLst>
              </a:rPr>
              <a:t>г. </a:t>
            </a:r>
            <a:r>
              <a:rPr lang="ru-RU" b="1" dirty="0">
                <a:solidFill>
                  <a:srgbClr val="FF0000"/>
                </a:solidFill>
                <a:effectLst>
                  <a:outerShdw blurRad="38100" dist="38100" dir="2700000" algn="tl">
                    <a:srgbClr val="000000">
                      <a:alpha val="43137"/>
                    </a:srgbClr>
                  </a:outerShdw>
                </a:effectLst>
              </a:rPr>
              <a:t>решение о принятии Директивы о «голубых картах» </a:t>
            </a:r>
            <a:r>
              <a:rPr lang="ru-RU" dirty="0"/>
              <a:t>было одобрено без обсуждения. Великобритания, Ирландия и Дания не участвовали в принятии Директивы, и её действие не распространяется на эти страны. </a:t>
            </a:r>
            <a:endParaRPr lang="ru-RU" dirty="0" smtClean="0"/>
          </a:p>
          <a:p>
            <a:r>
              <a:rPr lang="ru-RU" dirty="0" smtClean="0"/>
              <a:t>18 </a:t>
            </a:r>
            <a:r>
              <a:rPr lang="ru-RU" dirty="0"/>
              <a:t>июня 2009 </a:t>
            </a:r>
            <a:r>
              <a:rPr lang="ru-RU" dirty="0" smtClean="0"/>
              <a:t>г. </a:t>
            </a:r>
            <a:r>
              <a:rPr lang="ru-RU" dirty="0"/>
              <a:t>Директива была опубликована в «Официальном журнале ЕС», </a:t>
            </a:r>
            <a:r>
              <a:rPr lang="ru-RU" dirty="0" smtClean="0"/>
              <a:t>страны-члены </a:t>
            </a:r>
            <a:r>
              <a:rPr lang="ru-RU" dirty="0"/>
              <a:t>ЕС </a:t>
            </a:r>
            <a:r>
              <a:rPr lang="ru-RU" dirty="0" smtClean="0"/>
              <a:t>в течение двух лет внесли </a:t>
            </a:r>
            <a:r>
              <a:rPr lang="ru-RU" dirty="0"/>
              <a:t>соответствующие изменения в национальные законодательства.</a:t>
            </a:r>
          </a:p>
        </p:txBody>
      </p:sp>
    </p:spTree>
    <p:extLst>
      <p:ext uri="{BB962C8B-B14F-4D97-AF65-F5344CB8AC3E}">
        <p14:creationId xmlns:p14="http://schemas.microsoft.com/office/powerpoint/2010/main" val="177667794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826184" cy="1570186"/>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ru-RU" sz="3600" dirty="0"/>
              <a:t>Специальный статус для трудовых мигрантов в странах Европейского </a:t>
            </a:r>
            <a:r>
              <a:rPr lang="ru-RU" sz="3600" dirty="0" smtClean="0"/>
              <a:t>Соглашения</a:t>
            </a:r>
            <a:br>
              <a:rPr lang="ru-RU" sz="3600" dirty="0" smtClean="0"/>
            </a:br>
            <a:r>
              <a:rPr lang="ru-RU" sz="3600" dirty="0" smtClean="0"/>
              <a:t> </a:t>
            </a:r>
            <a:r>
              <a:rPr lang="ru-RU" sz="3600" dirty="0"/>
              <a:t>(«Голубая Карта</a:t>
            </a:r>
            <a:r>
              <a:rPr lang="ru-RU" sz="3600" dirty="0" smtClean="0"/>
              <a:t>»)</a:t>
            </a:r>
            <a:endParaRPr lang="ru-RU" dirty="0"/>
          </a:p>
        </p:txBody>
      </p:sp>
      <p:sp>
        <p:nvSpPr>
          <p:cNvPr id="3" name="Объект 2"/>
          <p:cNvSpPr>
            <a:spLocks noGrp="1"/>
          </p:cNvSpPr>
          <p:nvPr>
            <p:ph idx="1"/>
          </p:nvPr>
        </p:nvSpPr>
        <p:spPr>
          <a:xfrm>
            <a:off x="1435608" y="1844824"/>
            <a:ext cx="7498080" cy="4752528"/>
          </a:xfrm>
        </p:spPr>
        <p:txBody>
          <a:bodyPr>
            <a:normAutofit lnSpcReduction="10000"/>
          </a:bodyPr>
          <a:lstStyle/>
          <a:p>
            <a:r>
              <a:rPr lang="ru-RU" dirty="0" smtClean="0"/>
              <a:t>Так </a:t>
            </a:r>
            <a:r>
              <a:rPr lang="ru-RU" dirty="0"/>
              <a:t>называемая «Голубая Карта» является удостоверением личности иностранного гражданина, имеющего вид на жительство и право на работу в одной из стран ЕС. Согласно директиве 2009/50/ЕС от 25 мая 2009 г. о введении «Голубой Карты», к июню 2011 года страны-участницы Соглашения должны были привести свои законодательства к единому формату.</a:t>
            </a:r>
          </a:p>
          <a:p>
            <a:endParaRPr lang="ru-RU" dirty="0"/>
          </a:p>
        </p:txBody>
      </p:sp>
    </p:spTree>
    <p:extLst>
      <p:ext uri="{BB962C8B-B14F-4D97-AF65-F5344CB8AC3E}">
        <p14:creationId xmlns:p14="http://schemas.microsoft.com/office/powerpoint/2010/main" val="263704494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826184" cy="1570186"/>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ru-RU" sz="3600" dirty="0"/>
              <a:t>Специальный статус для трудовых мигрантов в странах Европейского Соглашения («Голубая Карта</a:t>
            </a:r>
            <a:r>
              <a:rPr lang="ru-RU" sz="3600" dirty="0" smtClean="0"/>
              <a:t>»)</a:t>
            </a:r>
            <a:endParaRPr lang="ru-RU" dirty="0"/>
          </a:p>
        </p:txBody>
      </p:sp>
      <p:sp>
        <p:nvSpPr>
          <p:cNvPr id="3" name="Объект 2"/>
          <p:cNvSpPr>
            <a:spLocks noGrp="1"/>
          </p:cNvSpPr>
          <p:nvPr>
            <p:ph idx="1"/>
          </p:nvPr>
        </p:nvSpPr>
        <p:spPr>
          <a:xfrm>
            <a:off x="107504" y="1844824"/>
            <a:ext cx="8826184" cy="4824536"/>
          </a:xfrm>
          <a:solidFill>
            <a:schemeClr val="accent2">
              <a:lumMod val="20000"/>
              <a:lumOff val="80000"/>
            </a:schemeClr>
          </a:solidFill>
        </p:spPr>
        <p:txBody>
          <a:bodyPr>
            <a:normAutofit fontScale="92500" lnSpcReduction="10000"/>
          </a:bodyPr>
          <a:lstStyle/>
          <a:p>
            <a:r>
              <a:rPr lang="ru-RU" dirty="0" smtClean="0"/>
              <a:t>Директива 2009 г. </a:t>
            </a:r>
            <a:r>
              <a:rPr lang="ru-RU" dirty="0"/>
              <a:t>формулирует привлекательные условия для въезда и пребывания в странах ЕС высококвалифицированных специалистов из третьих стран. </a:t>
            </a:r>
            <a:endParaRPr lang="ru-RU" dirty="0" smtClean="0"/>
          </a:p>
          <a:p>
            <a:r>
              <a:rPr lang="ru-RU" dirty="0" smtClean="0"/>
              <a:t>Обладателями </a:t>
            </a:r>
            <a:r>
              <a:rPr lang="ru-RU" dirty="0"/>
              <a:t>Европейской голубой карты могут становиться </a:t>
            </a:r>
            <a:r>
              <a:rPr lang="ru-RU" b="1" dirty="0"/>
              <a:t>дипломированные</a:t>
            </a:r>
            <a:r>
              <a:rPr lang="ru-RU" dirty="0"/>
              <a:t> специалисты с высшим образованием, а также иные граждане третьих стран, которые имеют </a:t>
            </a:r>
            <a:r>
              <a:rPr lang="ru-RU" b="1" dirty="0"/>
              <a:t>пятилетний профессиональный опыт </a:t>
            </a:r>
            <a:r>
              <a:rPr lang="ru-RU" dirty="0"/>
              <a:t>работы по специальности, требующей высшего образования. </a:t>
            </a:r>
            <a:endParaRPr lang="ru-RU" dirty="0" smtClean="0"/>
          </a:p>
        </p:txBody>
      </p:sp>
    </p:spTree>
    <p:extLst>
      <p:ext uri="{BB962C8B-B14F-4D97-AF65-F5344CB8AC3E}">
        <p14:creationId xmlns:p14="http://schemas.microsoft.com/office/powerpoint/2010/main" val="409510865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826184" cy="1570186"/>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ru-RU" sz="3600" dirty="0"/>
              <a:t>Специальный статус для трудовых мигрантов в странах Европейского Соглашения («Голубая Карта</a:t>
            </a:r>
            <a:r>
              <a:rPr lang="ru-RU" sz="3600" dirty="0" smtClean="0"/>
              <a:t>»)</a:t>
            </a:r>
            <a:endParaRPr lang="ru-RU" dirty="0"/>
          </a:p>
        </p:txBody>
      </p:sp>
      <p:sp>
        <p:nvSpPr>
          <p:cNvPr id="3" name="Объект 2"/>
          <p:cNvSpPr>
            <a:spLocks noGrp="1"/>
          </p:cNvSpPr>
          <p:nvPr>
            <p:ph idx="1"/>
          </p:nvPr>
        </p:nvSpPr>
        <p:spPr>
          <a:xfrm>
            <a:off x="107504" y="1844824"/>
            <a:ext cx="8826184" cy="4824536"/>
          </a:xfrm>
          <a:solidFill>
            <a:schemeClr val="accent2">
              <a:lumMod val="20000"/>
              <a:lumOff val="80000"/>
            </a:schemeClr>
          </a:solidFill>
        </p:spPr>
        <p:txBody>
          <a:bodyPr>
            <a:normAutofit fontScale="70000" lnSpcReduction="20000"/>
          </a:bodyPr>
          <a:lstStyle/>
          <a:p>
            <a:r>
              <a:rPr lang="ru-RU" dirty="0" smtClean="0"/>
              <a:t>Во </a:t>
            </a:r>
            <a:r>
              <a:rPr lang="ru-RU" dirty="0"/>
              <a:t>многих трудовых и социальных </a:t>
            </a:r>
            <a:r>
              <a:rPr lang="ru-RU" dirty="0" smtClean="0"/>
              <a:t>правах </a:t>
            </a:r>
            <a:r>
              <a:rPr lang="ru-RU" dirty="0"/>
              <a:t>обладатели Европейской голубой карты </a:t>
            </a:r>
            <a:r>
              <a:rPr lang="ru-RU" b="1" dirty="0" smtClean="0"/>
              <a:t>уравниваются </a:t>
            </a:r>
            <a:r>
              <a:rPr lang="ru-RU" b="1" dirty="0"/>
              <a:t>с гражданами ЕС</a:t>
            </a:r>
            <a:r>
              <a:rPr lang="ru-RU" dirty="0"/>
              <a:t>. </a:t>
            </a:r>
            <a:endParaRPr lang="ru-RU" dirty="0" smtClean="0"/>
          </a:p>
          <a:p>
            <a:r>
              <a:rPr lang="ru-RU" dirty="0" smtClean="0"/>
              <a:t>Они </a:t>
            </a:r>
            <a:r>
              <a:rPr lang="ru-RU" dirty="0"/>
              <a:t>также наделяются рядом </a:t>
            </a:r>
            <a:r>
              <a:rPr lang="ru-RU" b="1" dirty="0"/>
              <a:t>дополнительных прав и возможностей</a:t>
            </a:r>
            <a:r>
              <a:rPr lang="ru-RU" dirty="0"/>
              <a:t>, в том числе правом по истечении полутора лет работы в государстве-члене, выдавшем Европейскую голубую карту, переезжать для осуществления трудовой деятельности в другие государства-члены Европейского Союза. </a:t>
            </a:r>
            <a:endParaRPr lang="ru-RU" dirty="0" smtClean="0"/>
          </a:p>
          <a:p>
            <a:r>
              <a:rPr lang="ru-RU" dirty="0" smtClean="0"/>
              <a:t>По </a:t>
            </a:r>
            <a:r>
              <a:rPr lang="ru-RU" dirty="0"/>
              <a:t>сравнению с другими законными иммигрантами в ЕС для обладателей Европейской голубой карты предусмотрен </a:t>
            </a:r>
            <a:r>
              <a:rPr lang="ru-RU" b="1" dirty="0"/>
              <a:t>упрощенный порядок </a:t>
            </a:r>
            <a:r>
              <a:rPr lang="ru-RU" dirty="0"/>
              <a:t>реализации некоторых прав: например, право осуществлять «семейное воссоединение», право по истечении пяти лет законного проживания получить статус «долгосрочного резидента ЕС», дающий гражданам третьих стран еще более широкие возможности работы и проживания.</a:t>
            </a:r>
          </a:p>
        </p:txBody>
      </p:sp>
    </p:spTree>
    <p:extLst>
      <p:ext uri="{BB962C8B-B14F-4D97-AF65-F5344CB8AC3E}">
        <p14:creationId xmlns:p14="http://schemas.microsoft.com/office/powerpoint/2010/main" val="72701483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9024" y="-9550"/>
            <a:ext cx="8784976" cy="7263527"/>
          </a:xfrm>
          <a:prstGeom prst="rect">
            <a:avLst/>
          </a:prstGeom>
        </p:spPr>
        <p:txBody>
          <a:bodyPr wrap="square">
            <a:spAutoFit/>
          </a:bodyPr>
          <a:lstStyle/>
          <a:p>
            <a:pPr>
              <a:buFont typeface="Arial" panose="020B0604020202020204" pitchFamily="34" charset="0"/>
              <a:buChar char="•"/>
            </a:pPr>
            <a:r>
              <a:rPr lang="en-US" sz="2800" dirty="0">
                <a:hlinkClick r:id="rId2"/>
              </a:rPr>
              <a:t>Conditions of entry and residence of third-country nationals for the purpose of highly qualified employment</a:t>
            </a:r>
            <a:r>
              <a:rPr lang="en-US" sz="2800" dirty="0"/>
              <a:t> </a:t>
            </a:r>
            <a:br>
              <a:rPr lang="en-US" sz="2800" dirty="0"/>
            </a:br>
            <a:r>
              <a:rPr lang="en-US" sz="2800" dirty="0"/>
              <a:t/>
            </a:r>
            <a:br>
              <a:rPr lang="en-US" sz="2800" dirty="0"/>
            </a:br>
            <a:endParaRPr lang="en-US" sz="2800" dirty="0"/>
          </a:p>
          <a:p>
            <a:pPr>
              <a:buFont typeface="Arial" panose="020B0604020202020204" pitchFamily="34" charset="0"/>
              <a:buChar char="•"/>
            </a:pPr>
            <a:r>
              <a:rPr lang="en-US" sz="2800" dirty="0">
                <a:hlinkClick r:id="rId3"/>
              </a:rPr>
              <a:t>Council Directive on the conditions of entry and residence of third-country nationals for the purposes of highly qualified employment</a:t>
            </a:r>
            <a:r>
              <a:rPr lang="en-US" sz="2800" dirty="0"/>
              <a:t> </a:t>
            </a:r>
            <a:br>
              <a:rPr lang="en-US" sz="2800" dirty="0"/>
            </a:br>
            <a:r>
              <a:rPr lang="en-US" sz="2800" dirty="0"/>
              <a:t/>
            </a:r>
            <a:br>
              <a:rPr lang="en-US" sz="2800" dirty="0"/>
            </a:br>
            <a:endParaRPr lang="en-US" sz="2800" dirty="0"/>
          </a:p>
          <a:p>
            <a:pPr>
              <a:buFont typeface="Arial" panose="020B0604020202020204" pitchFamily="34" charset="0"/>
              <a:buChar char="•"/>
            </a:pPr>
            <a:r>
              <a:rPr lang="en-US" sz="2800" dirty="0">
                <a:hlinkClick r:id="rId4"/>
              </a:rPr>
              <a:t>COUNCIL DIRECTIVE 2003/86/EC - On the right to family reunification</a:t>
            </a:r>
            <a:r>
              <a:rPr lang="en-US" sz="2800" dirty="0"/>
              <a:t> </a:t>
            </a:r>
            <a:br>
              <a:rPr lang="en-US" sz="2800" dirty="0"/>
            </a:br>
            <a:r>
              <a:rPr lang="en-US" sz="2800" dirty="0"/>
              <a:t/>
            </a:r>
            <a:br>
              <a:rPr lang="en-US" sz="2800" dirty="0"/>
            </a:br>
            <a:endParaRPr lang="en-US" sz="2800" dirty="0"/>
          </a:p>
          <a:p>
            <a:pPr>
              <a:buFont typeface="Arial" panose="020B0604020202020204" pitchFamily="34" charset="0"/>
              <a:buChar char="•"/>
            </a:pPr>
            <a:r>
              <a:rPr lang="en-US" sz="2800" dirty="0">
                <a:hlinkClick r:id="rId5"/>
              </a:rPr>
              <a:t>Council adopts the "EU Blue Card": more advantages for high-skilled foreign workers</a:t>
            </a:r>
            <a:r>
              <a:rPr lang="en-US" sz="2800" dirty="0"/>
              <a:t> </a:t>
            </a:r>
            <a:r>
              <a:rPr lang="en-US" dirty="0"/>
              <a:t/>
            </a:r>
            <a:br>
              <a:rPr lang="en-US" dirty="0"/>
            </a:br>
            <a:endParaRPr lang="en-US" dirty="0"/>
          </a:p>
        </p:txBody>
      </p:sp>
    </p:spTree>
    <p:extLst>
      <p:ext uri="{BB962C8B-B14F-4D97-AF65-F5344CB8AC3E}">
        <p14:creationId xmlns:p14="http://schemas.microsoft.com/office/powerpoint/2010/main" val="51034305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548680"/>
            <a:ext cx="7920880" cy="6555641"/>
          </a:xfrm>
          <a:prstGeom prst="rect">
            <a:avLst/>
          </a:prstGeom>
        </p:spPr>
        <p:txBody>
          <a:bodyPr wrap="square">
            <a:spAutoFit/>
          </a:bodyPr>
          <a:lstStyle/>
          <a:p>
            <a:pPr>
              <a:buFont typeface="Arial" panose="020B0604020202020204" pitchFamily="34" charset="0"/>
              <a:buChar char="•"/>
            </a:pPr>
            <a:r>
              <a:rPr lang="en-US" sz="2800" dirty="0">
                <a:hlinkClick r:id="rId2"/>
              </a:rPr>
              <a:t>COUNCIL REGULATION (EC) No 1030/2002 - Laying down a uniform format for residence permits for third-country </a:t>
            </a:r>
            <a:r>
              <a:rPr lang="en-US" sz="2800" dirty="0" smtClean="0">
                <a:hlinkClick r:id="rId2"/>
              </a:rPr>
              <a:t>nationals</a:t>
            </a:r>
            <a:r>
              <a:rPr lang="en-US" sz="2800" dirty="0"/>
              <a:t/>
            </a:r>
            <a:br>
              <a:rPr lang="en-US" sz="2800" dirty="0"/>
            </a:br>
            <a:endParaRPr lang="en-US" sz="2800" dirty="0"/>
          </a:p>
          <a:p>
            <a:pPr>
              <a:buFont typeface="Arial" panose="020B0604020202020204" pitchFamily="34" charset="0"/>
              <a:buChar char="•"/>
            </a:pPr>
            <a:r>
              <a:rPr lang="en-US" sz="2800" dirty="0">
                <a:hlinkClick r:id="rId3"/>
              </a:rPr>
              <a:t>DIRECTIVE 2005/36/EC OF THE EUROPEAN PARLIAMENT AND OF THE COUNCIL - On the recognition of professional qualifications</a:t>
            </a:r>
            <a:r>
              <a:rPr lang="en-US" sz="2800" dirty="0"/>
              <a:t> </a:t>
            </a:r>
            <a:br>
              <a:rPr lang="en-US" sz="2800" dirty="0"/>
            </a:br>
            <a:endParaRPr lang="en-US" sz="2800" dirty="0"/>
          </a:p>
          <a:p>
            <a:pPr>
              <a:buFont typeface="Arial" panose="020B0604020202020204" pitchFamily="34" charset="0"/>
              <a:buChar char="•"/>
            </a:pPr>
            <a:r>
              <a:rPr lang="en-US" sz="2800" dirty="0">
                <a:hlinkClick r:id="rId4"/>
              </a:rPr>
              <a:t>A Single Permit and a clear set of rights for legal migrant workers</a:t>
            </a:r>
            <a:r>
              <a:rPr lang="en-US" sz="2800" dirty="0"/>
              <a:t> </a:t>
            </a:r>
            <a:br>
              <a:rPr lang="en-US" sz="2800" dirty="0"/>
            </a:br>
            <a:endParaRPr lang="en-US" sz="2800" dirty="0"/>
          </a:p>
          <a:p>
            <a:pPr>
              <a:buFont typeface="Arial" panose="020B0604020202020204" pitchFamily="34" charset="0"/>
              <a:buChar char="•"/>
            </a:pPr>
            <a:r>
              <a:rPr lang="en-US" sz="2800" dirty="0">
                <a:hlinkClick r:id="rId5"/>
              </a:rPr>
              <a:t>COUNCIL DIRECTIVE 2003/109/EC - Concerning the status of third-country nationals who are long-term residents</a:t>
            </a:r>
            <a:r>
              <a:rPr lang="en-US" sz="2800" dirty="0"/>
              <a:t> </a:t>
            </a:r>
            <a:br>
              <a:rPr lang="en-US" sz="2800" dirty="0"/>
            </a:br>
            <a:endParaRPr lang="en-US" sz="2800" dirty="0"/>
          </a:p>
        </p:txBody>
      </p:sp>
    </p:spTree>
    <p:extLst>
      <p:ext uri="{BB962C8B-B14F-4D97-AF65-F5344CB8AC3E}">
        <p14:creationId xmlns:p14="http://schemas.microsoft.com/office/powerpoint/2010/main" val="220650795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74320"/>
            <a:ext cx="8316416" cy="1143000"/>
          </a:xfrm>
        </p:spPr>
        <p:txBody>
          <a:bodyPr>
            <a:normAutofit fontScale="90000"/>
          </a:bodyPr>
          <a:lstStyle/>
          <a:p>
            <a:r>
              <a:rPr lang="ru-RU" dirty="0" smtClean="0"/>
              <a:t>Лицевая и оборотная сторона Голубой карты, выданной в Германии</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700808"/>
            <a:ext cx="3528392" cy="4896544"/>
          </a:xfrm>
          <a:prstGeom prst="rect">
            <a:avLst/>
          </a:prstGeom>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1710328"/>
            <a:ext cx="3500575" cy="4887023"/>
          </a:xfrm>
          <a:prstGeom prst="rect">
            <a:avLst/>
          </a:prstGeom>
        </p:spPr>
      </p:pic>
    </p:spTree>
    <p:extLst>
      <p:ext uri="{BB962C8B-B14F-4D97-AF65-F5344CB8AC3E}">
        <p14:creationId xmlns:p14="http://schemas.microsoft.com/office/powerpoint/2010/main" val="2301379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043608" y="1447800"/>
            <a:ext cx="7890080" cy="4800600"/>
          </a:xfrm>
        </p:spPr>
        <p:txBody>
          <a:bodyPr/>
          <a:lstStyle/>
          <a:p>
            <a:r>
              <a:rPr lang="ru-RU" dirty="0"/>
              <a:t>После заключения Шенгенского договора начались подготовительные работы по разработке основных условий пересечения границ</a:t>
            </a:r>
            <a:r>
              <a:rPr lang="ru-RU" dirty="0" smtClean="0"/>
              <a:t>.</a:t>
            </a:r>
          </a:p>
          <a:p>
            <a:r>
              <a:rPr lang="ru-RU" dirty="0" smtClean="0"/>
              <a:t> </a:t>
            </a:r>
            <a:r>
              <a:rPr lang="ru-RU" dirty="0"/>
              <a:t>И в 1990 году была принята Шенгенская конвенция. Этот документ предусматривал полноценную отмену контроля на границах и разработку единой визовой системы</a:t>
            </a:r>
            <a:r>
              <a:rPr lang="ru-RU" b="1" dirty="0"/>
              <a:t>. </a:t>
            </a:r>
            <a:endParaRPr lang="ru-RU" dirty="0"/>
          </a:p>
        </p:txBody>
      </p:sp>
    </p:spTree>
    <p:extLst>
      <p:ext uri="{BB962C8B-B14F-4D97-AF65-F5344CB8AC3E}">
        <p14:creationId xmlns:p14="http://schemas.microsoft.com/office/powerpoint/2010/main" val="36361832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hlinkClick r:id="rId2"/>
              </a:rPr>
              <a:t>Что такое </a:t>
            </a:r>
            <a:r>
              <a:rPr lang="ru-RU" dirty="0" err="1" smtClean="0">
                <a:hlinkClick r:id="rId2"/>
              </a:rPr>
              <a:t>Blue</a:t>
            </a:r>
            <a:r>
              <a:rPr lang="ru-RU" dirty="0" smtClean="0">
                <a:hlinkClick r:id="rId2"/>
              </a:rPr>
              <a:t> </a:t>
            </a:r>
            <a:r>
              <a:rPr lang="ru-RU" dirty="0" err="1" smtClean="0">
                <a:hlinkClick r:id="rId2"/>
              </a:rPr>
              <a:t>Card</a:t>
            </a:r>
            <a:r>
              <a:rPr lang="ru-RU" dirty="0" smtClean="0">
                <a:hlinkClick r:id="rId2"/>
              </a:rPr>
              <a:t> / </a:t>
            </a:r>
            <a:r>
              <a:rPr lang="ru-RU" dirty="0" err="1" smtClean="0">
                <a:hlinkClick r:id="rId2"/>
              </a:rPr>
              <a:t>Blaue</a:t>
            </a:r>
            <a:r>
              <a:rPr lang="ru-RU" dirty="0" smtClean="0">
                <a:hlinkClick r:id="rId2"/>
              </a:rPr>
              <a:t> </a:t>
            </a:r>
            <a:r>
              <a:rPr lang="ru-RU" dirty="0" err="1" smtClean="0">
                <a:hlinkClick r:id="rId2"/>
              </a:rPr>
              <a:t>Karte</a:t>
            </a:r>
            <a:r>
              <a:rPr lang="ru-RU" dirty="0" smtClean="0">
                <a:hlinkClick r:id="rId2"/>
              </a:rPr>
              <a:t> или т.н. голубая карта ЕС?</a:t>
            </a:r>
            <a:endParaRPr lang="ru-RU" dirty="0"/>
          </a:p>
        </p:txBody>
      </p:sp>
      <p:sp>
        <p:nvSpPr>
          <p:cNvPr id="3" name="Содержимое 2"/>
          <p:cNvSpPr>
            <a:spLocks noGrp="1"/>
          </p:cNvSpPr>
          <p:nvPr>
            <p:ph idx="1"/>
          </p:nvPr>
        </p:nvSpPr>
        <p:spPr>
          <a:xfrm>
            <a:off x="827584" y="1447800"/>
            <a:ext cx="8106104" cy="5221560"/>
          </a:xfrm>
        </p:spPr>
        <p:txBody>
          <a:bodyPr>
            <a:normAutofit fontScale="92500" lnSpcReduction="20000"/>
          </a:bodyPr>
          <a:lstStyle/>
          <a:p>
            <a:r>
              <a:rPr lang="ru-RU" dirty="0" smtClean="0"/>
              <a:t>Этот вид разрешения на пребывание </a:t>
            </a:r>
          </a:p>
          <a:p>
            <a:r>
              <a:rPr lang="ru-RU" dirty="0" smtClean="0"/>
              <a:t>В Германии существует с 1 августа 2012 года и позволяет иностранным специалистам въезжать и находиться на территории Германии с целью </a:t>
            </a:r>
            <a:r>
              <a:rPr lang="ru-RU" b="1" dirty="0" smtClean="0"/>
              <a:t>работы по найму</a:t>
            </a:r>
            <a:r>
              <a:rPr lang="ru-RU" dirty="0" smtClean="0"/>
              <a:t>.</a:t>
            </a:r>
          </a:p>
          <a:p>
            <a:r>
              <a:rPr lang="ru-RU" dirty="0" smtClean="0"/>
              <a:t>Важное условие для получения такого вида разрешения это - заработная плата в размере </a:t>
            </a:r>
            <a:r>
              <a:rPr lang="ru-RU" b="1" dirty="0" smtClean="0"/>
              <a:t>44.800 евро</a:t>
            </a:r>
            <a:r>
              <a:rPr lang="ru-RU" dirty="0" smtClean="0"/>
              <a:t> брутто в год.</a:t>
            </a:r>
          </a:p>
          <a:p>
            <a:r>
              <a:rPr lang="ru-RU" dirty="0" smtClean="0"/>
              <a:t>Эта планка снижена до </a:t>
            </a:r>
            <a:r>
              <a:rPr lang="ru-RU" b="1" dirty="0" smtClean="0"/>
              <a:t>34.944 евро</a:t>
            </a:r>
            <a:r>
              <a:rPr lang="ru-RU" dirty="0" smtClean="0"/>
              <a:t> брутто в год для специалистов профессий, в которых наблюдается нехватка кадров (а именно, инженеров, специалистов в области IT и естественных наук, математиков, врачей).</a:t>
            </a:r>
          </a:p>
        </p:txBody>
      </p:sp>
    </p:spTree>
    <p:extLst>
      <p:ext uri="{BB962C8B-B14F-4D97-AF65-F5344CB8AC3E}">
        <p14:creationId xmlns:p14="http://schemas.microsoft.com/office/powerpoint/2010/main" val="247087331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ru-RU" dirty="0"/>
              <a:t>Основные условия получения «Голубой Карты</a:t>
            </a:r>
            <a:r>
              <a:rPr lang="ru-RU" dirty="0" smtClean="0"/>
              <a:t>»:</a:t>
            </a:r>
            <a:endParaRPr lang="ru-RU" dirty="0"/>
          </a:p>
        </p:txBody>
      </p:sp>
      <p:sp>
        <p:nvSpPr>
          <p:cNvPr id="3" name="Объект 2"/>
          <p:cNvSpPr>
            <a:spLocks noGrp="1"/>
          </p:cNvSpPr>
          <p:nvPr>
            <p:ph idx="1"/>
          </p:nvPr>
        </p:nvSpPr>
        <p:spPr>
          <a:xfrm>
            <a:off x="827584" y="1447800"/>
            <a:ext cx="8106104" cy="5221560"/>
          </a:xfrm>
        </p:spPr>
        <p:txBody>
          <a:bodyPr>
            <a:normAutofit fontScale="70000" lnSpcReduction="20000"/>
          </a:bodyPr>
          <a:lstStyle/>
          <a:p>
            <a:r>
              <a:rPr lang="ru-RU" dirty="0" smtClean="0"/>
              <a:t>наличие </a:t>
            </a:r>
            <a:r>
              <a:rPr lang="ru-RU" dirty="0"/>
              <a:t>у заявителя трудового договора, в котором оговорена заработная плата, превышающая в 1,5 раза среднегодовую заработную плату в данном государстве-члене ЕС (по решению страны и в зависимости от потребностей рынка порог может быть снижен до 1,2 раза);</a:t>
            </a:r>
          </a:p>
          <a:p>
            <a:r>
              <a:rPr lang="ru-RU" dirty="0"/>
              <a:t>наличие действительного вида на жительство или национальной долгосрочной визы в стране-участнике Соглашения;</a:t>
            </a:r>
          </a:p>
          <a:p>
            <a:r>
              <a:rPr lang="ru-RU" dirty="0"/>
              <a:t>обязательное медицинское страхование, признаваемое в странах-членах ЕС;</a:t>
            </a:r>
          </a:p>
          <a:p>
            <a:r>
              <a:rPr lang="ru-RU" dirty="0"/>
              <a:t>наличие документально подтвержденного образования/профессиональной квалификации.</a:t>
            </a:r>
          </a:p>
          <a:p>
            <a:r>
              <a:rPr lang="ru-RU" dirty="0"/>
              <a:t>Кроме того, заявитель должен быть добропорядочным гражданином и не представлять угрозу общественному порядку страны</a:t>
            </a:r>
            <a:r>
              <a:rPr lang="ru-RU" dirty="0" smtClean="0"/>
              <a:t>.</a:t>
            </a:r>
            <a:endParaRPr lang="ru-RU" dirty="0"/>
          </a:p>
        </p:txBody>
      </p:sp>
    </p:spTree>
    <p:extLst>
      <p:ext uri="{BB962C8B-B14F-4D97-AF65-F5344CB8AC3E}">
        <p14:creationId xmlns:p14="http://schemas.microsoft.com/office/powerpoint/2010/main" val="189757491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ru-RU" dirty="0"/>
              <a:t>Основные условия получения «Голубой Карты</a:t>
            </a:r>
            <a:r>
              <a:rPr lang="ru-RU" dirty="0" smtClean="0"/>
              <a:t>»:</a:t>
            </a:r>
            <a:endParaRPr lang="ru-RU" dirty="0"/>
          </a:p>
        </p:txBody>
      </p:sp>
      <p:sp>
        <p:nvSpPr>
          <p:cNvPr id="3" name="Объект 2"/>
          <p:cNvSpPr>
            <a:spLocks noGrp="1"/>
          </p:cNvSpPr>
          <p:nvPr>
            <p:ph idx="1"/>
          </p:nvPr>
        </p:nvSpPr>
        <p:spPr>
          <a:xfrm>
            <a:off x="827584" y="1772816"/>
            <a:ext cx="8106104" cy="4896544"/>
          </a:xfrm>
        </p:spPr>
        <p:txBody>
          <a:bodyPr>
            <a:normAutofit/>
          </a:bodyPr>
          <a:lstStyle/>
          <a:p>
            <a:r>
              <a:rPr lang="ru-RU" dirty="0" smtClean="0"/>
              <a:t>Страны-участницы </a:t>
            </a:r>
            <a:r>
              <a:rPr lang="ru-RU" dirty="0"/>
              <a:t>Соглашения в обязательном порядке должны устанавливать ежегодные квоты для граждан третьих стран на получение «Голубой Карты</a:t>
            </a:r>
            <a:r>
              <a:rPr lang="ru-RU" dirty="0" smtClean="0"/>
              <a:t>».</a:t>
            </a:r>
            <a:endParaRPr lang="ru-RU" dirty="0"/>
          </a:p>
        </p:txBody>
      </p:sp>
    </p:spTree>
    <p:extLst>
      <p:ext uri="{BB962C8B-B14F-4D97-AF65-F5344CB8AC3E}">
        <p14:creationId xmlns:p14="http://schemas.microsoft.com/office/powerpoint/2010/main" val="198660439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txBody>
          <a:bodyPr>
            <a:normAutofit fontScale="90000"/>
          </a:bodyPr>
          <a:lstStyle/>
          <a:p>
            <a:r>
              <a:rPr lang="ru-RU" dirty="0"/>
              <a:t>Обладатели «Голубой Карты» и члены их семей </a:t>
            </a:r>
            <a:r>
              <a:rPr lang="ru-RU" b="1" dirty="0"/>
              <a:t>имеют право </a:t>
            </a:r>
            <a:r>
              <a:rPr lang="ru-RU" dirty="0" smtClean="0"/>
              <a:t>:</a:t>
            </a:r>
            <a:endParaRPr lang="ru-RU" dirty="0"/>
          </a:p>
        </p:txBody>
      </p:sp>
      <p:sp>
        <p:nvSpPr>
          <p:cNvPr id="3" name="Объект 2"/>
          <p:cNvSpPr>
            <a:spLocks noGrp="1"/>
          </p:cNvSpPr>
          <p:nvPr>
            <p:ph idx="1"/>
          </p:nvPr>
        </p:nvSpPr>
        <p:spPr>
          <a:xfrm>
            <a:off x="1115616" y="1447800"/>
            <a:ext cx="7818072" cy="5410200"/>
          </a:xfrm>
        </p:spPr>
        <p:txBody>
          <a:bodyPr>
            <a:normAutofit fontScale="85000" lnSpcReduction="20000"/>
          </a:bodyPr>
          <a:lstStyle/>
          <a:p>
            <a:r>
              <a:rPr lang="ru-RU" dirty="0" smtClean="0"/>
              <a:t>беспрепятственно </a:t>
            </a:r>
            <a:r>
              <a:rPr lang="ru-RU" dirty="0"/>
              <a:t>въезжать в зону Соглашения, и перемещаться по другим европейским странам;</a:t>
            </a:r>
          </a:p>
          <a:p>
            <a:r>
              <a:rPr lang="ru-RU" dirty="0"/>
              <a:t>работать в соответствующей отрасли, согласно заключенному трудовому договору;</a:t>
            </a:r>
          </a:p>
          <a:p>
            <a:r>
              <a:rPr lang="ru-RU" dirty="0"/>
              <a:t>пользоваться равными возможностями наравне с гражданами страны в сфере социальной защищенности, условиям работы, признании дипломов, образовании и профессиональном обучении;</a:t>
            </a:r>
          </a:p>
          <a:p>
            <a:r>
              <a:rPr lang="ru-RU" dirty="0"/>
              <a:t>через 18 месяцев легального проживания возможен переезд в другую страну, входящую в Соглашение для трудоустройства на более высококвалифицированную работу.</a:t>
            </a:r>
          </a:p>
          <a:p>
            <a:endParaRPr lang="ru-RU" dirty="0"/>
          </a:p>
        </p:txBody>
      </p:sp>
    </p:spTree>
    <p:extLst>
      <p:ext uri="{BB962C8B-B14F-4D97-AF65-F5344CB8AC3E}">
        <p14:creationId xmlns:p14="http://schemas.microsoft.com/office/powerpoint/2010/main" val="397591268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538152" cy="1143000"/>
          </a:xfrm>
          <a:solidFill>
            <a:schemeClr val="accent1">
              <a:lumMod val="20000"/>
              <a:lumOff val="80000"/>
            </a:schemeClr>
          </a:solidFill>
        </p:spPr>
        <p:txBody>
          <a:bodyPr>
            <a:normAutofit/>
          </a:bodyPr>
          <a:lstStyle/>
          <a:p>
            <a:r>
              <a:rPr lang="ru-RU" sz="3200" dirty="0"/>
              <a:t>«Голубая Карта» дает право только легально </a:t>
            </a:r>
            <a:r>
              <a:rPr lang="ru-RU" sz="3200" b="1" u="sng" dirty="0"/>
              <a:t>жить и работать </a:t>
            </a:r>
            <a:r>
              <a:rPr lang="ru-RU" sz="3200" dirty="0"/>
              <a:t>в европейских государствах</a:t>
            </a:r>
          </a:p>
        </p:txBody>
      </p:sp>
      <p:sp>
        <p:nvSpPr>
          <p:cNvPr id="3" name="Объект 2"/>
          <p:cNvSpPr>
            <a:spLocks noGrp="1"/>
          </p:cNvSpPr>
          <p:nvPr>
            <p:ph idx="1"/>
          </p:nvPr>
        </p:nvSpPr>
        <p:spPr>
          <a:xfrm>
            <a:off x="755576" y="1447800"/>
            <a:ext cx="8178112" cy="5410200"/>
          </a:xfrm>
          <a:solidFill>
            <a:schemeClr val="accent3">
              <a:lumMod val="40000"/>
              <a:lumOff val="60000"/>
            </a:schemeClr>
          </a:solidFill>
        </p:spPr>
        <p:txBody>
          <a:bodyPr>
            <a:normAutofit fontScale="85000" lnSpcReduction="10000"/>
          </a:bodyPr>
          <a:lstStyle/>
          <a:p>
            <a:r>
              <a:rPr lang="ru-RU" dirty="0" smtClean="0"/>
              <a:t>но </a:t>
            </a:r>
            <a:r>
              <a:rPr lang="ru-RU" dirty="0"/>
              <a:t>не является основанием получения статуса постоянного жителя (ПМЖ) и гражданства страны. Карту будут выдавать на три года с возможным последующим продлением еще на 2 года.</a:t>
            </a:r>
          </a:p>
          <a:p>
            <a:r>
              <a:rPr lang="ru-RU" dirty="0" smtClean="0"/>
              <a:t>Сохраняется спрос </a:t>
            </a:r>
            <a:r>
              <a:rPr lang="ru-RU" dirty="0"/>
              <a:t>на иммиграционные программы в Европе </a:t>
            </a:r>
            <a:r>
              <a:rPr lang="ru-RU" dirty="0" smtClean="0"/>
              <a:t>и США. Но изменилась </a:t>
            </a:r>
            <a:r>
              <a:rPr lang="ru-RU" dirty="0"/>
              <a:t>сама структура иммиграции — количество квалифицированных специалистов и выезжающих по рабочим визам несколько сократилось, но при этом значительно возросло общее количество </a:t>
            </a:r>
            <a:r>
              <a:rPr lang="ru-RU" b="1" dirty="0" smtClean="0"/>
              <a:t>предпринимателей и инвесторов</a:t>
            </a:r>
            <a:r>
              <a:rPr lang="ru-RU" dirty="0" smtClean="0"/>
              <a:t>, </a:t>
            </a:r>
            <a:r>
              <a:rPr lang="ru-RU" dirty="0"/>
              <a:t>стремящихся перераспределить капитал, обеспечить его надежное сохранение и приумножение.</a:t>
            </a:r>
          </a:p>
        </p:txBody>
      </p:sp>
    </p:spTree>
    <p:extLst>
      <p:ext uri="{BB962C8B-B14F-4D97-AF65-F5344CB8AC3E}">
        <p14:creationId xmlns:p14="http://schemas.microsoft.com/office/powerpoint/2010/main" val="426776004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 Швеции </a:t>
            </a:r>
          </a:p>
        </p:txBody>
      </p:sp>
      <p:sp>
        <p:nvSpPr>
          <p:cNvPr id="3" name="Объект 2"/>
          <p:cNvSpPr>
            <a:spLocks noGrp="1"/>
          </p:cNvSpPr>
          <p:nvPr>
            <p:ph idx="1"/>
          </p:nvPr>
        </p:nvSpPr>
        <p:spPr>
          <a:xfrm>
            <a:off x="1187624" y="1447800"/>
            <a:ext cx="7746064" cy="5221560"/>
          </a:xfrm>
        </p:spPr>
        <p:txBody>
          <a:bodyPr>
            <a:normAutofit fontScale="70000" lnSpcReduction="20000"/>
          </a:bodyPr>
          <a:lstStyle/>
          <a:p>
            <a:r>
              <a:rPr lang="ru-RU" dirty="0"/>
              <a:t>Программа «Голубая карта ЕС» для иммиграции высококвалифицированных специалистов работает </a:t>
            </a:r>
            <a:r>
              <a:rPr lang="ru-RU" dirty="0" smtClean="0"/>
              <a:t>с </a:t>
            </a:r>
            <a:r>
              <a:rPr lang="ru-RU" dirty="0"/>
              <a:t>1 августа 2013 года</a:t>
            </a:r>
            <a:r>
              <a:rPr lang="ru-RU" dirty="0" smtClean="0"/>
              <a:t>.</a:t>
            </a:r>
          </a:p>
          <a:p>
            <a:r>
              <a:rPr lang="ru-RU" b="1" dirty="0"/>
              <a:t>Кто может получить Голубую карту ЕС в Швеции?</a:t>
            </a:r>
          </a:p>
          <a:p>
            <a:r>
              <a:rPr lang="ru-RU" dirty="0"/>
              <a:t>Для подачи заявления на Голубую карту вам потребуется предоставить:</a:t>
            </a:r>
            <a:br>
              <a:rPr lang="ru-RU" dirty="0"/>
            </a:br>
            <a:r>
              <a:rPr lang="ru-RU" dirty="0"/>
              <a:t>— действительный паспорт</a:t>
            </a:r>
            <a:br>
              <a:rPr lang="ru-RU" dirty="0"/>
            </a:br>
            <a:r>
              <a:rPr lang="ru-RU" dirty="0"/>
              <a:t>— диплом о высшем образовании или доказательство пятилетнего опыта работы по профессии</a:t>
            </a:r>
            <a:br>
              <a:rPr lang="ru-RU" dirty="0"/>
            </a:br>
            <a:r>
              <a:rPr lang="ru-RU" dirty="0"/>
              <a:t>— медицинская страховка</a:t>
            </a:r>
            <a:br>
              <a:rPr lang="ru-RU" dirty="0"/>
            </a:br>
            <a:r>
              <a:rPr lang="ru-RU" dirty="0"/>
              <a:t>— трудовой контракт или обязывающее предложение квалифицированной работы в Швеции как минимум на один год.</a:t>
            </a:r>
          </a:p>
          <a:p>
            <a:r>
              <a:rPr lang="ru-RU" dirty="0"/>
              <a:t>Зарплата, оговоренная в трудовом контракте или предложении работы, должна быть как минимум в полтора раза больше средней брутто-зарплаты в Швеции</a:t>
            </a:r>
            <a:r>
              <a:rPr lang="ru-RU" dirty="0" smtClean="0"/>
              <a:t>.</a:t>
            </a:r>
            <a:endParaRPr lang="ru-RU" dirty="0"/>
          </a:p>
        </p:txBody>
      </p:sp>
    </p:spTree>
    <p:extLst>
      <p:ext uri="{BB962C8B-B14F-4D97-AF65-F5344CB8AC3E}">
        <p14:creationId xmlns:p14="http://schemas.microsoft.com/office/powerpoint/2010/main" val="269106877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 Швеции </a:t>
            </a:r>
          </a:p>
        </p:txBody>
      </p:sp>
      <p:sp>
        <p:nvSpPr>
          <p:cNvPr id="3" name="Объект 2"/>
          <p:cNvSpPr>
            <a:spLocks noGrp="1"/>
          </p:cNvSpPr>
          <p:nvPr>
            <p:ph idx="1"/>
          </p:nvPr>
        </p:nvSpPr>
        <p:spPr>
          <a:xfrm>
            <a:off x="1187624" y="1447800"/>
            <a:ext cx="7746064" cy="5221560"/>
          </a:xfrm>
        </p:spPr>
        <p:txBody>
          <a:bodyPr>
            <a:normAutofit/>
          </a:bodyPr>
          <a:lstStyle/>
          <a:p>
            <a:r>
              <a:rPr lang="ru-RU" dirty="0"/>
              <a:t>Минимальный размер зарплаты пересматривается иммиграционным ведомством ежегодно и равняется полутора средним брутто-зарплатам в стране. В 2013 году минимальный размер зарплаты для претендентов на Голубую карту — 44 700 шведских крон в месяц (4 900 евро).</a:t>
            </a:r>
          </a:p>
        </p:txBody>
      </p:sp>
    </p:spTree>
    <p:extLst>
      <p:ext uri="{BB962C8B-B14F-4D97-AF65-F5344CB8AC3E}">
        <p14:creationId xmlns:p14="http://schemas.microsoft.com/office/powerpoint/2010/main" val="6947077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 Швеции </a:t>
            </a:r>
          </a:p>
        </p:txBody>
      </p:sp>
      <p:sp>
        <p:nvSpPr>
          <p:cNvPr id="3" name="Объект 2"/>
          <p:cNvSpPr>
            <a:spLocks noGrp="1"/>
          </p:cNvSpPr>
          <p:nvPr>
            <p:ph idx="1"/>
          </p:nvPr>
        </p:nvSpPr>
        <p:spPr>
          <a:xfrm>
            <a:off x="1187624" y="1447800"/>
            <a:ext cx="7746064" cy="5221560"/>
          </a:xfrm>
        </p:spPr>
        <p:txBody>
          <a:bodyPr>
            <a:normAutofit/>
          </a:bodyPr>
          <a:lstStyle/>
          <a:p>
            <a:r>
              <a:rPr lang="ru-RU"/>
              <a:t>Прожив в Швеции 4 года по Голубой карте, вы можете претендовать на постоянный вид на жительство.</a:t>
            </a:r>
            <a:endParaRPr lang="ru-RU" dirty="0"/>
          </a:p>
        </p:txBody>
      </p:sp>
    </p:spTree>
    <p:extLst>
      <p:ext uri="{BB962C8B-B14F-4D97-AF65-F5344CB8AC3E}">
        <p14:creationId xmlns:p14="http://schemas.microsoft.com/office/powerpoint/2010/main" val="207787993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74638"/>
            <a:ext cx="8178112" cy="1143000"/>
          </a:xfrm>
        </p:spPr>
        <p:txBody>
          <a:bodyPr>
            <a:normAutofit fontScale="90000"/>
          </a:bodyPr>
          <a:lstStyle/>
          <a:p>
            <a:r>
              <a:rPr lang="ru-RU" dirty="0" smtClean="0"/>
              <a:t>Права обладателя </a:t>
            </a:r>
            <a:r>
              <a:rPr lang="ru-RU" dirty="0" err="1" smtClean="0"/>
              <a:t>Blue</a:t>
            </a:r>
            <a:r>
              <a:rPr lang="ru-RU" dirty="0" smtClean="0"/>
              <a:t> </a:t>
            </a:r>
            <a:r>
              <a:rPr lang="ru-RU" dirty="0" err="1" smtClean="0"/>
              <a:t>Card</a:t>
            </a:r>
            <a:r>
              <a:rPr lang="ru-RU" dirty="0" smtClean="0"/>
              <a:t> / </a:t>
            </a:r>
            <a:r>
              <a:rPr lang="ru-RU" dirty="0" err="1" smtClean="0"/>
              <a:t>Blaue</a:t>
            </a:r>
            <a:r>
              <a:rPr lang="ru-RU" dirty="0" smtClean="0"/>
              <a:t> </a:t>
            </a:r>
            <a:r>
              <a:rPr lang="ru-RU" dirty="0" err="1" smtClean="0"/>
              <a:t>Karte</a:t>
            </a:r>
            <a:r>
              <a:rPr lang="ru-RU" dirty="0" smtClean="0"/>
              <a:t> или т.н. голубой карты ЕС?</a:t>
            </a:r>
            <a:endParaRPr lang="ru-RU" dirty="0"/>
          </a:p>
        </p:txBody>
      </p:sp>
      <p:sp>
        <p:nvSpPr>
          <p:cNvPr id="3" name="Содержимое 2"/>
          <p:cNvSpPr>
            <a:spLocks noGrp="1"/>
          </p:cNvSpPr>
          <p:nvPr>
            <p:ph idx="1"/>
          </p:nvPr>
        </p:nvSpPr>
        <p:spPr>
          <a:xfrm>
            <a:off x="827584" y="1447800"/>
            <a:ext cx="8106104" cy="5221560"/>
          </a:xfrm>
        </p:spPr>
        <p:txBody>
          <a:bodyPr>
            <a:normAutofit fontScale="85000" lnSpcReduction="20000"/>
          </a:bodyPr>
          <a:lstStyle/>
          <a:p>
            <a:r>
              <a:rPr lang="ru-RU" dirty="0" smtClean="0"/>
              <a:t>Владелец голубой карты ЕС по истечении 33 месяцев своей занятости в Германии имеет право на получение разрешения на пребывание, не ограниченного сроком действия (</a:t>
            </a:r>
            <a:r>
              <a:rPr lang="ru-RU" dirty="0" err="1" smtClean="0">
                <a:hlinkClick r:id="rId2"/>
              </a:rPr>
              <a:t>Niederlassungserlaubnis</a:t>
            </a:r>
            <a:r>
              <a:rPr lang="ru-RU" dirty="0" smtClean="0"/>
              <a:t>).</a:t>
            </a:r>
          </a:p>
          <a:p>
            <a:r>
              <a:rPr lang="ru-RU" dirty="0" smtClean="0"/>
              <a:t>Этот промежуток времени, в свою очередь, может быть сокращен до 21-го месяца, если претендент подтвердит знания немецкого языка на уровне ступени B1. По истечении 18 месяцев владелец голубой карты ЕС вправе переехать в любую другую страну Европейского Союза и работать там, при условии что на новом месте работы будут также выполнены условия </a:t>
            </a:r>
            <a:r>
              <a:rPr lang="ru-RU" dirty="0" smtClean="0">
                <a:hlinkClick r:id="rId3"/>
              </a:rPr>
              <a:t>директивы ЕС 2009/50/EG</a:t>
            </a:r>
            <a:r>
              <a:rPr lang="ru-RU" dirty="0" smtClean="0"/>
              <a:t>.</a:t>
            </a:r>
          </a:p>
        </p:txBody>
      </p:sp>
    </p:spTree>
    <p:extLst>
      <p:ext uri="{BB962C8B-B14F-4D97-AF65-F5344CB8AC3E}">
        <p14:creationId xmlns:p14="http://schemas.microsoft.com/office/powerpoint/2010/main" val="16308532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962088" cy="1143000"/>
          </a:xfrm>
        </p:spPr>
        <p:txBody>
          <a:bodyPr>
            <a:normAutofit fontScale="90000"/>
          </a:bodyPr>
          <a:lstStyle/>
          <a:p>
            <a:r>
              <a:rPr lang="ru-RU" dirty="0"/>
              <a:t>Права обладателя </a:t>
            </a:r>
            <a:r>
              <a:rPr lang="ru-RU" dirty="0" err="1"/>
              <a:t>Blue</a:t>
            </a:r>
            <a:r>
              <a:rPr lang="ru-RU" dirty="0"/>
              <a:t> </a:t>
            </a:r>
            <a:r>
              <a:rPr lang="ru-RU" dirty="0" err="1"/>
              <a:t>Card</a:t>
            </a:r>
            <a:r>
              <a:rPr lang="ru-RU" dirty="0"/>
              <a:t> / </a:t>
            </a:r>
            <a:r>
              <a:rPr lang="ru-RU" dirty="0" err="1"/>
              <a:t>Blaue</a:t>
            </a:r>
            <a:r>
              <a:rPr lang="ru-RU" dirty="0"/>
              <a:t> </a:t>
            </a:r>
            <a:r>
              <a:rPr lang="ru-RU" dirty="0" err="1"/>
              <a:t>Karte</a:t>
            </a:r>
            <a:r>
              <a:rPr lang="ru-RU" dirty="0"/>
              <a:t> или т.н. голубой карты ЕС?</a:t>
            </a:r>
          </a:p>
        </p:txBody>
      </p:sp>
      <p:sp>
        <p:nvSpPr>
          <p:cNvPr id="3" name="Содержимое 2"/>
          <p:cNvSpPr>
            <a:spLocks noGrp="1"/>
          </p:cNvSpPr>
          <p:nvPr>
            <p:ph idx="1"/>
          </p:nvPr>
        </p:nvSpPr>
        <p:spPr>
          <a:xfrm>
            <a:off x="827584" y="1556792"/>
            <a:ext cx="8106104" cy="5112568"/>
          </a:xfrm>
        </p:spPr>
        <p:txBody>
          <a:bodyPr>
            <a:normAutofit lnSpcReduction="10000"/>
          </a:bodyPr>
          <a:lstStyle/>
          <a:p>
            <a:r>
              <a:rPr lang="ru-RU" dirty="0" smtClean="0"/>
              <a:t>Члены семьи владельца голубой карты (супруги, несовершеннолетние дети) имеют право въезда и пребывания на территории Германии.</a:t>
            </a:r>
          </a:p>
          <a:p>
            <a:r>
              <a:rPr lang="ru-RU" dirty="0" smtClean="0"/>
              <a:t>При этом они не обязаны подтверждать знания немецкого языка.</a:t>
            </a:r>
          </a:p>
          <a:p>
            <a:r>
              <a:rPr lang="ru-RU" dirty="0" smtClean="0"/>
              <a:t>Трудовая деятельность разрешена супругам сразу после въезда на территорию Германию.</a:t>
            </a:r>
            <a:br>
              <a:rPr lang="ru-RU" dirty="0" smtClean="0"/>
            </a:br>
            <a:endParaRPr lang="ru-RU" dirty="0"/>
          </a:p>
        </p:txBody>
      </p:sp>
    </p:spTree>
    <p:extLst>
      <p:ext uri="{BB962C8B-B14F-4D97-AF65-F5344CB8AC3E}">
        <p14:creationId xmlns:p14="http://schemas.microsoft.com/office/powerpoint/2010/main" val="2857383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8322128" cy="936104"/>
          </a:xfrm>
        </p:spPr>
        <p:txBody>
          <a:bodyPr>
            <a:normAutofit fontScale="90000"/>
          </a:bodyPr>
          <a:lstStyle/>
          <a:p>
            <a:r>
              <a:rPr lang="ru-RU" altLang="zh-CN" dirty="0">
                <a:solidFill>
                  <a:schemeClr val="accent4">
                    <a:lumMod val="60000"/>
                    <a:lumOff val="40000"/>
                  </a:schemeClr>
                </a:solidFill>
                <a:latin typeface="Andale Mono"/>
                <a:cs typeface="Andale Mono"/>
                <a:hlinkClick r:id="rId2"/>
              </a:rPr>
              <a:t>Конвенция о введении в действие и применении Шенгенского соглашения</a:t>
            </a:r>
            <a:endParaRPr lang="ru-RU" dirty="0"/>
          </a:p>
        </p:txBody>
      </p:sp>
      <p:sp>
        <p:nvSpPr>
          <p:cNvPr id="3" name="Объект 2"/>
          <p:cNvSpPr>
            <a:spLocks noGrp="1"/>
          </p:cNvSpPr>
          <p:nvPr>
            <p:ph idx="1"/>
          </p:nvPr>
        </p:nvSpPr>
        <p:spPr>
          <a:xfrm>
            <a:off x="1115616" y="1700808"/>
            <a:ext cx="7818072" cy="5040560"/>
          </a:xfrm>
        </p:spPr>
        <p:txBody>
          <a:bodyPr>
            <a:normAutofit fontScale="92500" lnSpcReduction="20000"/>
          </a:bodyPr>
          <a:lstStyle/>
          <a:p>
            <a:r>
              <a:rPr lang="ru-RU" altLang="zh-CN" dirty="0" smtClean="0">
                <a:solidFill>
                  <a:schemeClr val="accent4">
                    <a:lumMod val="60000"/>
                    <a:lumOff val="40000"/>
                  </a:schemeClr>
                </a:solidFill>
                <a:latin typeface="Andale Mono"/>
                <a:cs typeface="Andale Mono"/>
                <a:hlinkClick r:id="rId2"/>
              </a:rPr>
              <a:t>Подписана</a:t>
            </a:r>
            <a:r>
              <a:rPr lang="ru-RU" altLang="zh-CN" dirty="0" smtClean="0">
                <a:solidFill>
                  <a:schemeClr val="accent4">
                    <a:lumMod val="60000"/>
                    <a:lumOff val="40000"/>
                  </a:schemeClr>
                </a:solidFill>
                <a:latin typeface="Andale Mono"/>
                <a:cs typeface="Andale Mono"/>
              </a:rPr>
              <a:t> в </a:t>
            </a:r>
            <a:r>
              <a:rPr lang="ru-RU" altLang="zh-CN" dirty="0">
                <a:solidFill>
                  <a:schemeClr val="accent4">
                    <a:lumMod val="60000"/>
                    <a:lumOff val="40000"/>
                  </a:schemeClr>
                </a:solidFill>
                <a:latin typeface="Andale Mono"/>
                <a:cs typeface="Andale Mono"/>
                <a:hlinkClick r:id="rId2"/>
              </a:rPr>
              <a:t>1990 году теми же пятью государствами </a:t>
            </a:r>
            <a:r>
              <a:rPr lang="ru-RU" altLang="zh-CN" dirty="0" smtClean="0">
                <a:solidFill>
                  <a:schemeClr val="accent4">
                    <a:lumMod val="60000"/>
                    <a:lumOff val="40000"/>
                  </a:schemeClr>
                </a:solidFill>
                <a:latin typeface="Andale Mono"/>
                <a:cs typeface="Andale Mono"/>
                <a:hlinkClick r:id="rId2"/>
              </a:rPr>
              <a:t>была. </a:t>
            </a:r>
            <a:r>
              <a:rPr lang="ru-RU" altLang="zh-CN" dirty="0">
                <a:solidFill>
                  <a:schemeClr val="accent4">
                    <a:lumMod val="60000"/>
                    <a:lumOff val="40000"/>
                  </a:schemeClr>
                </a:solidFill>
                <a:latin typeface="Andale Mono"/>
                <a:cs typeface="Andale Mono"/>
                <a:hlinkClick r:id="rId2"/>
              </a:rPr>
              <a:t>Именно этой конвенцией было предусмотрено создание Шенгенской зоны с полной отменой регулярного паспортного контроля, унифицированной визовой политикой для владельцев обычных паспортов, полицейским и судебным сотрудничеством. </a:t>
            </a:r>
          </a:p>
          <a:p>
            <a:r>
              <a:rPr lang="ru-RU" altLang="zh-CN" dirty="0">
                <a:solidFill>
                  <a:schemeClr val="accent4">
                    <a:lumMod val="60000"/>
                    <a:lumOff val="40000"/>
                  </a:schemeClr>
                </a:solidFill>
                <a:latin typeface="Andale Mono"/>
                <a:cs typeface="Andale Mono"/>
                <a:hlinkClick r:id="rId2"/>
              </a:rPr>
              <a:t>Соглашение заработало в </a:t>
            </a:r>
            <a:r>
              <a:rPr lang="ru-RU" altLang="zh-CN" dirty="0">
                <a:solidFill>
                  <a:schemeClr val="accent4">
                    <a:lumMod val="60000"/>
                    <a:lumOff val="40000"/>
                  </a:schemeClr>
                </a:solidFill>
                <a:latin typeface="Andale Mono"/>
                <a:cs typeface="Andale Mono"/>
                <a:hlinkClick r:id="rId3"/>
              </a:rPr>
              <a:t>1995 году для семи стран (к первоначальным участникам присоединились </a:t>
            </a:r>
            <a:r>
              <a:rPr lang="ru-RU" altLang="zh-CN" dirty="0">
                <a:solidFill>
                  <a:schemeClr val="accent4">
                    <a:lumMod val="60000"/>
                    <a:lumOff val="40000"/>
                  </a:schemeClr>
                </a:solidFill>
                <a:latin typeface="Andale Mono"/>
                <a:cs typeface="Andale Mono"/>
                <a:hlinkClick r:id="rId4"/>
              </a:rPr>
              <a:t>Испания и </a:t>
            </a:r>
            <a:r>
              <a:rPr lang="ru-RU" altLang="zh-CN" dirty="0">
                <a:solidFill>
                  <a:schemeClr val="accent4">
                    <a:lumMod val="60000"/>
                    <a:lumOff val="40000"/>
                  </a:schemeClr>
                </a:solidFill>
                <a:latin typeface="Andale Mono"/>
                <a:cs typeface="Andale Mono"/>
                <a:hlinkClick r:id="rId5"/>
              </a:rPr>
              <a:t>Португалия</a:t>
            </a:r>
            <a:r>
              <a:rPr lang="ru-RU" altLang="zh-CN" dirty="0" smtClean="0">
                <a:solidFill>
                  <a:schemeClr val="accent4">
                    <a:lumMod val="60000"/>
                    <a:lumOff val="40000"/>
                  </a:schemeClr>
                </a:solidFill>
                <a:latin typeface="Andale Mono"/>
                <a:cs typeface="Andale Mono"/>
                <a:hlinkClick r:id="rId5"/>
              </a:rPr>
              <a:t>)</a:t>
            </a:r>
            <a:endParaRPr lang="ru-RU" dirty="0"/>
          </a:p>
        </p:txBody>
      </p:sp>
    </p:spTree>
    <p:extLst>
      <p:ext uri="{BB962C8B-B14F-4D97-AF65-F5344CB8AC3E}">
        <p14:creationId xmlns:p14="http://schemas.microsoft.com/office/powerpoint/2010/main" val="4097533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Выдано голубых карт</a:t>
            </a:r>
            <a:endParaRPr lang="ru-RU" dirty="0"/>
          </a:p>
        </p:txBody>
      </p:sp>
      <p:sp>
        <p:nvSpPr>
          <p:cNvPr id="3" name="Объект 2"/>
          <p:cNvSpPr>
            <a:spLocks noGrp="1"/>
          </p:cNvSpPr>
          <p:nvPr>
            <p:ph idx="1"/>
          </p:nvPr>
        </p:nvSpPr>
        <p:spPr>
          <a:xfrm>
            <a:off x="1451596" y="1417638"/>
            <a:ext cx="7498080" cy="4800600"/>
          </a:xfrm>
        </p:spPr>
        <p:txBody>
          <a:bodyPr/>
          <a:lstStyle/>
          <a:p>
            <a:r>
              <a:rPr lang="ru-RU" dirty="0" smtClean="0"/>
              <a:t>В Германии: 2012 год – 4018</a:t>
            </a:r>
          </a:p>
          <a:p>
            <a:r>
              <a:rPr lang="ru-RU" dirty="0" smtClean="0"/>
              <a:t>2015 - 14468</a:t>
            </a:r>
            <a:endParaRPr lang="ru-RU" dirty="0"/>
          </a:p>
        </p:txBody>
      </p:sp>
    </p:spTree>
    <p:extLst>
      <p:ext uri="{BB962C8B-B14F-4D97-AF65-F5344CB8AC3E}">
        <p14:creationId xmlns:p14="http://schemas.microsoft.com/office/powerpoint/2010/main" val="3541337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ru-RU" dirty="0" smtClean="0"/>
              <a:t>Гармонизация режима свободного передвижения</a:t>
            </a:r>
            <a:endParaRPr lang="ru-RU" dirty="0"/>
          </a:p>
        </p:txBody>
      </p:sp>
      <p:sp>
        <p:nvSpPr>
          <p:cNvPr id="3" name="Содержимое 2"/>
          <p:cNvSpPr>
            <a:spLocks noGrp="1"/>
          </p:cNvSpPr>
          <p:nvPr>
            <p:ph idx="1"/>
          </p:nvPr>
        </p:nvSpPr>
        <p:spPr/>
        <p:txBody>
          <a:bodyPr/>
          <a:lstStyle/>
          <a:p>
            <a:r>
              <a:rPr lang="ru-RU" dirty="0" smtClean="0"/>
              <a:t>Предоставление </a:t>
            </a:r>
            <a:r>
              <a:rPr lang="ru-RU" b="1" dirty="0" smtClean="0">
                <a:solidFill>
                  <a:srgbClr val="FF0000"/>
                </a:solidFill>
              </a:rPr>
              <a:t>статуса долгосрочно проживающего</a:t>
            </a:r>
            <a:r>
              <a:rPr lang="ru-RU" dirty="0" smtClean="0"/>
              <a:t> тем гражданам третьих стран, которые постоянно проживают на их территории в течение 5 лет, обладают достаточными средствами к существованию и медицинской страховкой</a:t>
            </a:r>
            <a:endParaRPr lang="ru-RU"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ru-RU" dirty="0" smtClean="0"/>
              <a:t>Гармонизация режима свободного передвижения</a:t>
            </a:r>
            <a:endParaRPr lang="ru-RU" dirty="0"/>
          </a:p>
        </p:txBody>
      </p:sp>
      <p:sp>
        <p:nvSpPr>
          <p:cNvPr id="3" name="Содержимое 2"/>
          <p:cNvSpPr>
            <a:spLocks noGrp="1"/>
          </p:cNvSpPr>
          <p:nvPr>
            <p:ph idx="1"/>
          </p:nvPr>
        </p:nvSpPr>
        <p:spPr/>
        <p:txBody>
          <a:bodyPr>
            <a:normAutofit fontScale="92500" lnSpcReduction="10000"/>
          </a:bodyPr>
          <a:lstStyle/>
          <a:p>
            <a:r>
              <a:rPr lang="ru-RU" dirty="0" smtClean="0"/>
              <a:t>Введение Единых правил  процедуры предоставления вида на жительство (ст. 17). (статус постоянного жителя)</a:t>
            </a:r>
          </a:p>
          <a:p>
            <a:r>
              <a:rPr lang="ru-RU" dirty="0" smtClean="0"/>
              <a:t>Обладатели вида на жительство в ЕС равны в правах с местными гражданами</a:t>
            </a:r>
          </a:p>
          <a:p>
            <a:r>
              <a:rPr lang="ru-RU" dirty="0" smtClean="0"/>
              <a:t>Обладатель вида на жительство с грифом «ЕС» получает возможность переселяться в другие государства-члены с целью осуществления там трудовой или иной экономической деятельности</a:t>
            </a:r>
            <a:endParaRPr lang="ru-RU"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05229"/>
            <a:ext cx="8610160" cy="675499"/>
          </a:xfrm>
        </p:spPr>
        <p:txBody>
          <a:bodyPr>
            <a:normAutofit fontScale="90000"/>
          </a:bodyPr>
          <a:lstStyle/>
          <a:p>
            <a:r>
              <a:rPr lang="ru-RU" dirty="0" smtClean="0"/>
              <a:t>долгосрочный вид на жительство в ЕС</a:t>
            </a:r>
            <a:endParaRPr lang="ru-RU" dirty="0"/>
          </a:p>
        </p:txBody>
      </p:sp>
      <p:sp>
        <p:nvSpPr>
          <p:cNvPr id="3" name="Содержимое 2"/>
          <p:cNvSpPr>
            <a:spLocks noGrp="1"/>
          </p:cNvSpPr>
          <p:nvPr>
            <p:ph idx="1"/>
          </p:nvPr>
        </p:nvSpPr>
        <p:spPr>
          <a:xfrm>
            <a:off x="683568" y="1052736"/>
            <a:ext cx="8250120" cy="5616624"/>
          </a:xfrm>
        </p:spPr>
        <p:txBody>
          <a:bodyPr>
            <a:noAutofit/>
          </a:bodyPr>
          <a:lstStyle/>
          <a:p>
            <a:r>
              <a:rPr lang="ru-RU" sz="2200" dirty="0" smtClean="0"/>
              <a:t>Государства-члены обязаны предоставить </a:t>
            </a:r>
            <a:r>
              <a:rPr lang="ru-RU" sz="2200" b="1" dirty="0" smtClean="0">
                <a:solidFill>
                  <a:schemeClr val="tx2">
                    <a:lumMod val="60000"/>
                    <a:lumOff val="40000"/>
                  </a:schemeClr>
                </a:solidFill>
                <a:effectLst>
                  <a:outerShdw blurRad="38100" dist="38100" dir="2700000" algn="tl">
                    <a:srgbClr val="000000">
                      <a:alpha val="43137"/>
                    </a:srgbClr>
                  </a:outerShdw>
                </a:effectLst>
              </a:rPr>
              <a:t>ВНЖ </a:t>
            </a:r>
            <a:r>
              <a:rPr lang="ru-RU" sz="2200" dirty="0" smtClean="0"/>
              <a:t>гражданину третьего государства, если он </a:t>
            </a:r>
            <a:r>
              <a:rPr lang="ru-RU" sz="2200" b="1" dirty="0" smtClean="0">
                <a:solidFill>
                  <a:schemeClr val="tx2">
                    <a:lumMod val="60000"/>
                    <a:lumOff val="40000"/>
                  </a:schemeClr>
                </a:solidFill>
                <a:effectLst>
                  <a:outerShdw blurRad="38100" dist="38100" dir="2700000" algn="tl">
                    <a:srgbClr val="000000">
                      <a:alpha val="43137"/>
                    </a:srgbClr>
                  </a:outerShdw>
                </a:effectLst>
              </a:rPr>
              <a:t>проживает на его территории </a:t>
            </a:r>
            <a:r>
              <a:rPr lang="ru-RU" sz="2200" b="1" dirty="0" smtClean="0">
                <a:solidFill>
                  <a:srgbClr val="FF0000"/>
                </a:solidFill>
                <a:effectLst>
                  <a:outerShdw blurRad="38100" dist="38100" dir="2700000" algn="tl">
                    <a:srgbClr val="000000">
                      <a:alpha val="43137"/>
                    </a:srgbClr>
                  </a:outerShdw>
                </a:effectLst>
              </a:rPr>
              <a:t>пять</a:t>
            </a:r>
            <a:r>
              <a:rPr lang="ru-RU" sz="2200" b="1" dirty="0" smtClean="0">
                <a:solidFill>
                  <a:schemeClr val="tx2">
                    <a:lumMod val="60000"/>
                    <a:lumOff val="40000"/>
                  </a:schemeClr>
                </a:solidFill>
                <a:effectLst>
                  <a:outerShdw blurRad="38100" dist="38100" dir="2700000" algn="tl">
                    <a:srgbClr val="000000">
                      <a:alpha val="43137"/>
                    </a:srgbClr>
                  </a:outerShdw>
                </a:effectLst>
              </a:rPr>
              <a:t> лет</a:t>
            </a:r>
            <a:r>
              <a:rPr lang="ru-RU" sz="2200" dirty="0" smtClean="0"/>
              <a:t>. При этом основополагающими факторами являются легальность пребывания и его длительность. </a:t>
            </a:r>
          </a:p>
          <a:p>
            <a:r>
              <a:rPr lang="ru-RU" sz="2200" dirty="0" smtClean="0"/>
              <a:t>Если же лицо отсутствовало на территории государства более чем шесть месяцев подряд или же суммарно более 10 месяцев за пятилетний период, то эти сроки не будут учитываться при исчислении пятилетнего периода проживания. Однако государства-члены в отдельности могут предусмотреть в своем национальном законодательстве исключительные случаи, когда отсутствие лица на его территории не будет прерывать период проживания. Это может быть, например, прохождение военной службы в государстве гражданства, серьезная болезнь, беременность и рождение ребенка, проведение каких-либо исследований за границей.   </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05229"/>
            <a:ext cx="8610160" cy="675499"/>
          </a:xfrm>
        </p:spPr>
        <p:txBody>
          <a:bodyPr>
            <a:normAutofit fontScale="90000"/>
          </a:bodyPr>
          <a:lstStyle/>
          <a:p>
            <a:r>
              <a:rPr lang="ru-RU" dirty="0" smtClean="0"/>
              <a:t>долгосрочный вид на жительство в ЕС</a:t>
            </a:r>
            <a:endParaRPr lang="ru-RU" dirty="0"/>
          </a:p>
        </p:txBody>
      </p:sp>
      <p:sp>
        <p:nvSpPr>
          <p:cNvPr id="3" name="Содержимое 2"/>
          <p:cNvSpPr>
            <a:spLocks noGrp="1"/>
          </p:cNvSpPr>
          <p:nvPr>
            <p:ph idx="1"/>
          </p:nvPr>
        </p:nvSpPr>
        <p:spPr>
          <a:xfrm>
            <a:off x="683568" y="1052736"/>
            <a:ext cx="8250120" cy="5616624"/>
          </a:xfrm>
        </p:spPr>
        <p:txBody>
          <a:bodyPr>
            <a:noAutofit/>
          </a:bodyPr>
          <a:lstStyle/>
          <a:p>
            <a:r>
              <a:rPr lang="ru-RU" sz="2400" dirty="0"/>
              <a:t>Учитывая, что в последние годы существенно </a:t>
            </a:r>
            <a:r>
              <a:rPr lang="ru-RU" sz="2400" b="1" dirty="0"/>
              <a:t>увеличилась академическая мобильность студентов </a:t>
            </a:r>
            <a:r>
              <a:rPr lang="ru-RU" sz="2400" dirty="0"/>
              <a:t>за счет предоставления грантов на обучение в ЕС, следует обратить внимание на действие Директивы по отношению к студентам. </a:t>
            </a:r>
            <a:endParaRPr lang="ru-RU" sz="2400" dirty="0" smtClean="0"/>
          </a:p>
          <a:p>
            <a:r>
              <a:rPr lang="ru-RU" sz="2400" dirty="0" smtClean="0"/>
              <a:t>Если </a:t>
            </a:r>
            <a:r>
              <a:rPr lang="ru-RU" sz="2400" dirty="0"/>
              <a:t>в результате обучения студент получил квалификационный уровень и остался работать в стране, то половина срока обучения будет засчитана ему в счет требуемых пяти лет</a:t>
            </a:r>
          </a:p>
        </p:txBody>
      </p:sp>
    </p:spTree>
    <p:extLst>
      <p:ext uri="{BB962C8B-B14F-4D97-AF65-F5344CB8AC3E}">
        <p14:creationId xmlns:p14="http://schemas.microsoft.com/office/powerpoint/2010/main" val="395612292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82168" cy="634082"/>
          </a:xfrm>
        </p:spPr>
        <p:txBody>
          <a:bodyPr>
            <a:normAutofit fontScale="90000"/>
          </a:bodyPr>
          <a:lstStyle/>
          <a:p>
            <a:r>
              <a:rPr lang="ru-RU" dirty="0" smtClean="0"/>
              <a:t>долгосрочный вид на жительство в ЕС</a:t>
            </a:r>
            <a:endParaRPr lang="ru-RU" dirty="0"/>
          </a:p>
        </p:txBody>
      </p:sp>
      <p:sp>
        <p:nvSpPr>
          <p:cNvPr id="3" name="Содержимое 2"/>
          <p:cNvSpPr>
            <a:spLocks noGrp="1"/>
          </p:cNvSpPr>
          <p:nvPr>
            <p:ph idx="1"/>
          </p:nvPr>
        </p:nvSpPr>
        <p:spPr>
          <a:xfrm>
            <a:off x="251520" y="908720"/>
            <a:ext cx="8682168" cy="5760640"/>
          </a:xfrm>
        </p:spPr>
        <p:txBody>
          <a:bodyPr>
            <a:noAutofit/>
          </a:bodyPr>
          <a:lstStyle/>
          <a:p>
            <a:r>
              <a:rPr lang="ru-RU" sz="2400" dirty="0" smtClean="0"/>
              <a:t>Для того, чтобы получить долгосрочный вид на жительство в ЕС, гражданин третьего государства должен подать в компетентные органы государства-члена, в котором он приживает, соответствующую </a:t>
            </a:r>
            <a:r>
              <a:rPr lang="ru-RU" sz="2400" b="1" dirty="0" smtClean="0">
                <a:solidFill>
                  <a:srgbClr val="FF0000"/>
                </a:solidFill>
                <a:effectLst>
                  <a:outerShdw blurRad="38100" dist="38100" dir="2700000" algn="tl">
                    <a:srgbClr val="000000">
                      <a:alpha val="43137"/>
                    </a:srgbClr>
                  </a:outerShdw>
                </a:effectLst>
              </a:rPr>
              <a:t>заявку </a:t>
            </a:r>
            <a:r>
              <a:rPr lang="ru-RU" sz="2400" dirty="0" smtClean="0"/>
              <a:t>и предоставить документальные доказательства того, что он:</a:t>
            </a:r>
            <a:br>
              <a:rPr lang="ru-RU" sz="2400" dirty="0" smtClean="0"/>
            </a:br>
            <a:r>
              <a:rPr lang="ru-RU" sz="2400" dirty="0" smtClean="0"/>
              <a:t> - имеет стабильные </a:t>
            </a:r>
            <a:r>
              <a:rPr lang="ru-RU" sz="2400" b="1" dirty="0" smtClean="0">
                <a:solidFill>
                  <a:srgbClr val="FF0000"/>
                </a:solidFill>
                <a:effectLst>
                  <a:outerShdw blurRad="38100" dist="38100" dir="2700000" algn="tl">
                    <a:srgbClr val="000000">
                      <a:alpha val="43137"/>
                    </a:srgbClr>
                  </a:outerShdw>
                </a:effectLst>
              </a:rPr>
              <a:t>источники доходов</a:t>
            </a:r>
            <a:r>
              <a:rPr lang="ru-RU" sz="2400" dirty="0" smtClean="0"/>
              <a:t>, достаточные для обеспечения такого уровня жизни себе и своим зависимым членам семьи, что у них не возникнет необходимость обращаться за социальной помощью к государству;</a:t>
            </a:r>
            <a:br>
              <a:rPr lang="ru-RU" sz="2400" dirty="0" smtClean="0"/>
            </a:br>
            <a:r>
              <a:rPr lang="ru-RU" sz="2400" dirty="0" smtClean="0"/>
              <a:t>- имеет </a:t>
            </a:r>
            <a:r>
              <a:rPr lang="ru-RU" sz="2400" b="1" dirty="0" smtClean="0">
                <a:solidFill>
                  <a:srgbClr val="FF0000"/>
                </a:solidFill>
                <a:effectLst>
                  <a:outerShdw blurRad="38100" dist="38100" dir="2700000" algn="tl">
                    <a:srgbClr val="000000">
                      <a:alpha val="43137"/>
                    </a:srgbClr>
                  </a:outerShdw>
                </a:effectLst>
              </a:rPr>
              <a:t>медицинскую страховку </a:t>
            </a:r>
            <a:r>
              <a:rPr lang="ru-RU" sz="2400" dirty="0" smtClean="0"/>
              <a:t>(в том числе и члены его семьи).</a:t>
            </a:r>
            <a:br>
              <a:rPr lang="ru-RU" sz="2400" dirty="0" smtClean="0"/>
            </a:br>
            <a:r>
              <a:rPr lang="ru-RU" sz="2400" dirty="0" smtClean="0"/>
              <a:t>    Кроме того, в дополнение к двум вышеназванным документальным доказательствам можно приложить документы на </a:t>
            </a:r>
            <a:r>
              <a:rPr lang="ru-RU" sz="2400" b="1" dirty="0" smtClean="0">
                <a:solidFill>
                  <a:srgbClr val="FF0000"/>
                </a:solidFill>
                <a:effectLst>
                  <a:outerShdw blurRad="38100" dist="38100" dir="2700000" algn="tl">
                    <a:srgbClr val="000000">
                      <a:alpha val="43137"/>
                    </a:srgbClr>
                  </a:outerShdw>
                </a:effectLst>
              </a:rPr>
              <a:t>владение недвижимостью или договор аренды жилья</a:t>
            </a:r>
            <a:r>
              <a:rPr lang="ru-RU" sz="2400" dirty="0" smtClean="0"/>
              <a:t>, что будет считаться положительным моментом.</a:t>
            </a:r>
            <a:endParaRPr lang="ru-RU" sz="2400"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82168" cy="1143000"/>
          </a:xfrm>
        </p:spPr>
        <p:txBody>
          <a:bodyPr>
            <a:normAutofit fontScale="90000"/>
          </a:bodyPr>
          <a:lstStyle/>
          <a:p>
            <a:r>
              <a:rPr lang="ru-RU" dirty="0" smtClean="0"/>
              <a:t>долгосрочный вид на жительство в ЕС</a:t>
            </a:r>
            <a:endParaRPr lang="ru-RU" dirty="0"/>
          </a:p>
        </p:txBody>
      </p:sp>
      <p:sp>
        <p:nvSpPr>
          <p:cNvPr id="3" name="Содержимое 2"/>
          <p:cNvSpPr>
            <a:spLocks noGrp="1"/>
          </p:cNvSpPr>
          <p:nvPr>
            <p:ph idx="1"/>
          </p:nvPr>
        </p:nvSpPr>
        <p:spPr/>
        <p:txBody>
          <a:bodyPr>
            <a:normAutofit fontScale="62500" lnSpcReduction="20000"/>
          </a:bodyPr>
          <a:lstStyle/>
          <a:p>
            <a:r>
              <a:rPr lang="ru-RU" sz="4300" dirty="0" smtClean="0"/>
              <a:t>    Государства – члены ЕС могут выдвигать </a:t>
            </a:r>
            <a:r>
              <a:rPr lang="ru-RU" sz="4300" b="1" i="1" dirty="0" smtClean="0">
                <a:effectLst>
                  <a:outerShdw blurRad="38100" dist="38100" dir="2700000" algn="tl">
                    <a:srgbClr val="000000">
                      <a:alpha val="43137"/>
                    </a:srgbClr>
                  </a:outerShdw>
                </a:effectLst>
              </a:rPr>
              <a:t>дополнительные требования</a:t>
            </a:r>
            <a:r>
              <a:rPr lang="ru-RU" sz="4300" dirty="0" smtClean="0"/>
              <a:t>, которые облегчат интегрирование лица в жизнь государства, такие как </a:t>
            </a:r>
          </a:p>
          <a:p>
            <a:r>
              <a:rPr lang="ru-RU" sz="4300" i="1" dirty="0" smtClean="0"/>
              <a:t>сдача соответствующих тестов на знание истории и законов страны, достаточное знание национального языка</a:t>
            </a:r>
            <a:r>
              <a:rPr lang="ru-RU" sz="4300" dirty="0" smtClean="0"/>
              <a:t> и т.д. </a:t>
            </a:r>
          </a:p>
          <a:p>
            <a:r>
              <a:rPr lang="ru-RU" sz="4300" dirty="0" smtClean="0"/>
              <a:t>Однако границы этих требований очень размыты и государства могут предусмотреть завышенные требования, которые в сущности будут являться завуалированным барьером для получения долгосрочного вида на жительство.</a:t>
            </a:r>
            <a:endParaRPr lang="ru-RU" sz="4300"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Миграционный кризис в Европе</a:t>
            </a:r>
            <a:endParaRPr lang="ru-RU" dirty="0"/>
          </a:p>
        </p:txBody>
      </p:sp>
      <p:sp>
        <p:nvSpPr>
          <p:cNvPr id="3" name="Объект 2"/>
          <p:cNvSpPr>
            <a:spLocks noGrp="1"/>
          </p:cNvSpPr>
          <p:nvPr>
            <p:ph idx="1"/>
          </p:nvPr>
        </p:nvSpPr>
        <p:spPr>
          <a:xfrm>
            <a:off x="683568" y="1447800"/>
            <a:ext cx="8250120" cy="5410200"/>
          </a:xfrm>
        </p:spPr>
        <p:txBody>
          <a:bodyPr>
            <a:normAutofit fontScale="70000" lnSpcReduction="20000"/>
          </a:bodyPr>
          <a:lstStyle/>
          <a:p>
            <a:r>
              <a:rPr lang="ru-RU" b="1" dirty="0">
                <a:solidFill>
                  <a:srgbClr val="FF0000"/>
                </a:solidFill>
                <a:effectLst>
                  <a:outerShdw blurRad="38100" dist="38100" dir="2700000" algn="tl">
                    <a:srgbClr val="000000">
                      <a:alpha val="43137"/>
                    </a:srgbClr>
                  </a:outerShdw>
                </a:effectLst>
              </a:rPr>
              <a:t>условия </a:t>
            </a:r>
            <a:r>
              <a:rPr lang="ru-RU" b="1" dirty="0" smtClean="0">
                <a:solidFill>
                  <a:srgbClr val="FF0000"/>
                </a:solidFill>
                <a:effectLst>
                  <a:outerShdw blurRad="38100" dist="38100" dir="2700000" algn="tl">
                    <a:srgbClr val="000000">
                      <a:alpha val="43137"/>
                    </a:srgbClr>
                  </a:outerShdw>
                </a:effectLst>
              </a:rPr>
              <a:t>пребывания мигрантов </a:t>
            </a:r>
            <a:r>
              <a:rPr lang="ru-RU" b="1" dirty="0">
                <a:solidFill>
                  <a:srgbClr val="FF0000"/>
                </a:solidFill>
                <a:effectLst>
                  <a:outerShdw blurRad="38100" dist="38100" dir="2700000" algn="tl">
                    <a:srgbClr val="000000">
                      <a:alpha val="43137"/>
                    </a:srgbClr>
                  </a:outerShdw>
                </a:effectLst>
              </a:rPr>
              <a:t>и затраты на </a:t>
            </a:r>
            <a:r>
              <a:rPr lang="ru-RU" b="1" dirty="0" smtClean="0">
                <a:solidFill>
                  <a:srgbClr val="FF0000"/>
                </a:solidFill>
                <a:effectLst>
                  <a:outerShdw blurRad="38100" dist="38100" dir="2700000" algn="tl">
                    <a:srgbClr val="000000">
                      <a:alpha val="43137"/>
                    </a:srgbClr>
                  </a:outerShdw>
                </a:effectLst>
              </a:rPr>
              <a:t>них существенно </a:t>
            </a:r>
            <a:r>
              <a:rPr lang="ru-RU" b="1" dirty="0">
                <a:solidFill>
                  <a:srgbClr val="FF0000"/>
                </a:solidFill>
                <a:effectLst>
                  <a:outerShdw blurRad="38100" dist="38100" dir="2700000" algn="tl">
                    <a:srgbClr val="000000">
                      <a:alpha val="43137"/>
                    </a:srgbClr>
                  </a:outerShdw>
                </a:effectLst>
              </a:rPr>
              <a:t>отличаются </a:t>
            </a:r>
            <a:r>
              <a:rPr lang="ru-RU" dirty="0"/>
              <a:t>и варьируются от 73 евро в месяц в Румынии до 336 евро – в Германии. Все это является мощным стимулом для освоения ими более благополучных в социальном плане государств. Немаловажным будет отметить то, что основная масса мигрантов изначально нацелена на наиболее развитые страны Западной Европы. Это свидетельствует о достаточно высокой степени их </a:t>
            </a:r>
            <a:r>
              <a:rPr lang="ru-RU" dirty="0">
                <a:effectLst>
                  <a:outerShdw blurRad="38100" dist="38100" dir="2700000" algn="tl">
                    <a:srgbClr val="000000">
                      <a:alpha val="43137"/>
                    </a:srgbClr>
                  </a:outerShdw>
                </a:effectLst>
              </a:rPr>
              <a:t>информированности</a:t>
            </a:r>
            <a:r>
              <a:rPr lang="ru-RU" dirty="0"/>
              <a:t> относительно условий жизни, качества и «щедрости» социально-экономической поддержки, оказываемой мигрантам и беженцам в той или иной стране ЕС. Современные мигранты, в отличие от своих предшественников, не бегут от опасности, куда глаза глядят, а действуют, исходя из информации не только СМИ, но также формальных и неформальных информационных сетей этнических диаспор, возникших благодаря распространению Интернета и средств мобильной </a:t>
            </a:r>
            <a:r>
              <a:rPr lang="ru-RU" dirty="0" smtClean="0"/>
              <a:t>связи.</a:t>
            </a:r>
            <a:endParaRPr lang="ru-RU" dirty="0"/>
          </a:p>
        </p:txBody>
      </p:sp>
    </p:spTree>
    <p:extLst>
      <p:ext uri="{BB962C8B-B14F-4D97-AF65-F5344CB8AC3E}">
        <p14:creationId xmlns:p14="http://schemas.microsoft.com/office/powerpoint/2010/main" val="85685709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971600" y="1447800"/>
            <a:ext cx="7962088" cy="5149552"/>
          </a:xfrm>
        </p:spPr>
        <p:txBody>
          <a:bodyPr>
            <a:normAutofit fontScale="85000" lnSpcReduction="10000"/>
          </a:bodyPr>
          <a:lstStyle/>
          <a:p>
            <a:r>
              <a:rPr lang="ru-RU" dirty="0"/>
              <a:t>Страны ЕС рискуют остаться на обочине в мировой гонке за привлечение умов, а экономическая и демографическая обстановка не оставляет иного выбора и требует от ЕС более гибких решений по снижению барьеров для доступа граждан третьих стран на рынок труда. Свидетельство тому – предложение Еврокомиссии от 7 июня 2016 года о реформировании директивы о Голубой карте и реализации Плана действий по интеграции иммигрантов – граждан третьих стран. Однако дальнейшее продвижение данных инициатив напрямую зависит от государств-членов. </a:t>
            </a:r>
          </a:p>
        </p:txBody>
      </p:sp>
    </p:spTree>
    <p:extLst>
      <p:ext uri="{BB962C8B-B14F-4D97-AF65-F5344CB8AC3E}">
        <p14:creationId xmlns:p14="http://schemas.microsoft.com/office/powerpoint/2010/main" val="106449308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0"/>
            <a:ext cx="8538152" cy="1628800"/>
          </a:xfrm>
        </p:spPr>
        <p:txBody>
          <a:bodyPr>
            <a:noAutofit/>
          </a:bodyPr>
          <a:lstStyle/>
          <a:p>
            <a:r>
              <a:rPr lang="en-US" sz="2400" dirty="0"/>
              <a:t> </a:t>
            </a:r>
            <a:r>
              <a:rPr lang="en-US" sz="2400" dirty="0" err="1"/>
              <a:t>Сommunication</a:t>
            </a:r>
            <a:r>
              <a:rPr lang="en-US" sz="2400" dirty="0"/>
              <a:t> from the Commission to the European Parliament, the Council, the European Economic and Social Committee and the Committee of the Regions, A European agenda on migration, COM(2015)</a:t>
            </a:r>
            <a:endParaRPr lang="ru-RU" sz="2400" dirty="0"/>
          </a:p>
        </p:txBody>
      </p:sp>
      <p:sp>
        <p:nvSpPr>
          <p:cNvPr id="3" name="Объект 2"/>
          <p:cNvSpPr>
            <a:spLocks noGrp="1"/>
          </p:cNvSpPr>
          <p:nvPr>
            <p:ph idx="1"/>
          </p:nvPr>
        </p:nvSpPr>
        <p:spPr>
          <a:xfrm>
            <a:off x="605848" y="1844824"/>
            <a:ext cx="8538152" cy="5149552"/>
          </a:xfrm>
        </p:spPr>
        <p:txBody>
          <a:bodyPr>
            <a:normAutofit/>
          </a:bodyPr>
          <a:lstStyle/>
          <a:p>
            <a:r>
              <a:rPr lang="ru-RU" dirty="0"/>
              <a:t>Для преодоления миграционного кризиса в качестве одной из четырех ключевых целей «Европейской повестки дня по миграции», наряду с защитой внешних границ, борьбой с незаконной иммиграцией и укреплением общей политики убежища, Еврокомиссия под руководством Ж.-К. Юнкера обозначила и </a:t>
            </a:r>
            <a:r>
              <a:rPr lang="ru-RU" b="1" dirty="0"/>
              <a:t>совершенствование политики в сфере управления легальной иммиграцией</a:t>
            </a:r>
          </a:p>
        </p:txBody>
      </p:sp>
    </p:spTree>
    <p:extLst>
      <p:ext uri="{BB962C8B-B14F-4D97-AF65-F5344CB8AC3E}">
        <p14:creationId xmlns:p14="http://schemas.microsoft.com/office/powerpoint/2010/main" val="3379205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74638"/>
            <a:ext cx="8244408" cy="1143000"/>
          </a:xfrm>
        </p:spPr>
        <p:txBody>
          <a:bodyPr>
            <a:normAutofit fontScale="90000"/>
          </a:bodyPr>
          <a:lstStyle/>
          <a:p>
            <a:r>
              <a:rPr lang="ru-RU"/>
              <a:t>По Маастрихтскому договору 1992 г. </a:t>
            </a:r>
          </a:p>
        </p:txBody>
      </p:sp>
      <p:sp>
        <p:nvSpPr>
          <p:cNvPr id="3" name="Объект 2"/>
          <p:cNvSpPr>
            <a:spLocks noGrp="1"/>
          </p:cNvSpPr>
          <p:nvPr>
            <p:ph idx="1"/>
          </p:nvPr>
        </p:nvSpPr>
        <p:spPr>
          <a:xfrm>
            <a:off x="899592" y="1447800"/>
            <a:ext cx="8034096" cy="5410200"/>
          </a:xfrm>
        </p:spPr>
        <p:txBody>
          <a:bodyPr>
            <a:normAutofit lnSpcReduction="10000"/>
          </a:bodyPr>
          <a:lstStyle/>
          <a:p>
            <a:r>
              <a:rPr lang="ru-RU" dirty="0" smtClean="0"/>
              <a:t>такие </a:t>
            </a:r>
            <a:r>
              <a:rPr lang="ru-RU" dirty="0"/>
              <a:t>чувствительные вопросы, как предоставление убежища, пограничный контроль и обращение с гражданами третьих стран оставались в </a:t>
            </a:r>
            <a:r>
              <a:rPr lang="ru-RU" b="1" dirty="0"/>
              <a:t>межправительственном ведении</a:t>
            </a:r>
            <a:r>
              <a:rPr lang="ru-RU" dirty="0"/>
              <a:t>, однако члены Евросоюза обязались сотрудничать на постоянной основе, а право законодательной инициативы в соответствующих вопросах кроме государств-членов получила Европейская Комиссия. </a:t>
            </a:r>
          </a:p>
        </p:txBody>
      </p:sp>
    </p:spTree>
    <p:extLst>
      <p:ext uri="{BB962C8B-B14F-4D97-AF65-F5344CB8AC3E}">
        <p14:creationId xmlns:p14="http://schemas.microsoft.com/office/powerpoint/2010/main" val="206027085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r>
              <a:rPr lang="ru-RU" dirty="0" smtClean="0"/>
              <a:t>01.11.2019 Французские </a:t>
            </a:r>
            <a:r>
              <a:rPr lang="ru-RU" dirty="0"/>
              <a:t>власти сообщили, что за 2019-ый год были зафиксированы 237 попыток мигрантов пересечь Ла-Манш на утлых суденышках, эта цифра трехкратно превышает аналогичные показатели за прошлый </a:t>
            </a:r>
            <a:r>
              <a:rPr lang="ru-RU" dirty="0" smtClean="0"/>
              <a:t>год</a:t>
            </a:r>
          </a:p>
          <a:p>
            <a:r>
              <a:rPr lang="ru-RU" dirty="0"/>
              <a:t>По сведениям французской береговой охраны, два года назад было совершено 12 попыток пересечь Ла-Манш, в 2018-м их количество увеличилось уже шестикратно, в этом году, согласно официальной статистике, перебраться на Остров удалось 1 400 мигрантам, двое из них погибли</a:t>
            </a:r>
          </a:p>
        </p:txBody>
      </p:sp>
    </p:spTree>
    <p:extLst>
      <p:ext uri="{BB962C8B-B14F-4D97-AF65-F5344CB8AC3E}">
        <p14:creationId xmlns:p14="http://schemas.microsoft.com/office/powerpoint/2010/main" val="3343501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r>
              <a:rPr lang="ru-RU" dirty="0"/>
              <a:t>Контрабандисты, получающие за каждый такой переход и каждого человека крупные суммы, держат свои средства передвижения в местах, куда береговая охрана Французской республики заглядывает редко. </a:t>
            </a:r>
            <a:endParaRPr lang="ru-RU" dirty="0" smtClean="0"/>
          </a:p>
          <a:p>
            <a:r>
              <a:rPr lang="ru-RU" dirty="0"/>
              <a:t>Зная об этой ситуации, британская казна выделила </a:t>
            </a:r>
            <a:r>
              <a:rPr lang="ru-RU"/>
              <a:t>в </a:t>
            </a:r>
            <a:r>
              <a:rPr lang="ru-RU" smtClean="0"/>
              <a:t>2019  </a:t>
            </a:r>
            <a:r>
              <a:rPr lang="ru-RU" dirty="0"/>
              <a:t>году дополнительные 7 млн евро, чтобы помочь оснастить французскую береговую охрану новейшим оборудованием, в том числе и </a:t>
            </a:r>
            <a:r>
              <a:rPr lang="ru-RU" dirty="0" err="1"/>
              <a:t>дронами</a:t>
            </a:r>
            <a:endParaRPr lang="ru-RU" dirty="0"/>
          </a:p>
        </p:txBody>
      </p:sp>
    </p:spTree>
    <p:extLst>
      <p:ext uri="{BB962C8B-B14F-4D97-AF65-F5344CB8AC3E}">
        <p14:creationId xmlns:p14="http://schemas.microsoft.com/office/powerpoint/2010/main" val="420862662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ГЕРМАНИЯ</a:t>
            </a:r>
            <a:endParaRPr lang="ru-RU" dirty="0"/>
          </a:p>
        </p:txBody>
      </p:sp>
      <p:sp>
        <p:nvSpPr>
          <p:cNvPr id="3" name="Подзаголовок 2"/>
          <p:cNvSpPr>
            <a:spLocks noGrp="1"/>
          </p:cNvSpPr>
          <p:nvPr>
            <p:ph type="subTitle" idx="1"/>
          </p:nvPr>
        </p:nvSpPr>
        <p:spPr/>
        <p:txBody>
          <a:bodyPr/>
          <a:lstStyle/>
          <a:p>
            <a:r>
              <a:rPr lang="ru-RU" dirty="0" smtClean="0"/>
              <a:t>Решение проблемы беженцев</a:t>
            </a:r>
            <a:endParaRPr lang="ru-RU" dirty="0"/>
          </a:p>
        </p:txBody>
      </p:sp>
    </p:spTree>
    <p:extLst>
      <p:ext uri="{BB962C8B-B14F-4D97-AF65-F5344CB8AC3E}">
        <p14:creationId xmlns:p14="http://schemas.microsoft.com/office/powerpoint/2010/main" val="259540477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116186" y="2416027"/>
            <a:ext cx="9144000" cy="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9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  </a:t>
            </a:r>
            <a:r>
              <a:rPr kumimoji="0" lang="ru-RU" altLang="ru-RU" sz="236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 </a:t>
            </a:r>
            <a:r>
              <a:rPr kumimoji="0" lang="ru-RU" altLang="ru-RU" sz="9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300" b="1" i="0" u="none" strike="noStrike" cap="none" normalizeH="0" baseline="0" dirty="0" smtClean="0">
              <a:ln>
                <a:noFill/>
              </a:ln>
              <a:solidFill>
                <a:srgbClr val="000000"/>
              </a:solidFill>
              <a:effectLst/>
              <a:latin typeface="Georgia" panose="02040502050405020303"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300" b="1" i="0" u="none" strike="noStrike" cap="none" normalizeH="0" baseline="0" dirty="0" smtClean="0">
                <a:ln>
                  <a:noFill/>
                </a:ln>
                <a:solidFill>
                  <a:srgbClr val="000000"/>
                </a:solidFill>
                <a:effectLst/>
                <a:latin typeface="Georgia" panose="02040502050405020303" pitchFamily="18" charset="0"/>
                <a:cs typeface="Arial" panose="020B0604020202020204" pitchFamily="34" charset="0"/>
              </a:rPr>
              <a:t>ЧИСЛО БЕЖЕНЦЕВ РЕЗКО СОКРАТИЛОСЬ</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100" b="0" i="0" u="none" strike="noStrike" cap="none" normalizeH="0" baseline="0" dirty="0" smtClean="0">
                <a:ln>
                  <a:noFill/>
                </a:ln>
                <a:solidFill>
                  <a:srgbClr val="3E3E3E"/>
                </a:solidFill>
                <a:effectLst/>
                <a:latin typeface="Georgia" panose="02040502050405020303" pitchFamily="18" charset="0"/>
              </a:rPr>
              <a:t> </a:t>
            </a:r>
            <a:endParaRPr kumimoji="0" lang="ru-RU" altLang="ru-RU" sz="1100" b="1" i="0" u="none" strike="noStrike" cap="none" normalizeH="0" baseline="0" dirty="0" smtClean="0">
              <a:ln>
                <a:noFill/>
              </a:ln>
              <a:solidFill>
                <a:srgbClr val="3E3E3E"/>
              </a:solidFill>
              <a:effectLst/>
              <a:latin typeface="Georgia" panose="02040502050405020303"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altLang="ru-RU" sz="9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endParaRPr>
          </a:p>
        </p:txBody>
      </p:sp>
      <p:sp>
        <p:nvSpPr>
          <p:cNvPr id="3" name="Rectangle 3"/>
          <p:cNvSpPr>
            <a:spLocks noChangeArrowheads="1"/>
          </p:cNvSpPr>
          <p:nvPr/>
        </p:nvSpPr>
        <p:spPr bwMode="auto">
          <a:xfrm>
            <a:off x="1116186" y="2416027"/>
            <a:ext cx="88693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958" tIns="-71415"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ru-RU" altLang="ru-RU" sz="900" b="1" i="0" u="none" strike="noStrike" cap="none" normalizeH="0" baseline="0" smtClean="0">
                <a:ln>
                  <a:noFill/>
                </a:ln>
                <a:solidFill>
                  <a:srgbClr val="000000"/>
                </a:solidFill>
                <a:effectLst/>
                <a:latin typeface="Arial" panose="020B0604020202020204" pitchFamily="34" charset="0"/>
                <a:cs typeface="Arial" panose="020B0604020202020204" pitchFamily="34" charset="0"/>
                <a:hlinkClick r:id="rId2"/>
              </a:rPr>
              <a:t>123</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pic>
        <p:nvPicPr>
          <p:cNvPr id="1026" name="Picture 2" descr="Инфографика Число прибывших в Германию соискателей убежища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8712968"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42752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Инфографика Квоты распределения беженцев по федеральным землям ФРГ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8676456"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50928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Беженцев распределяют по Германии </a:t>
            </a:r>
          </a:p>
        </p:txBody>
      </p:sp>
      <p:sp>
        <p:nvSpPr>
          <p:cNvPr id="3" name="Объект 2"/>
          <p:cNvSpPr>
            <a:spLocks noGrp="1"/>
          </p:cNvSpPr>
          <p:nvPr>
            <p:ph idx="1"/>
          </p:nvPr>
        </p:nvSpPr>
        <p:spPr/>
        <p:txBody>
          <a:bodyPr>
            <a:normAutofit fontScale="92500"/>
          </a:bodyPr>
          <a:lstStyle/>
          <a:p>
            <a:r>
              <a:rPr lang="ru-RU" dirty="0" smtClean="0"/>
              <a:t>по </a:t>
            </a:r>
            <a:r>
              <a:rPr lang="ru-RU" dirty="0"/>
              <a:t>схеме, используемой при определении доли федеральных земель в финансировании общегосударственных проектов. Она называется </a:t>
            </a:r>
            <a:r>
              <a:rPr lang="ru-RU" dirty="0" err="1"/>
              <a:t>Königsteiner</a:t>
            </a:r>
            <a:r>
              <a:rPr lang="ru-RU" dirty="0"/>
              <a:t> </a:t>
            </a:r>
            <a:r>
              <a:rPr lang="ru-RU" dirty="0" err="1"/>
              <a:t>Schlüssel</a:t>
            </a:r>
            <a:r>
              <a:rPr lang="ru-RU" dirty="0"/>
              <a:t> и учитывает налоговые поступления и численность населения в каждой земле. Поэтому больше всех приняли богатые и густонаселенные регионы на западе и юге ФРГ, меньше всех – маленькие и восточные земли.</a:t>
            </a:r>
          </a:p>
        </p:txBody>
      </p:sp>
    </p:spTree>
    <p:extLst>
      <p:ext uri="{BB962C8B-B14F-4D97-AF65-F5344CB8AC3E}">
        <p14:creationId xmlns:p14="http://schemas.microsoft.com/office/powerpoint/2010/main" val="399302972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Инфографика Федеральные расходы на беженце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8922"/>
            <a:ext cx="8640960" cy="682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10835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На что пойдут ежегодно 20 </a:t>
            </a:r>
            <a:r>
              <a:rPr lang="ru-RU" b="1" dirty="0" smtClean="0"/>
              <a:t>миллиардов</a:t>
            </a:r>
            <a:endParaRPr lang="ru-RU" dirty="0"/>
          </a:p>
        </p:txBody>
      </p:sp>
      <p:sp>
        <p:nvSpPr>
          <p:cNvPr id="3" name="Объект 2"/>
          <p:cNvSpPr>
            <a:spLocks noGrp="1"/>
          </p:cNvSpPr>
          <p:nvPr>
            <p:ph idx="1"/>
          </p:nvPr>
        </p:nvSpPr>
        <p:spPr>
          <a:xfrm>
            <a:off x="1115616" y="1447800"/>
            <a:ext cx="7818072" cy="5293568"/>
          </a:xfrm>
        </p:spPr>
        <p:txBody>
          <a:bodyPr>
            <a:normAutofit fontScale="92500" lnSpcReduction="10000"/>
          </a:bodyPr>
          <a:lstStyle/>
          <a:p>
            <a:r>
              <a:rPr lang="ru-RU" dirty="0" smtClean="0"/>
              <a:t>Министерство </a:t>
            </a:r>
            <a:r>
              <a:rPr lang="ru-RU" dirty="0"/>
              <a:t>финансов ФРГ исходит из того, что в 2016-2020 годах расходы, связанные с беженцами, составят в среднем по 20 миллиардов </a:t>
            </a:r>
            <a:r>
              <a:rPr lang="ru-RU" dirty="0" smtClean="0"/>
              <a:t>евро в год. </a:t>
            </a:r>
            <a:r>
              <a:rPr lang="ru-RU" dirty="0"/>
              <a:t>При этом первоначальную помощь землям планируется сократить, а высвобождающиеся средства направить на интеграцию и социальную поддержку тех, кто получит убежище в Германии. 6 миллиардов евро в год пойдут на стабилизацию тех регионов, откуда бегут люди</a:t>
            </a:r>
            <a:r>
              <a:rPr lang="ru-RU" dirty="0" smtClean="0"/>
              <a:t>.</a:t>
            </a:r>
            <a:endParaRPr lang="ru-RU" dirty="0"/>
          </a:p>
        </p:txBody>
      </p:sp>
    </p:spTree>
    <p:extLst>
      <p:ext uri="{BB962C8B-B14F-4D97-AF65-F5344CB8AC3E}">
        <p14:creationId xmlns:p14="http://schemas.microsoft.com/office/powerpoint/2010/main" val="7625472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326593"/>
            <a:ext cx="7818072" cy="1039091"/>
          </a:xfrm>
        </p:spPr>
        <p:txBody>
          <a:bodyPr>
            <a:normAutofit fontScale="90000"/>
          </a:bodyPr>
          <a:lstStyle/>
          <a:p>
            <a:r>
              <a:rPr lang="ru-RU" sz="3600" dirty="0"/>
              <a:t>Правительство Германии утвердило новые правила воссоединения семей беженцев </a:t>
            </a:r>
            <a:br>
              <a:rPr lang="ru-RU" sz="3600" dirty="0"/>
            </a:br>
            <a:endParaRPr lang="ru-RU" sz="3600" dirty="0"/>
          </a:p>
        </p:txBody>
      </p:sp>
      <p:sp>
        <p:nvSpPr>
          <p:cNvPr id="3" name="Объект 2"/>
          <p:cNvSpPr>
            <a:spLocks noGrp="1"/>
          </p:cNvSpPr>
          <p:nvPr>
            <p:ph idx="1"/>
          </p:nvPr>
        </p:nvSpPr>
        <p:spPr/>
        <p:txBody>
          <a:bodyPr>
            <a:normAutofit fontScale="92500" lnSpcReduction="20000"/>
          </a:bodyPr>
          <a:lstStyle/>
          <a:p>
            <a:r>
              <a:rPr lang="ru-RU" dirty="0" smtClean="0"/>
              <a:t>Правительство </a:t>
            </a:r>
            <a:r>
              <a:rPr lang="ru-RU" dirty="0"/>
              <a:t>Германии утвердило новые правила, позволяющие беженцам, имеющим статус так называемой дополнительной защиты, перевозить своих прямых родственников в Германию. Правительство канцлера Ангелы Меркель 9 мая проголосовало за дополнительное переселение тысячи мигрантов в месяц при условии, что они являются прямыми родственникам беженцев, которые уже проживают в Германии.</a:t>
            </a:r>
          </a:p>
        </p:txBody>
      </p:sp>
    </p:spTree>
    <p:extLst>
      <p:ext uri="{BB962C8B-B14F-4D97-AF65-F5344CB8AC3E}">
        <p14:creationId xmlns:p14="http://schemas.microsoft.com/office/powerpoint/2010/main" val="113557707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base"/>
            <a:r>
              <a:rPr lang="ru-RU" sz="3200" b="1" cap="all" dirty="0"/>
              <a:t>Германия утвердила законопроект о включении Грузии в список безопасных </a:t>
            </a:r>
            <a:r>
              <a:rPr lang="ru-RU" sz="3200" b="1" cap="all" dirty="0" smtClean="0"/>
              <a:t>стран (</a:t>
            </a:r>
            <a:r>
              <a:rPr lang="ru-RU" sz="3200" dirty="0" smtClean="0"/>
              <a:t>19.07.18) </a:t>
            </a:r>
            <a:r>
              <a:rPr lang="ru-RU" sz="3200" dirty="0"/>
              <a:t/>
            </a:r>
            <a:br>
              <a:rPr lang="ru-RU" sz="3200" dirty="0"/>
            </a:br>
            <a:endParaRPr lang="ru-RU" sz="3200" dirty="0"/>
          </a:p>
        </p:txBody>
      </p:sp>
      <p:sp>
        <p:nvSpPr>
          <p:cNvPr id="3" name="Объект 2"/>
          <p:cNvSpPr>
            <a:spLocks noGrp="1"/>
          </p:cNvSpPr>
          <p:nvPr>
            <p:ph idx="1"/>
          </p:nvPr>
        </p:nvSpPr>
        <p:spPr/>
        <p:txBody>
          <a:bodyPr>
            <a:normAutofit fontScale="62500" lnSpcReduction="20000"/>
          </a:bodyPr>
          <a:lstStyle/>
          <a:p>
            <a:pPr fontAlgn="base"/>
            <a:r>
              <a:rPr lang="ru-RU" dirty="0" smtClean="0"/>
              <a:t>18 </a:t>
            </a:r>
            <a:r>
              <a:rPr lang="ru-RU" dirty="0"/>
              <a:t>июля федеральное правительство Германии одобрило законопроект, инициированный министерством внутренних дел Германии, который предусматривает включение Грузии в список безопасных стран.</a:t>
            </a:r>
          </a:p>
          <a:p>
            <a:pPr fontAlgn="base"/>
            <a:r>
              <a:rPr lang="ru-RU" dirty="0"/>
              <a:t>Для вступления в силу законопроект теперь должен быть одобрен бундестагом.</a:t>
            </a:r>
          </a:p>
          <a:p>
            <a:pPr fontAlgn="base"/>
            <a:r>
              <a:rPr lang="ru-RU" dirty="0"/>
              <a:t>Немецкие и грузинские чиновники считают, что включение Грузии в такой список снизит грузин, ходатайствующих о предоставлении убежища в Германии, или пребывающих там незаконно, что создает опасность для дальнейшего действия безвизового режима между Грузией и ЕС.</a:t>
            </a:r>
          </a:p>
          <a:p>
            <a:pPr fontAlgn="base"/>
            <a:r>
              <a:rPr lang="ru-RU" dirty="0"/>
              <a:t>Включение страны в список безопасных стран означает, что в ней защищены права человека и нет преследований по политическим мотивам.</a:t>
            </a:r>
          </a:p>
          <a:p>
            <a:pPr fontAlgn="base"/>
            <a:r>
              <a:rPr lang="ru-RU" dirty="0"/>
              <a:t>Грузию уже признали безопасной страной Австрия, Франция, Бельгия, Болгария, Исландия, Израиль и Люксембург.</a:t>
            </a:r>
          </a:p>
          <a:p>
            <a:endParaRPr lang="ru-RU" dirty="0"/>
          </a:p>
        </p:txBody>
      </p:sp>
    </p:spTree>
    <p:extLst>
      <p:ext uri="{BB962C8B-B14F-4D97-AF65-F5344CB8AC3E}">
        <p14:creationId xmlns:p14="http://schemas.microsoft.com/office/powerpoint/2010/main" val="3089055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Амстердамский договор </a:t>
            </a:r>
            <a:r>
              <a:rPr lang="ru-RU" dirty="0"/>
              <a:t>(</a:t>
            </a:r>
            <a:r>
              <a:rPr lang="ru-RU" dirty="0" smtClean="0"/>
              <a:t>1997)</a:t>
            </a:r>
            <a:endParaRPr lang="ru-RU" dirty="0"/>
          </a:p>
        </p:txBody>
      </p:sp>
      <p:sp>
        <p:nvSpPr>
          <p:cNvPr id="3" name="Объект 2"/>
          <p:cNvSpPr>
            <a:spLocks noGrp="1"/>
          </p:cNvSpPr>
          <p:nvPr>
            <p:ph idx="1"/>
          </p:nvPr>
        </p:nvSpPr>
        <p:spPr/>
        <p:txBody>
          <a:bodyPr>
            <a:normAutofit fontScale="92500" lnSpcReduction="20000"/>
          </a:bodyPr>
          <a:lstStyle/>
          <a:p>
            <a:r>
              <a:rPr lang="ru-RU" sz="4000" dirty="0" smtClean="0"/>
              <a:t>начало </a:t>
            </a:r>
            <a:r>
              <a:rPr lang="ru-RU" sz="4000" dirty="0" err="1"/>
              <a:t>коммунитаризации</a:t>
            </a:r>
            <a:r>
              <a:rPr lang="ru-RU" sz="4000" dirty="0"/>
              <a:t> иммиграционной </a:t>
            </a:r>
            <a:r>
              <a:rPr lang="ru-RU" sz="4000" dirty="0" smtClean="0"/>
              <a:t>политики</a:t>
            </a:r>
          </a:p>
          <a:p>
            <a:r>
              <a:rPr lang="ru-RU" sz="4000" dirty="0" smtClean="0"/>
              <a:t>Право </a:t>
            </a:r>
            <a:r>
              <a:rPr lang="ru-RU" sz="4000" dirty="0"/>
              <a:t>инициативы в вопросах миграции получил и Европейский Совет. </a:t>
            </a:r>
            <a:endParaRPr lang="ru-RU" sz="4000" dirty="0" smtClean="0"/>
          </a:p>
          <a:p>
            <a:r>
              <a:rPr lang="ru-RU" sz="4000" b="1" dirty="0"/>
              <a:t>К компетенции ЕС были отнесены такие </a:t>
            </a:r>
            <a:r>
              <a:rPr lang="ru-RU" sz="4000" b="1" dirty="0" smtClean="0"/>
              <a:t>вопросы миграции </a:t>
            </a:r>
            <a:r>
              <a:rPr lang="ru-RU" sz="4000" b="1" dirty="0"/>
              <a:t>как предоставление убежища, иммиграция, охрана внешних границ Союза. </a:t>
            </a:r>
            <a:endParaRPr lang="ru-RU" sz="4000" dirty="0"/>
          </a:p>
        </p:txBody>
      </p:sp>
    </p:spTree>
    <p:extLst>
      <p:ext uri="{BB962C8B-B14F-4D97-AF65-F5344CB8AC3E}">
        <p14:creationId xmlns:p14="http://schemas.microsoft.com/office/powerpoint/2010/main" val="188557324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0"/>
            <a:ext cx="7498080" cy="1700808"/>
          </a:xfrm>
          <a:solidFill>
            <a:schemeClr val="accent4">
              <a:lumMod val="40000"/>
              <a:lumOff val="60000"/>
            </a:schemeClr>
          </a:solidFill>
        </p:spPr>
        <p:txBody>
          <a:bodyPr>
            <a:normAutofit fontScale="90000"/>
          </a:bodyPr>
          <a:lstStyle/>
          <a:p>
            <a:r>
              <a:rPr lang="ru-RU" dirty="0"/>
              <a:t>24 </a:t>
            </a:r>
            <a:r>
              <a:rPr lang="ru-RU" dirty="0" smtClean="0"/>
              <a:t>февраля 2019 г.</a:t>
            </a:r>
            <a:r>
              <a:rPr lang="ru-RU" dirty="0"/>
              <a:t> первый в истории саммит Евросоюза и Лиги арабских государств (</a:t>
            </a:r>
            <a:r>
              <a:rPr lang="ru-RU" dirty="0" smtClean="0"/>
              <a:t>ЛАГ)</a:t>
            </a:r>
            <a:endParaRPr lang="ru-RU" dirty="0"/>
          </a:p>
        </p:txBody>
      </p:sp>
      <p:sp>
        <p:nvSpPr>
          <p:cNvPr id="3" name="Объект 2"/>
          <p:cNvSpPr>
            <a:spLocks noGrp="1"/>
          </p:cNvSpPr>
          <p:nvPr>
            <p:ph idx="1"/>
          </p:nvPr>
        </p:nvSpPr>
        <p:spPr>
          <a:xfrm>
            <a:off x="899592" y="1916832"/>
            <a:ext cx="8034096" cy="4824536"/>
          </a:xfrm>
          <a:solidFill>
            <a:schemeClr val="accent3">
              <a:lumMod val="20000"/>
              <a:lumOff val="80000"/>
            </a:schemeClr>
          </a:solidFill>
        </p:spPr>
        <p:txBody>
          <a:bodyPr>
            <a:normAutofit fontScale="92500" lnSpcReduction="10000"/>
          </a:bodyPr>
          <a:lstStyle/>
          <a:p>
            <a:r>
              <a:rPr lang="ru-RU" dirty="0" smtClean="0"/>
              <a:t> открылся в </a:t>
            </a:r>
            <a:r>
              <a:rPr lang="ru-RU" dirty="0"/>
              <a:t>египетском курортном городе </a:t>
            </a:r>
            <a:r>
              <a:rPr lang="ru-RU" dirty="0" smtClean="0"/>
              <a:t>Шарм-эль-Шейх, </a:t>
            </a:r>
            <a:r>
              <a:rPr lang="ru-RU" dirty="0"/>
              <a:t>в котором принимают участие около </a:t>
            </a:r>
            <a:r>
              <a:rPr lang="ru-RU" dirty="0" smtClean="0"/>
              <a:t>50</a:t>
            </a:r>
            <a:r>
              <a:rPr lang="ru-RU" dirty="0"/>
              <a:t> глав государств и правительств, представляющих в общей сложности интересы 12 %</a:t>
            </a:r>
            <a:r>
              <a:rPr lang="ru-RU" dirty="0" smtClean="0"/>
              <a:t> </a:t>
            </a:r>
            <a:r>
              <a:rPr lang="ru-RU" dirty="0"/>
              <a:t>населения планеты.</a:t>
            </a:r>
            <a:endParaRPr lang="ru-RU" dirty="0" smtClean="0"/>
          </a:p>
          <a:p>
            <a:r>
              <a:rPr lang="ru-RU" dirty="0" smtClean="0"/>
              <a:t>Основными </a:t>
            </a:r>
            <a:r>
              <a:rPr lang="ru-RU" dirty="0"/>
              <a:t>темами на повестке дня были совместная борьба с нелегальной миграцией и международным терроризмом, а также </a:t>
            </a:r>
            <a:r>
              <a:rPr lang="ru-RU" dirty="0">
                <a:hlinkClick r:id="rId2"/>
              </a:rPr>
              <a:t>урегулирование конфликтов в Сирии, Йемене, Ливии и на Ближнем Востоке</a:t>
            </a:r>
            <a:r>
              <a:rPr lang="ru-RU" dirty="0"/>
              <a:t>.</a:t>
            </a:r>
          </a:p>
        </p:txBody>
      </p:sp>
    </p:spTree>
    <p:extLst>
      <p:ext uri="{BB962C8B-B14F-4D97-AF65-F5344CB8AC3E}">
        <p14:creationId xmlns:p14="http://schemas.microsoft.com/office/powerpoint/2010/main" val="285477140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74638"/>
            <a:ext cx="8034096" cy="1143000"/>
          </a:xfrm>
          <a:solidFill>
            <a:schemeClr val="accent4">
              <a:lumMod val="40000"/>
              <a:lumOff val="60000"/>
            </a:schemeClr>
          </a:solidFill>
        </p:spPr>
        <p:txBody>
          <a:bodyPr>
            <a:normAutofit fontScale="90000"/>
          </a:bodyPr>
          <a:lstStyle/>
          <a:p>
            <a:r>
              <a:rPr lang="ru-RU" dirty="0"/>
              <a:t>президент Египта Абдель </a:t>
            </a:r>
            <a:r>
              <a:rPr lang="ru-RU" dirty="0" err="1"/>
              <a:t>Фаттах</a:t>
            </a:r>
            <a:r>
              <a:rPr lang="ru-RU" dirty="0"/>
              <a:t> ас-Сиси заявил</a:t>
            </a:r>
          </a:p>
        </p:txBody>
      </p:sp>
      <p:sp>
        <p:nvSpPr>
          <p:cNvPr id="3" name="Объект 2"/>
          <p:cNvSpPr>
            <a:spLocks noGrp="1"/>
          </p:cNvSpPr>
          <p:nvPr>
            <p:ph idx="1"/>
          </p:nvPr>
        </p:nvSpPr>
        <p:spPr>
          <a:xfrm>
            <a:off x="899592" y="1447800"/>
            <a:ext cx="8034096" cy="4800600"/>
          </a:xfrm>
          <a:solidFill>
            <a:schemeClr val="accent3">
              <a:lumMod val="20000"/>
              <a:lumOff val="80000"/>
            </a:schemeClr>
          </a:solidFill>
        </p:spPr>
        <p:txBody>
          <a:bodyPr>
            <a:normAutofit fontScale="92500"/>
          </a:bodyPr>
          <a:lstStyle/>
          <a:p>
            <a:r>
              <a:rPr lang="ru-RU" dirty="0" smtClean="0"/>
              <a:t>что </a:t>
            </a:r>
            <a:r>
              <a:rPr lang="ru-RU" dirty="0"/>
              <a:t>Ближний Восток должен превратиться из "конфликтного в успешный </a:t>
            </a:r>
            <a:r>
              <a:rPr lang="ru-RU" dirty="0" smtClean="0"/>
              <a:t>регион»</a:t>
            </a:r>
          </a:p>
          <a:p>
            <a:r>
              <a:rPr lang="ru-RU" dirty="0"/>
              <a:t>Египет последовательно препятствует нелегальной миграции в Европу, несмотря на то что не получает за это субсидий ЕС, в отличие от Турции. Некоторые эксперты расценили это высказывание, как намек на то, что Египет также желал бы получить финансовую поддержку со стороны </a:t>
            </a:r>
            <a:r>
              <a:rPr lang="ru-RU" dirty="0" smtClean="0"/>
              <a:t>ЕС</a:t>
            </a:r>
          </a:p>
          <a:p>
            <a:endParaRPr lang="ru-RU" dirty="0"/>
          </a:p>
        </p:txBody>
      </p:sp>
    </p:spTree>
    <p:extLst>
      <p:ext uri="{BB962C8B-B14F-4D97-AF65-F5344CB8AC3E}">
        <p14:creationId xmlns:p14="http://schemas.microsoft.com/office/powerpoint/2010/main" val="71828283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16632"/>
            <a:ext cx="8034096" cy="1800200"/>
          </a:xfrm>
          <a:solidFill>
            <a:srgbClr val="00B0F0"/>
          </a:solidFill>
        </p:spPr>
        <p:txBody>
          <a:bodyPr>
            <a:normAutofit fontScale="90000"/>
          </a:bodyPr>
          <a:lstStyle/>
          <a:p>
            <a:r>
              <a:rPr lang="ru-RU" dirty="0">
                <a:effectLst/>
              </a:rPr>
              <a:t>Верховный представитель ЕС по вопросам внешней политики и безопасности </a:t>
            </a:r>
            <a:r>
              <a:rPr lang="ru-RU" dirty="0" err="1">
                <a:effectLst/>
              </a:rPr>
              <a:t>Федерика</a:t>
            </a:r>
            <a:r>
              <a:rPr lang="ru-RU" dirty="0">
                <a:effectLst/>
              </a:rPr>
              <a:t> </a:t>
            </a:r>
            <a:r>
              <a:rPr lang="ru-RU" dirty="0" err="1" smtClean="0">
                <a:effectLst/>
              </a:rPr>
              <a:t>Могерини</a:t>
            </a:r>
            <a:endParaRPr lang="ru-RU" dirty="0"/>
          </a:p>
        </p:txBody>
      </p:sp>
      <p:sp>
        <p:nvSpPr>
          <p:cNvPr id="3" name="Объект 2"/>
          <p:cNvSpPr>
            <a:spLocks noGrp="1"/>
          </p:cNvSpPr>
          <p:nvPr>
            <p:ph idx="1"/>
          </p:nvPr>
        </p:nvSpPr>
        <p:spPr>
          <a:xfrm>
            <a:off x="1435608" y="2276872"/>
            <a:ext cx="7498080" cy="3971528"/>
          </a:xfrm>
        </p:spPr>
        <p:txBody>
          <a:bodyPr/>
          <a:lstStyle/>
          <a:p>
            <a:r>
              <a:rPr lang="ru-RU" dirty="0"/>
              <a:t>п</a:t>
            </a:r>
            <a:r>
              <a:rPr lang="ru-RU" dirty="0" smtClean="0"/>
              <a:t>одчеркнула необходимость обеспечить </a:t>
            </a:r>
            <a:r>
              <a:rPr lang="ru-RU" dirty="0"/>
              <a:t>преимущественно молодое население арабских стран работой и перспективами на будущее, предупредив, что в противном случае "нас ожидают серьезные проблемы". </a:t>
            </a:r>
          </a:p>
        </p:txBody>
      </p:sp>
    </p:spTree>
    <p:extLst>
      <p:ext uri="{BB962C8B-B14F-4D97-AF65-F5344CB8AC3E}">
        <p14:creationId xmlns:p14="http://schemas.microsoft.com/office/powerpoint/2010/main" val="411567208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effectLst/>
              </a:rPr>
              <a:t>неправительственная организация </a:t>
            </a:r>
            <a:r>
              <a:rPr lang="ru-RU" b="1" dirty="0" smtClean="0">
                <a:effectLst>
                  <a:outerShdw blurRad="38100" dist="38100" dir="2700000" algn="tl">
                    <a:srgbClr val="000000">
                      <a:alpha val="43137"/>
                    </a:srgbClr>
                  </a:outerShdw>
                </a:effectLst>
              </a:rPr>
              <a:t>«Хлеб </a:t>
            </a:r>
            <a:r>
              <a:rPr lang="ru-RU" b="1" dirty="0">
                <a:effectLst>
                  <a:outerShdw blurRad="38100" dist="38100" dir="2700000" algn="tl">
                    <a:srgbClr val="000000">
                      <a:alpha val="43137"/>
                    </a:srgbClr>
                  </a:outerShdw>
                </a:effectLst>
              </a:rPr>
              <a:t>для </a:t>
            </a:r>
            <a:r>
              <a:rPr lang="ru-RU" b="1" dirty="0" smtClean="0">
                <a:effectLst>
                  <a:outerShdw blurRad="38100" dist="38100" dir="2700000" algn="tl">
                    <a:srgbClr val="000000">
                      <a:alpha val="43137"/>
                    </a:srgbClr>
                  </a:outerShdw>
                </a:effectLst>
              </a:rPr>
              <a:t>мира»:</a:t>
            </a:r>
            <a:endParaRPr lang="ru-RU" b="1" dirty="0">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lstStyle/>
          <a:p>
            <a:r>
              <a:rPr lang="ru-RU" dirty="0"/>
              <a:t>Отказ от принципов правового государства только ради того, чтобы перекрыть мигрантам дорогу в Европу, связан с непредсказуемыми рисками</a:t>
            </a:r>
          </a:p>
        </p:txBody>
      </p:sp>
    </p:spTree>
    <p:extLst>
      <p:ext uri="{BB962C8B-B14F-4D97-AF65-F5344CB8AC3E}">
        <p14:creationId xmlns:p14="http://schemas.microsoft.com/office/powerpoint/2010/main" val="316607946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0" y="1997839"/>
            <a:ext cx="4572000" cy="2862322"/>
          </a:xfrm>
          <a:prstGeom prst="rect">
            <a:avLst/>
          </a:prstGeom>
        </p:spPr>
        <p:txBody>
          <a:bodyPr>
            <a:spAutoFit/>
          </a:bodyPr>
          <a:lstStyle/>
          <a:p>
            <a:r>
              <a:rPr lang="ru-RU" dirty="0"/>
              <a:t/>
            </a:r>
            <a:br>
              <a:rPr lang="ru-RU" dirty="0"/>
            </a:br>
            <a:r>
              <a:rPr lang="ru-RU" dirty="0"/>
              <a:t/>
            </a:r>
            <a:br>
              <a:rPr lang="ru-RU" dirty="0"/>
            </a:br>
            <a:r>
              <a:rPr lang="ru-RU" dirty="0"/>
              <a:t>© </a:t>
            </a:r>
            <a:r>
              <a:rPr lang="ru-RU" dirty="0" err="1"/>
              <a:t>Sputnik</a:t>
            </a:r>
            <a:r>
              <a:rPr lang="ru-RU" dirty="0"/>
              <a:t>/ Опрос: мигранты разобщают европейское </a:t>
            </a:r>
            <a:r>
              <a:rPr lang="ru-RU" dirty="0" smtClean="0"/>
              <a:t>общество</a:t>
            </a:r>
            <a:br>
              <a:rPr lang="ru-RU" dirty="0" smtClean="0"/>
            </a:br>
            <a:r>
              <a:rPr lang="ru-RU" dirty="0"/>
              <a:t/>
            </a:r>
            <a:br>
              <a:rPr lang="ru-RU" dirty="0"/>
            </a:br>
            <a:r>
              <a:rPr lang="ru-RU" dirty="0" err="1" smtClean="0"/>
              <a:t>Read</a:t>
            </a:r>
            <a:r>
              <a:rPr lang="ru-RU" dirty="0" smtClean="0"/>
              <a:t> </a:t>
            </a:r>
            <a:r>
              <a:rPr lang="ru-RU" dirty="0" err="1" smtClean="0"/>
              <a:t>more</a:t>
            </a:r>
            <a:r>
              <a:rPr lang="ru-RU" dirty="0" smtClean="0"/>
              <a:t>: </a:t>
            </a:r>
            <a:r>
              <a:rPr lang="ru-RU" dirty="0" smtClean="0">
                <a:hlinkClick r:id="rId2"/>
              </a:rPr>
              <a:t>http://ru.sputnik.md/world_society/20161014/9443178/mom-svyshe-317-tys-migrantov-i-bezhencev-pribyli-evropu-po-moryu-2016-godu.html</a:t>
            </a:r>
            <a:endParaRPr lang="ru-RU" dirty="0"/>
          </a:p>
        </p:txBody>
      </p:sp>
    </p:spTree>
    <p:extLst>
      <p:ext uri="{BB962C8B-B14F-4D97-AF65-F5344CB8AC3E}">
        <p14:creationId xmlns:p14="http://schemas.microsoft.com/office/powerpoint/2010/main" val="2228322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Мигрантов в Европе</a:t>
            </a:r>
            <a:endParaRPr lang="ru-RU" dirty="0"/>
          </a:p>
        </p:txBody>
      </p:sp>
      <p:sp>
        <p:nvSpPr>
          <p:cNvPr id="3" name="Объект 2"/>
          <p:cNvSpPr>
            <a:spLocks noGrp="1"/>
          </p:cNvSpPr>
          <p:nvPr>
            <p:ph idx="1"/>
          </p:nvPr>
        </p:nvSpPr>
        <p:spPr/>
        <p:txBody>
          <a:bodyPr>
            <a:normAutofit lnSpcReduction="10000"/>
          </a:bodyPr>
          <a:lstStyle/>
          <a:p>
            <a:r>
              <a:rPr lang="ru-RU" dirty="0"/>
              <a:t>Глобальная миграция в современном мире – 271,6 млн. человек, что составляет 3,5% населения мира (для сравнения, в 2000 году – 2,8%). </a:t>
            </a:r>
            <a:endParaRPr lang="ru-RU" dirty="0" smtClean="0"/>
          </a:p>
          <a:p>
            <a:r>
              <a:rPr lang="ru-RU" dirty="0" smtClean="0"/>
              <a:t>В </a:t>
            </a:r>
            <a:r>
              <a:rPr lang="ru-RU" dirty="0">
                <a:solidFill>
                  <a:srgbClr val="FF0000"/>
                </a:solidFill>
              </a:rPr>
              <a:t>2015</a:t>
            </a:r>
            <a:r>
              <a:rPr lang="ru-RU" dirty="0"/>
              <a:t> году в Европе проживала треть всех международных мигрантов в мире (</a:t>
            </a:r>
            <a:r>
              <a:rPr lang="ru-RU" dirty="0">
                <a:solidFill>
                  <a:srgbClr val="FF0000"/>
                </a:solidFill>
              </a:rPr>
              <a:t>75</a:t>
            </a:r>
            <a:r>
              <a:rPr lang="ru-RU" dirty="0"/>
              <a:t> млн. человек из 244 млн.), </a:t>
            </a:r>
            <a:endParaRPr lang="ru-RU" dirty="0" smtClean="0"/>
          </a:p>
          <a:p>
            <a:r>
              <a:rPr lang="ru-RU" dirty="0" smtClean="0">
                <a:solidFill>
                  <a:schemeClr val="tx2">
                    <a:lumMod val="60000"/>
                    <a:lumOff val="40000"/>
                  </a:schemeClr>
                </a:solidFill>
              </a:rPr>
              <a:t>в </a:t>
            </a:r>
            <a:r>
              <a:rPr lang="ru-RU" dirty="0">
                <a:solidFill>
                  <a:schemeClr val="tx2">
                    <a:lumMod val="60000"/>
                    <a:lumOff val="40000"/>
                  </a:schemeClr>
                </a:solidFill>
              </a:rPr>
              <a:t>2019 – 82 млн</a:t>
            </a:r>
            <a:r>
              <a:rPr lang="ru-RU" dirty="0"/>
              <a:t>. </a:t>
            </a:r>
            <a:r>
              <a:rPr lang="ru-RU" dirty="0" smtClean="0"/>
              <a:t>  </a:t>
            </a:r>
            <a:r>
              <a:rPr lang="en-US" sz="1200" u="sng" dirty="0" smtClean="0">
                <a:hlinkClick r:id="rId2"/>
              </a:rPr>
              <a:t>https</a:t>
            </a:r>
            <a:r>
              <a:rPr lang="ru-RU" sz="1200" u="sng" dirty="0" smtClean="0">
                <a:hlinkClick r:id="rId2"/>
              </a:rPr>
              <a:t>://</a:t>
            </a:r>
            <a:r>
              <a:rPr lang="en-US" sz="1200" u="sng" dirty="0" smtClean="0">
                <a:hlinkClick r:id="rId2"/>
              </a:rPr>
              <a:t>www</a:t>
            </a:r>
            <a:r>
              <a:rPr lang="ru-RU" sz="1200" u="sng" dirty="0" smtClean="0">
                <a:hlinkClick r:id="rId2"/>
              </a:rPr>
              <a:t>.</a:t>
            </a:r>
            <a:r>
              <a:rPr lang="en-US" sz="1200" u="sng" dirty="0" err="1" smtClean="0">
                <a:hlinkClick r:id="rId2"/>
              </a:rPr>
              <a:t>unhcr</a:t>
            </a:r>
            <a:r>
              <a:rPr lang="ru-RU" sz="1200" u="sng" dirty="0" smtClean="0">
                <a:hlinkClick r:id="rId2"/>
              </a:rPr>
              <a:t>.</a:t>
            </a:r>
            <a:r>
              <a:rPr lang="en-US" sz="1200" u="sng" dirty="0" smtClean="0">
                <a:hlinkClick r:id="rId2"/>
              </a:rPr>
              <a:t>org</a:t>
            </a:r>
            <a:r>
              <a:rPr lang="ru-RU" sz="1200" u="sng" dirty="0" smtClean="0">
                <a:hlinkClick r:id="rId2"/>
              </a:rPr>
              <a:t>/</a:t>
            </a:r>
            <a:r>
              <a:rPr lang="en-US" sz="1200" u="sng" dirty="0" err="1" smtClean="0">
                <a:hlinkClick r:id="rId2"/>
              </a:rPr>
              <a:t>ru</a:t>
            </a:r>
            <a:r>
              <a:rPr lang="ru-RU" sz="1200" u="sng" dirty="0" smtClean="0">
                <a:hlinkClick r:id="rId2"/>
              </a:rPr>
              <a:t>/</a:t>
            </a:r>
            <a:r>
              <a:rPr lang="en-US" sz="1200" u="sng" dirty="0" smtClean="0">
                <a:hlinkClick r:id="rId2"/>
              </a:rPr>
              <a:t>stats</a:t>
            </a:r>
            <a:r>
              <a:rPr lang="en-US" sz="1200" dirty="0" smtClean="0"/>
              <a:t> </a:t>
            </a:r>
            <a:r>
              <a:rPr lang="ru-RU" sz="1200" dirty="0" smtClean="0"/>
              <a:t>(</a:t>
            </a:r>
            <a:r>
              <a:rPr lang="en-US" sz="1200" dirty="0" smtClean="0"/>
              <a:t>accessed</a:t>
            </a:r>
            <a:r>
              <a:rPr lang="ru-RU" sz="1200" dirty="0" smtClean="0"/>
              <a:t>: 31.08.2019)</a:t>
            </a:r>
          </a:p>
          <a:p>
            <a:r>
              <a:rPr lang="ru-RU" sz="1200" dirty="0" smtClean="0"/>
              <a:t>Доклад МОМ о миграции в мире 2018 года </a:t>
            </a:r>
            <a:r>
              <a:rPr lang="en-US" sz="1200" dirty="0" smtClean="0"/>
              <a:t>IOM </a:t>
            </a:r>
            <a:r>
              <a:rPr lang="ru-RU" sz="1200" dirty="0" err="1" smtClean="0"/>
              <a:t>World</a:t>
            </a:r>
            <a:r>
              <a:rPr lang="ru-RU" sz="1200" dirty="0" smtClean="0"/>
              <a:t> </a:t>
            </a:r>
            <a:r>
              <a:rPr lang="ru-RU" sz="1200" dirty="0" err="1" smtClean="0"/>
              <a:t>Migration</a:t>
            </a:r>
            <a:r>
              <a:rPr lang="ru-RU" sz="1200" dirty="0" smtClean="0"/>
              <a:t> </a:t>
            </a:r>
            <a:r>
              <a:rPr lang="ru-RU" sz="1200" dirty="0" err="1" smtClean="0"/>
              <a:t>Report</a:t>
            </a:r>
            <a:r>
              <a:rPr lang="ru-RU" sz="1200" dirty="0" smtClean="0"/>
              <a:t> 2018// </a:t>
            </a:r>
            <a:r>
              <a:rPr lang="ru-RU" sz="1200" dirty="0" smtClean="0">
                <a:hlinkClick r:id="rId3"/>
              </a:rPr>
              <a:t>https://www.iom.int/world-migration-report2018</a:t>
            </a:r>
            <a:endParaRPr lang="ru-RU" sz="1200" dirty="0" smtClean="0"/>
          </a:p>
          <a:p>
            <a:r>
              <a:rPr lang="en-US" sz="1200" dirty="0"/>
              <a:t>file:///C:/Users/Administrator/Documents/</a:t>
            </a:r>
            <a:r>
              <a:rPr lang="ru-RU" sz="1200" dirty="0"/>
              <a:t>статьи_/2019/ЮНЕСКО/</a:t>
            </a:r>
            <a:r>
              <a:rPr lang="en-US" sz="1200" dirty="0"/>
              <a:t>wmr_2018_en_chapter2.pdf</a:t>
            </a:r>
            <a:endParaRPr lang="ru-RU" sz="1200" dirty="0" smtClean="0"/>
          </a:p>
          <a:p>
            <a:endParaRPr lang="ru-RU" dirty="0"/>
          </a:p>
        </p:txBody>
      </p:sp>
    </p:spTree>
    <p:extLst>
      <p:ext uri="{BB962C8B-B14F-4D97-AF65-F5344CB8AC3E}">
        <p14:creationId xmlns:p14="http://schemas.microsoft.com/office/powerpoint/2010/main" val="1643677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0"/>
            <a:ext cx="7818072" cy="1268760"/>
          </a:xfrm>
        </p:spPr>
        <p:txBody>
          <a:bodyPr>
            <a:normAutofit fontScale="90000"/>
          </a:bodyPr>
          <a:lstStyle/>
          <a:p>
            <a:r>
              <a:rPr lang="ru-RU" b="1" dirty="0"/>
              <a:t>В 1999 году начало действовать Шенгенское законодательство </a:t>
            </a:r>
            <a:r>
              <a:rPr lang="ru-RU" b="1" dirty="0" smtClean="0"/>
              <a:t>ЕС </a:t>
            </a:r>
            <a:endParaRPr lang="ru-RU" dirty="0"/>
          </a:p>
        </p:txBody>
      </p:sp>
      <p:sp>
        <p:nvSpPr>
          <p:cNvPr id="3" name="Объект 2"/>
          <p:cNvSpPr>
            <a:spLocks noGrp="1"/>
          </p:cNvSpPr>
          <p:nvPr>
            <p:ph idx="1"/>
          </p:nvPr>
        </p:nvSpPr>
        <p:spPr>
          <a:xfrm>
            <a:off x="827584" y="1700808"/>
            <a:ext cx="8106104" cy="5040560"/>
          </a:xfrm>
        </p:spPr>
        <p:txBody>
          <a:bodyPr>
            <a:normAutofit fontScale="70000" lnSpcReduction="20000"/>
          </a:bodyPr>
          <a:lstStyle/>
          <a:p>
            <a:r>
              <a:rPr lang="ru-RU" dirty="0"/>
              <a:t>Шенгенские соглашения составили основу комплекса юридических норм, называемого </a:t>
            </a:r>
            <a:r>
              <a:rPr lang="ru-RU" b="1" i="1" dirty="0"/>
              <a:t>шенгенское право. </a:t>
            </a:r>
            <a:r>
              <a:rPr lang="ru-RU" dirty="0"/>
              <a:t>Помимо Шенгенских соглашений, как основных источников шенгенского права, в этот комплекс вошли нормативные акты, издаваемые Исполнительным комитетом - специальным правотворческим органом, учрежденным и уполномоченным Конвенцией 1990 г., выполняющих дополнительную и </a:t>
            </a:r>
            <a:r>
              <a:rPr lang="ru-RU" dirty="0" smtClean="0"/>
              <a:t>разъяснительную </a:t>
            </a:r>
            <a:r>
              <a:rPr lang="ru-RU" dirty="0"/>
              <a:t>роль в отношении предписаний Конвенции. </a:t>
            </a:r>
            <a:endParaRPr lang="ru-RU" dirty="0" smtClean="0"/>
          </a:p>
          <a:p>
            <a:r>
              <a:rPr lang="ru-RU" dirty="0" smtClean="0"/>
              <a:t>С </a:t>
            </a:r>
            <a:r>
              <a:rPr lang="ru-RU" dirty="0"/>
              <a:t>1 мая 1999 г. полномочия Исполнительного комитета перешли к </a:t>
            </a:r>
            <a:r>
              <a:rPr lang="ru-RU" dirty="0">
                <a:solidFill>
                  <a:srgbClr val="FF0000"/>
                </a:solidFill>
              </a:rPr>
              <a:t>главному законодательному органу ЕС Совету </a:t>
            </a:r>
            <a:r>
              <a:rPr lang="ru-RU" dirty="0"/>
              <a:t>(дата вступления в силу Амстердамского договора). А нормативные акты по вопросам шенгенского права, вопросам </a:t>
            </a:r>
            <a:r>
              <a:rPr lang="ru-RU" b="1" dirty="0">
                <a:solidFill>
                  <a:srgbClr val="FF0000"/>
                </a:solidFill>
              </a:rPr>
              <a:t>визовой, иммиграционной политики, политики убежища </a:t>
            </a:r>
            <a:r>
              <a:rPr lang="ru-RU" dirty="0"/>
              <a:t>принимаются в рамках процедуры совместного принятия решений Советом и Европарламентом.</a:t>
            </a:r>
          </a:p>
        </p:txBody>
      </p:sp>
    </p:spTree>
    <p:extLst>
      <p:ext uri="{BB962C8B-B14F-4D97-AF65-F5344CB8AC3E}">
        <p14:creationId xmlns:p14="http://schemas.microsoft.com/office/powerpoint/2010/main" val="2527697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826184" cy="720080"/>
          </a:xfrm>
        </p:spPr>
        <p:txBody>
          <a:bodyPr>
            <a:normAutofit fontScale="90000"/>
          </a:bodyPr>
          <a:lstStyle/>
          <a:p>
            <a:r>
              <a:rPr lang="ru-RU" b="1" dirty="0"/>
              <a:t>В 1999 году начало действовать Шенгенское законодательство </a:t>
            </a:r>
            <a:r>
              <a:rPr lang="ru-RU" b="1" dirty="0" smtClean="0"/>
              <a:t>ЕС </a:t>
            </a:r>
            <a:endParaRPr lang="ru-RU" dirty="0"/>
          </a:p>
        </p:txBody>
      </p:sp>
      <p:sp>
        <p:nvSpPr>
          <p:cNvPr id="3" name="Объект 2"/>
          <p:cNvSpPr>
            <a:spLocks noGrp="1"/>
          </p:cNvSpPr>
          <p:nvPr>
            <p:ph idx="1"/>
          </p:nvPr>
        </p:nvSpPr>
        <p:spPr>
          <a:xfrm>
            <a:off x="899592" y="980728"/>
            <a:ext cx="8034096" cy="5760640"/>
          </a:xfrm>
        </p:spPr>
        <p:txBody>
          <a:bodyPr>
            <a:noAutofit/>
          </a:bodyPr>
          <a:lstStyle/>
          <a:p>
            <a:r>
              <a:rPr lang="ru-RU" sz="3600" dirty="0"/>
              <a:t>В рамках Амстердамского договора была проведена серьезная реформа третьей </a:t>
            </a:r>
            <a:r>
              <a:rPr lang="ru-RU" sz="3600" dirty="0" smtClean="0"/>
              <a:t>опоры</a:t>
            </a:r>
            <a:endParaRPr lang="ru-RU" sz="3600" dirty="0"/>
          </a:p>
          <a:p>
            <a:r>
              <a:rPr lang="ru-RU" sz="3600" dirty="0" smtClean="0"/>
              <a:t> </a:t>
            </a:r>
            <a:r>
              <a:rPr lang="ru-RU" sz="3600" dirty="0"/>
              <a:t>приоритетной задачей ЕС стало установление "европейского пространства свободы, безопасности и правосудия" (ст. 29 Маастрихтского договора</a:t>
            </a:r>
            <a:r>
              <a:rPr lang="ru-RU" sz="3600" b="1" dirty="0"/>
              <a:t>). </a:t>
            </a:r>
            <a:endParaRPr lang="ru-RU" sz="3600" dirty="0"/>
          </a:p>
        </p:txBody>
      </p:sp>
    </p:spTree>
    <p:extLst>
      <p:ext uri="{BB962C8B-B14F-4D97-AF65-F5344CB8AC3E}">
        <p14:creationId xmlns:p14="http://schemas.microsoft.com/office/powerpoint/2010/main" val="2020458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altLang="ru-RU" dirty="0">
                <a:solidFill>
                  <a:srgbClr val="000000"/>
                </a:solidFill>
                <a:effectLst/>
                <a:latin typeface="Arial" panose="020B0604020202020204" pitchFamily="34" charset="0"/>
                <a:ea typeface="Times New Roman" panose="02020603050405020304" pitchFamily="18" charset="0"/>
              </a:rPr>
              <a:t>Общую политику ЕС в области миграции </a:t>
            </a:r>
            <a:endParaRPr lang="ru-RU" dirty="0"/>
          </a:p>
        </p:txBody>
      </p:sp>
      <p:sp>
        <p:nvSpPr>
          <p:cNvPr id="4" name="Rectangle 1"/>
          <p:cNvSpPr>
            <a:spLocks noGrp="1" noChangeArrowheads="1"/>
          </p:cNvSpPr>
          <p:nvPr>
            <p:ph idx="1"/>
          </p:nvPr>
        </p:nvSpPr>
        <p:spPr bwMode="auto">
          <a:xfrm>
            <a:off x="1043608" y="1585942"/>
            <a:ext cx="748883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также регулирует</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Коммюнике Европейской комиссии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Европейскому парламенту, Совету ЕС, Экономическому и социальному комитету и Комитету регионов от 17 июня 2008 г.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a:t>
            </a:r>
            <a:r>
              <a:rPr kumimoji="0" lang="ru-RU" altLang="ru-RU"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"Общая иммиграционная политика для Европы: Принципы, действия и инструменты"</a:t>
            </a:r>
            <a:r>
              <a:rPr kumimoji="0" lang="ru-RU" altLang="ru-RU"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a:t>
            </a:r>
            <a:r>
              <a:rPr kumimoji="0" lang="ru-RU" altLang="ru-RU" b="0" i="0" u="none" strike="noStrike" cap="none" normalizeH="0" baseline="0" dirty="0" smtClean="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2462257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kumimoji="1" lang="zh-CN" altLang="en-US" dirty="0"/>
          </a:p>
        </p:txBody>
      </p:sp>
      <p:pic>
        <p:nvPicPr>
          <p:cNvPr id="6" name="内容占位符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925" y="509985"/>
            <a:ext cx="8429625" cy="6322218"/>
          </a:xfrm>
        </p:spPr>
      </p:pic>
    </p:spTree>
    <p:extLst>
      <p:ext uri="{BB962C8B-B14F-4D97-AF65-F5344CB8AC3E}">
        <p14:creationId xmlns:p14="http://schemas.microsoft.com/office/powerpoint/2010/main" val="3103978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kumimoji="1" lang="zh-CN" altLang="en-US" dirty="0"/>
          </a:p>
        </p:txBody>
      </p:sp>
      <p:pic>
        <p:nvPicPr>
          <p:cNvPr id="6" name="内容占位符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624" y="188640"/>
            <a:ext cx="5533751" cy="6669360"/>
          </a:xfrm>
        </p:spPr>
      </p:pic>
    </p:spTree>
    <p:extLst>
      <p:ext uri="{BB962C8B-B14F-4D97-AF65-F5344CB8AC3E}">
        <p14:creationId xmlns:p14="http://schemas.microsoft.com/office/powerpoint/2010/main" val="39464302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kumimoji="1" lang="zh-CN" altLang="en-US" dirty="0"/>
          </a:p>
        </p:txBody>
      </p:sp>
      <p:pic>
        <p:nvPicPr>
          <p:cNvPr id="6" name="内容占位符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925" y="260649"/>
            <a:ext cx="8802563" cy="6218564"/>
          </a:xfrm>
        </p:spPr>
      </p:pic>
    </p:spTree>
    <p:extLst>
      <p:ext uri="{BB962C8B-B14F-4D97-AF65-F5344CB8AC3E}">
        <p14:creationId xmlns:p14="http://schemas.microsoft.com/office/powerpoint/2010/main" val="22656109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altLang="zh-CN" sz="4400" dirty="0" smtClean="0">
                <a:solidFill>
                  <a:schemeClr val="accent1"/>
                </a:solidFill>
                <a:latin typeface="Andale Mono"/>
                <a:cs typeface="Andale Mono"/>
              </a:rPr>
              <a:t>Новые члены ЕС</a:t>
            </a:r>
            <a:endParaRPr kumimoji="1" lang="zh-CN" altLang="en-US" dirty="0"/>
          </a:p>
        </p:txBody>
      </p:sp>
      <p:sp>
        <p:nvSpPr>
          <p:cNvPr id="3" name="内容占位符 2"/>
          <p:cNvSpPr>
            <a:spLocks noGrp="1"/>
          </p:cNvSpPr>
          <p:nvPr>
            <p:ph idx="1"/>
          </p:nvPr>
        </p:nvSpPr>
        <p:spPr/>
        <p:txBody>
          <a:bodyPr/>
          <a:lstStyle/>
          <a:p>
            <a:r>
              <a:rPr lang="ru-RU" altLang="zh-CN" sz="2800" dirty="0" smtClean="0">
                <a:solidFill>
                  <a:schemeClr val="accent1"/>
                </a:solidFill>
                <a:latin typeface="Andale Mono"/>
                <a:cs typeface="Andale Mono"/>
              </a:rPr>
              <a:t>не </a:t>
            </a:r>
            <a:r>
              <a:rPr lang="ru-RU" altLang="zh-CN" sz="2800" dirty="0">
                <a:solidFill>
                  <a:schemeClr val="accent1"/>
                </a:solidFill>
                <a:latin typeface="Andale Mono"/>
                <a:cs typeface="Andale Mono"/>
              </a:rPr>
              <a:t>подписывают Шенгенское соглашение как таковое: они обязываются исполнять Шенгенские правила как часть законодательства ЕС, которое они должны принять целиком при вступлении</a:t>
            </a:r>
            <a:r>
              <a:rPr lang="ru-RU" altLang="zh-CN" dirty="0"/>
              <a:t>. </a:t>
            </a:r>
            <a:endParaRPr kumimoji="1" lang="zh-CN" altLang="en-US" dirty="0"/>
          </a:p>
        </p:txBody>
      </p:sp>
    </p:spTree>
    <p:extLst>
      <p:ext uri="{BB962C8B-B14F-4D97-AF65-F5344CB8AC3E}">
        <p14:creationId xmlns:p14="http://schemas.microsoft.com/office/powerpoint/2010/main" val="39157763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b="1" dirty="0" err="1"/>
              <a:t>Неучастие</a:t>
            </a:r>
            <a:endParaRPr kumimoji="1" lang="zh-CN" altLang="en-US" sz="3600" dirty="0">
              <a:latin typeface="Andale Mono"/>
              <a:cs typeface="Andale Mono"/>
            </a:endParaRPr>
          </a:p>
        </p:txBody>
      </p:sp>
      <p:sp>
        <p:nvSpPr>
          <p:cNvPr id="3" name="内容占位符 2"/>
          <p:cNvSpPr>
            <a:spLocks noGrp="1"/>
          </p:cNvSpPr>
          <p:nvPr>
            <p:ph idx="1"/>
          </p:nvPr>
        </p:nvSpPr>
        <p:spPr/>
        <p:txBody>
          <a:bodyPr>
            <a:normAutofit fontScale="92500" lnSpcReduction="20000"/>
          </a:bodyPr>
          <a:lstStyle/>
          <a:p>
            <a:r>
              <a:rPr lang="ru-RU" altLang="zh-CN" dirty="0">
                <a:solidFill>
                  <a:schemeClr val="accent1"/>
                </a:solidFill>
                <a:latin typeface="Andale Mono"/>
                <a:cs typeface="Andale Mono"/>
              </a:rPr>
              <a:t>При присоединении к ЕС </a:t>
            </a:r>
            <a:r>
              <a:rPr lang="ru-RU" altLang="zh-CN" b="1" i="1" dirty="0">
                <a:solidFill>
                  <a:schemeClr val="accent1"/>
                </a:solidFill>
                <a:latin typeface="Andale Mono"/>
                <a:cs typeface="Andale Mono"/>
              </a:rPr>
              <a:t>Ирландия и Великобритания</a:t>
            </a:r>
            <a:r>
              <a:rPr lang="ru-RU" altLang="zh-CN" dirty="0">
                <a:solidFill>
                  <a:schemeClr val="accent1"/>
                </a:solidFill>
                <a:latin typeface="Andale Mono"/>
                <a:cs typeface="Andale Mono"/>
              </a:rPr>
              <a:t> специально оговорили своё право на неучастие в общей политике ЕС в отношении внешней политики и внешней безопасности, и поэтому не применяют </a:t>
            </a:r>
            <a:r>
              <a:rPr lang="ru-RU" altLang="zh-CN" dirty="0" smtClean="0">
                <a:solidFill>
                  <a:schemeClr val="accent1"/>
                </a:solidFill>
                <a:latin typeface="Andale Mono"/>
                <a:cs typeface="Andale Mono"/>
              </a:rPr>
              <a:t>большую часть </a:t>
            </a:r>
            <a:r>
              <a:rPr lang="ru-RU" altLang="zh-CN" dirty="0">
                <a:solidFill>
                  <a:schemeClr val="accent1"/>
                </a:solidFill>
                <a:latin typeface="Andale Mono"/>
                <a:cs typeface="Andale Mono"/>
              </a:rPr>
              <a:t>положений Шенгенского законодательства, в частности сохраняют паспортный контроль на своих внешних границах и ведут самостоятельную визовую политику.</a:t>
            </a:r>
            <a:endParaRPr kumimoji="1" lang="zh-CN" altLang="en-US" dirty="0">
              <a:solidFill>
                <a:schemeClr val="accent1"/>
              </a:solidFill>
              <a:latin typeface="Andale Mono"/>
              <a:cs typeface="Andale Mono"/>
            </a:endParaRPr>
          </a:p>
        </p:txBody>
      </p:sp>
    </p:spTree>
    <p:extLst>
      <p:ext uri="{BB962C8B-B14F-4D97-AF65-F5344CB8AC3E}">
        <p14:creationId xmlns:p14="http://schemas.microsoft.com/office/powerpoint/2010/main" val="34145225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ru-RU" altLang="zh-CN" b="1" dirty="0"/>
              <a:t>Неполное применение</a:t>
            </a:r>
            <a:endParaRPr kumimoji="1" lang="zh-CN" altLang="en-US" dirty="0"/>
          </a:p>
        </p:txBody>
      </p:sp>
      <p:sp>
        <p:nvSpPr>
          <p:cNvPr id="5" name="内容占位符 4"/>
          <p:cNvSpPr>
            <a:spLocks noGrp="1"/>
          </p:cNvSpPr>
          <p:nvPr>
            <p:ph idx="1"/>
          </p:nvPr>
        </p:nvSpPr>
        <p:spPr/>
        <p:txBody>
          <a:bodyPr>
            <a:normAutofit/>
          </a:bodyPr>
          <a:lstStyle/>
          <a:p>
            <a:r>
              <a:rPr lang="ru-RU" altLang="zh-CN" sz="2800" dirty="0" smtClean="0">
                <a:solidFill>
                  <a:schemeClr val="accent1"/>
                </a:solidFill>
                <a:latin typeface="Andale Mono"/>
                <a:cs typeface="Andale Mono"/>
              </a:rPr>
              <a:t>Поскольку </a:t>
            </a:r>
            <a:r>
              <a:rPr lang="ru-RU" altLang="zh-CN" sz="2800" dirty="0">
                <a:solidFill>
                  <a:schemeClr val="accent1"/>
                </a:solidFill>
                <a:latin typeface="Andale Mono"/>
                <a:cs typeface="Andale Mono"/>
              </a:rPr>
              <a:t>для полного применения Шенгенского законодательства требуется проведение ряда практических мер, в первую очередь в деле укрепления охраны внешних границ Союза, на что может потребоваться значительное </a:t>
            </a:r>
            <a:r>
              <a:rPr lang="ru-RU" altLang="zh-CN" sz="2800" dirty="0" smtClean="0">
                <a:solidFill>
                  <a:schemeClr val="accent1"/>
                </a:solidFill>
                <a:latin typeface="Andale Mono"/>
                <a:cs typeface="Andale Mono"/>
              </a:rPr>
              <a:t>время, </a:t>
            </a:r>
            <a:r>
              <a:rPr lang="ru-RU" altLang="zh-CN" sz="2800" dirty="0">
                <a:solidFill>
                  <a:schemeClr val="accent1"/>
                </a:solidFill>
                <a:latin typeface="Andale Mono"/>
                <a:cs typeface="Andale Mono"/>
              </a:rPr>
              <a:t>некоторые члены ЕС применяют Шенгенское законодательство ЕС не в полной </a:t>
            </a:r>
            <a:r>
              <a:rPr lang="ru-RU" altLang="zh-CN" sz="2800" dirty="0" smtClean="0">
                <a:solidFill>
                  <a:schemeClr val="accent1"/>
                </a:solidFill>
                <a:latin typeface="Andale Mono"/>
                <a:cs typeface="Andale Mono"/>
              </a:rPr>
              <a:t>мере</a:t>
            </a:r>
            <a:r>
              <a:rPr lang="en-US" altLang="zh-CN" sz="2800" dirty="0" smtClean="0">
                <a:solidFill>
                  <a:schemeClr val="accent1"/>
                </a:solidFill>
                <a:latin typeface="Andale Mono"/>
                <a:cs typeface="Andale Mono"/>
              </a:rPr>
              <a:t>.</a:t>
            </a:r>
            <a:endParaRPr lang="ru-RU" altLang="zh-CN" sz="2800" dirty="0">
              <a:solidFill>
                <a:schemeClr val="accent1"/>
              </a:solidFill>
              <a:latin typeface="Andale Mono"/>
              <a:cs typeface="Andale Mono"/>
            </a:endParaRPr>
          </a:p>
          <a:p>
            <a:endParaRPr kumimoji="1" lang="zh-CN" altLang="en-US" dirty="0"/>
          </a:p>
        </p:txBody>
      </p:sp>
    </p:spTree>
    <p:extLst>
      <p:ext uri="{BB962C8B-B14F-4D97-AF65-F5344CB8AC3E}">
        <p14:creationId xmlns:p14="http://schemas.microsoft.com/office/powerpoint/2010/main" val="18258722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ШЕНГЕНСКАЯ ЗОНА</a:t>
            </a:r>
            <a:endParaRPr lang="ru-RU" dirty="0"/>
          </a:p>
        </p:txBody>
      </p:sp>
      <p:sp>
        <p:nvSpPr>
          <p:cNvPr id="3" name="Объект 2"/>
          <p:cNvSpPr>
            <a:spLocks noGrp="1"/>
          </p:cNvSpPr>
          <p:nvPr>
            <p:ph idx="1"/>
          </p:nvPr>
        </p:nvSpPr>
        <p:spPr/>
        <p:txBody>
          <a:bodyPr>
            <a:normAutofit fontScale="92500" lnSpcReduction="10000"/>
          </a:bodyPr>
          <a:lstStyle/>
          <a:p>
            <a:r>
              <a:rPr lang="ru-RU" dirty="0"/>
              <a:t>В настоящий момент границы зоны простираются на 50 000 км (80% из них составляют морские участки) и включают в себя сотни морских портов, аэропортов и сухопутных пропускных пунктов. с 19 государствами в Европе и Африке у Европейского союза существуют сухопутные границы</a:t>
            </a:r>
          </a:p>
          <a:p>
            <a:r>
              <a:rPr lang="ru-RU" dirty="0" smtClean="0"/>
              <a:t>Сейчас </a:t>
            </a:r>
            <a:r>
              <a:rPr lang="ru-RU" dirty="0"/>
              <a:t>в </a:t>
            </a:r>
            <a:r>
              <a:rPr lang="ru-RU" dirty="0" err="1"/>
              <a:t>шенгене</a:t>
            </a:r>
            <a:r>
              <a:rPr lang="ru-RU" dirty="0"/>
              <a:t> проживает 400 млн человек, а его площадь составляет свыше 4,3 млн км²</a:t>
            </a:r>
            <a:r>
              <a:rPr lang="ru-RU" dirty="0" smtClean="0"/>
              <a:t>.</a:t>
            </a:r>
          </a:p>
        </p:txBody>
      </p:sp>
    </p:spTree>
    <p:extLst>
      <p:ext uri="{BB962C8B-B14F-4D97-AF65-F5344CB8AC3E}">
        <p14:creationId xmlns:p14="http://schemas.microsoft.com/office/powerpoint/2010/main" val="3097250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Значение миграции для ЕС</a:t>
            </a:r>
            <a:endParaRPr lang="ru-RU" dirty="0"/>
          </a:p>
        </p:txBody>
      </p:sp>
      <p:sp>
        <p:nvSpPr>
          <p:cNvPr id="3" name="Объект 2"/>
          <p:cNvSpPr>
            <a:spLocks noGrp="1"/>
          </p:cNvSpPr>
          <p:nvPr>
            <p:ph idx="1"/>
          </p:nvPr>
        </p:nvSpPr>
        <p:spPr/>
        <p:txBody>
          <a:bodyPr>
            <a:normAutofit fontScale="77500" lnSpcReduction="20000"/>
          </a:bodyPr>
          <a:lstStyle/>
          <a:p>
            <a:r>
              <a:rPr lang="ru-RU" dirty="0"/>
              <a:t>Процессы резкого роста миграции характерны в настоящее время для всего человечества, но в особенности для промышленно развитых стран, где темпы демографического роста коренного населения снижаются, прослеживается ощутимый спад рождаемости, и, как следствие, усиливается влияние старения населения на рынок труда. </a:t>
            </a:r>
            <a:endParaRPr lang="ru-RU" dirty="0" smtClean="0"/>
          </a:p>
          <a:p>
            <a:r>
              <a:rPr lang="ru-RU" dirty="0" smtClean="0"/>
              <a:t>В </a:t>
            </a:r>
            <a:r>
              <a:rPr lang="ru-RU" dirty="0"/>
              <a:t>условиях глобализации гонимые нуждой мигранты стремительно перемещаются из стран со слаборазвитой или кризисной экономикой в благополучные государства "золотого миллиарда". Неудивительно, что миграция стала актуальной, трудно решаемой проблемой в первую очередь для стран Европейского Союза</a:t>
            </a:r>
            <a:r>
              <a:rPr lang="ru-RU" dirty="0" smtClean="0"/>
              <a:t>.</a:t>
            </a:r>
            <a:endParaRPr lang="ru-RU" dirty="0"/>
          </a:p>
        </p:txBody>
      </p:sp>
    </p:spTree>
    <p:extLst>
      <p:ext uri="{BB962C8B-B14F-4D97-AF65-F5344CB8AC3E}">
        <p14:creationId xmlns:p14="http://schemas.microsoft.com/office/powerpoint/2010/main" val="3977644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0"/>
            <a:ext cx="7848872" cy="6858000"/>
          </a:xfrm>
          <a:prstGeom prst="rect">
            <a:avLst/>
          </a:prstGeom>
        </p:spPr>
      </p:pic>
    </p:spTree>
    <p:extLst>
      <p:ext uri="{BB962C8B-B14F-4D97-AF65-F5344CB8AC3E}">
        <p14:creationId xmlns:p14="http://schemas.microsoft.com/office/powerpoint/2010/main" val="1342601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altLang="ru-RU" sz="4400" dirty="0">
                <a:solidFill>
                  <a:schemeClr val="tx1"/>
                </a:solidFill>
                <a:effectLst/>
                <a:latin typeface="Arial" panose="020B0604020202020204" pitchFamily="34" charset="0"/>
              </a:rPr>
              <a:t>страны Шенгенского соглашения</a:t>
            </a:r>
            <a:r>
              <a:rPr lang="ru-RU" altLang="ru-RU" sz="4400" dirty="0" smtClean="0">
                <a:solidFill>
                  <a:schemeClr val="tx1"/>
                </a:solidFill>
                <a:effectLst/>
                <a:latin typeface="Arial" panose="020B0604020202020204" pitchFamily="34" charset="0"/>
              </a:rPr>
              <a:t>:</a:t>
            </a:r>
            <a:endParaRPr lang="ru-RU" dirty="0"/>
          </a:p>
        </p:txBody>
      </p:sp>
      <p:sp>
        <p:nvSpPr>
          <p:cNvPr id="3" name="Объект 2"/>
          <p:cNvSpPr>
            <a:spLocks noGrp="1"/>
          </p:cNvSpPr>
          <p:nvPr>
            <p:ph idx="1"/>
          </p:nvPr>
        </p:nvSpPr>
        <p:spPr/>
        <p:txBody>
          <a:bodyPr/>
          <a:lstStyle/>
          <a:p>
            <a:r>
              <a:rPr lang="ru-RU" dirty="0">
                <a:hlinkClick r:id="rId2"/>
              </a:rPr>
              <a:t>Австрия</a:t>
            </a:r>
            <a:r>
              <a:rPr lang="ru-RU" dirty="0"/>
              <a:t> (с 1995 года).</a:t>
            </a:r>
          </a:p>
          <a:p>
            <a:r>
              <a:rPr lang="ru-RU" dirty="0">
                <a:hlinkClick r:id="rId3"/>
              </a:rPr>
              <a:t>Бельгия</a:t>
            </a:r>
            <a:r>
              <a:rPr lang="ru-RU" dirty="0"/>
              <a:t> (с 1985 года).</a:t>
            </a:r>
          </a:p>
          <a:p>
            <a:r>
              <a:rPr lang="ru-RU" dirty="0">
                <a:hlinkClick r:id="rId4"/>
              </a:rPr>
              <a:t>Венгрия</a:t>
            </a:r>
            <a:r>
              <a:rPr lang="ru-RU" dirty="0"/>
              <a:t> (2004 года).</a:t>
            </a:r>
          </a:p>
          <a:p>
            <a:r>
              <a:rPr lang="ru-RU" dirty="0">
                <a:hlinkClick r:id="rId5"/>
              </a:rPr>
              <a:t>Германия</a:t>
            </a:r>
            <a:r>
              <a:rPr lang="ru-RU" dirty="0"/>
              <a:t> (с 1985 года).</a:t>
            </a:r>
          </a:p>
          <a:p>
            <a:r>
              <a:rPr lang="ru-RU" dirty="0">
                <a:hlinkClick r:id="rId6"/>
              </a:rPr>
              <a:t>Греция</a:t>
            </a:r>
            <a:r>
              <a:rPr lang="ru-RU" dirty="0"/>
              <a:t> (с 1992 года).</a:t>
            </a:r>
          </a:p>
          <a:p>
            <a:r>
              <a:rPr lang="ru-RU" dirty="0">
                <a:hlinkClick r:id="rId7"/>
              </a:rPr>
              <a:t>Дания</a:t>
            </a:r>
            <a:r>
              <a:rPr lang="ru-RU" dirty="0"/>
              <a:t> (с 1996 года). На острова </a:t>
            </a:r>
            <a:r>
              <a:rPr lang="ru-RU" dirty="0" err="1"/>
              <a:t>Фареры</a:t>
            </a:r>
            <a:r>
              <a:rPr lang="ru-RU" dirty="0"/>
              <a:t> и Гренландию разрешен въезд только по визе, выданной Данией.</a:t>
            </a:r>
          </a:p>
        </p:txBody>
      </p:sp>
    </p:spTree>
    <p:extLst>
      <p:ext uri="{BB962C8B-B14F-4D97-AF65-F5344CB8AC3E}">
        <p14:creationId xmlns:p14="http://schemas.microsoft.com/office/powerpoint/2010/main" val="225079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altLang="ru-RU" sz="4400" dirty="0">
                <a:solidFill>
                  <a:schemeClr val="tx1"/>
                </a:solidFill>
                <a:effectLst/>
                <a:latin typeface="Arial" panose="020B0604020202020204" pitchFamily="34" charset="0"/>
              </a:rPr>
              <a:t>страны Шенгенского соглашения</a:t>
            </a:r>
            <a:r>
              <a:rPr lang="ru-RU" altLang="ru-RU" sz="4400" dirty="0" smtClean="0">
                <a:solidFill>
                  <a:schemeClr val="tx1"/>
                </a:solidFill>
                <a:effectLst/>
                <a:latin typeface="Arial" panose="020B0604020202020204" pitchFamily="34" charset="0"/>
              </a:rPr>
              <a:t>:</a:t>
            </a:r>
            <a:endParaRPr lang="ru-RU" dirty="0"/>
          </a:p>
        </p:txBody>
      </p:sp>
      <p:sp>
        <p:nvSpPr>
          <p:cNvPr id="3" name="Объект 2"/>
          <p:cNvSpPr>
            <a:spLocks noGrp="1"/>
          </p:cNvSpPr>
          <p:nvPr>
            <p:ph idx="1"/>
          </p:nvPr>
        </p:nvSpPr>
        <p:spPr/>
        <p:txBody>
          <a:bodyPr/>
          <a:lstStyle/>
          <a:p>
            <a:r>
              <a:rPr lang="ru-RU" dirty="0"/>
              <a:t>Исландия (с 1996 года). Не входит в ЕС.</a:t>
            </a:r>
          </a:p>
          <a:p>
            <a:r>
              <a:rPr lang="ru-RU" dirty="0">
                <a:hlinkClick r:id="rId2"/>
              </a:rPr>
              <a:t>Испания</a:t>
            </a:r>
            <a:r>
              <a:rPr lang="ru-RU" dirty="0"/>
              <a:t> (с 1991 года). Вся территория Испании входит в </a:t>
            </a:r>
            <a:r>
              <a:rPr lang="ru-RU" dirty="0" err="1"/>
              <a:t>шенген</a:t>
            </a:r>
            <a:r>
              <a:rPr lang="ru-RU" dirty="0"/>
              <a:t>, но при выезде из </a:t>
            </a:r>
            <a:r>
              <a:rPr lang="ru-RU" dirty="0" err="1"/>
              <a:t>Сеуты</a:t>
            </a:r>
            <a:r>
              <a:rPr lang="ru-RU" dirty="0"/>
              <a:t> и </a:t>
            </a:r>
            <a:r>
              <a:rPr lang="ru-RU" dirty="0" err="1"/>
              <a:t>Мелильи</a:t>
            </a:r>
            <a:r>
              <a:rPr lang="ru-RU" dirty="0"/>
              <a:t> в Испанию либо другие государства установлен визовый контроль.</a:t>
            </a:r>
          </a:p>
          <a:p>
            <a:r>
              <a:rPr lang="ru-RU" dirty="0">
                <a:hlinkClick r:id="rId3"/>
              </a:rPr>
              <a:t>Италия</a:t>
            </a:r>
            <a:r>
              <a:rPr lang="ru-RU" dirty="0"/>
              <a:t> (1990 года).</a:t>
            </a:r>
          </a:p>
          <a:p>
            <a:r>
              <a:rPr lang="ru-RU" dirty="0">
                <a:hlinkClick r:id="rId4"/>
              </a:rPr>
              <a:t>Латвия</a:t>
            </a:r>
            <a:r>
              <a:rPr lang="ru-RU" dirty="0"/>
              <a:t> (с 2004 года).</a:t>
            </a:r>
          </a:p>
          <a:p>
            <a:r>
              <a:rPr lang="ru-RU" dirty="0">
                <a:hlinkClick r:id="rId5"/>
              </a:rPr>
              <a:t>Литва</a:t>
            </a:r>
            <a:r>
              <a:rPr lang="ru-RU" dirty="0"/>
              <a:t> (с 2004 года</a:t>
            </a:r>
            <a:r>
              <a:rPr lang="ru-RU" dirty="0" smtClean="0"/>
              <a:t>).</a:t>
            </a:r>
            <a:endParaRPr lang="ru-RU" dirty="0"/>
          </a:p>
        </p:txBody>
      </p:sp>
    </p:spTree>
    <p:extLst>
      <p:ext uri="{BB962C8B-B14F-4D97-AF65-F5344CB8AC3E}">
        <p14:creationId xmlns:p14="http://schemas.microsoft.com/office/powerpoint/2010/main" val="2381249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altLang="ru-RU" sz="4400" dirty="0">
                <a:solidFill>
                  <a:schemeClr val="tx1"/>
                </a:solidFill>
                <a:effectLst/>
                <a:latin typeface="Arial" panose="020B0604020202020204" pitchFamily="34" charset="0"/>
              </a:rPr>
              <a:t>страны Шенгенского соглашения</a:t>
            </a:r>
            <a:r>
              <a:rPr lang="ru-RU" altLang="ru-RU" sz="4400" dirty="0" smtClean="0">
                <a:solidFill>
                  <a:schemeClr val="tx1"/>
                </a:solidFill>
                <a:effectLst/>
                <a:latin typeface="Arial" panose="020B0604020202020204" pitchFamily="34" charset="0"/>
              </a:rPr>
              <a:t>:</a:t>
            </a:r>
            <a:endParaRPr lang="ru-RU" dirty="0"/>
          </a:p>
        </p:txBody>
      </p:sp>
      <p:sp>
        <p:nvSpPr>
          <p:cNvPr id="3" name="Объект 2"/>
          <p:cNvSpPr>
            <a:spLocks noGrp="1"/>
          </p:cNvSpPr>
          <p:nvPr>
            <p:ph idx="1"/>
          </p:nvPr>
        </p:nvSpPr>
        <p:spPr>
          <a:xfrm>
            <a:off x="1115616" y="1447800"/>
            <a:ext cx="7818072" cy="5293568"/>
          </a:xfrm>
        </p:spPr>
        <p:txBody>
          <a:bodyPr>
            <a:normAutofit fontScale="85000" lnSpcReduction="10000"/>
          </a:bodyPr>
          <a:lstStyle/>
          <a:p>
            <a:r>
              <a:rPr lang="ru-RU" dirty="0"/>
              <a:t>Лихтенштейн (с 2008 года). Не относится к ЕС.</a:t>
            </a:r>
          </a:p>
          <a:p>
            <a:r>
              <a:rPr lang="ru-RU" dirty="0"/>
              <a:t>Люксембург (с 1985 года).</a:t>
            </a:r>
          </a:p>
          <a:p>
            <a:r>
              <a:rPr lang="ru-RU" dirty="0">
                <a:hlinkClick r:id="rId2"/>
              </a:rPr>
              <a:t>Мальта</a:t>
            </a:r>
            <a:r>
              <a:rPr lang="ru-RU" dirty="0"/>
              <a:t> (с 2004 года).</a:t>
            </a:r>
          </a:p>
          <a:p>
            <a:r>
              <a:rPr lang="ru-RU" dirty="0">
                <a:hlinkClick r:id="rId3"/>
              </a:rPr>
              <a:t>Нидерланды</a:t>
            </a:r>
            <a:r>
              <a:rPr lang="ru-RU" dirty="0"/>
              <a:t> (с 1985 года). Исключенные территории: Аруба, Кюрасао, </a:t>
            </a:r>
            <a:r>
              <a:rPr lang="ru-RU" dirty="0" err="1"/>
              <a:t>Синт</a:t>
            </a:r>
            <a:r>
              <a:rPr lang="ru-RU" dirty="0"/>
              <a:t>-Мартен, Карибские Нидерланды — это субъекты Королевства Нидерландов, для визита в которые требуется нидерландская виза.</a:t>
            </a:r>
          </a:p>
          <a:p>
            <a:r>
              <a:rPr lang="ru-RU" dirty="0">
                <a:hlinkClick r:id="rId4"/>
              </a:rPr>
              <a:t>Норвегия</a:t>
            </a:r>
            <a:r>
              <a:rPr lang="ru-RU" dirty="0"/>
              <a:t> (1996 года). Входит в </a:t>
            </a:r>
            <a:r>
              <a:rPr lang="ru-RU" dirty="0" err="1"/>
              <a:t>шенген</a:t>
            </a:r>
            <a:r>
              <a:rPr lang="ru-RU" dirty="0"/>
              <a:t>, но находится вне ЕС. Полярный архипелаг Шпицберген исключен из Шенгенской зоны, сюда возможен свободный въезд по </a:t>
            </a:r>
            <a:r>
              <a:rPr lang="ru-RU" dirty="0" err="1"/>
              <a:t>Шпицбергенскому</a:t>
            </a:r>
            <a:r>
              <a:rPr lang="ru-RU" dirty="0"/>
              <a:t> трактату</a:t>
            </a:r>
            <a:r>
              <a:rPr lang="ru-RU" dirty="0" smtClean="0"/>
              <a:t>.</a:t>
            </a:r>
            <a:endParaRPr lang="ru-RU" dirty="0"/>
          </a:p>
        </p:txBody>
      </p:sp>
    </p:spTree>
    <p:extLst>
      <p:ext uri="{BB962C8B-B14F-4D97-AF65-F5344CB8AC3E}">
        <p14:creationId xmlns:p14="http://schemas.microsoft.com/office/powerpoint/2010/main" val="2111298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altLang="ru-RU" sz="4400" dirty="0">
                <a:solidFill>
                  <a:schemeClr val="tx1"/>
                </a:solidFill>
                <a:effectLst/>
                <a:latin typeface="Arial" panose="020B0604020202020204" pitchFamily="34" charset="0"/>
              </a:rPr>
              <a:t>страны Шенгенского соглашения</a:t>
            </a:r>
            <a:r>
              <a:rPr lang="ru-RU" altLang="ru-RU" sz="4400" dirty="0" smtClean="0">
                <a:solidFill>
                  <a:schemeClr val="tx1"/>
                </a:solidFill>
                <a:effectLst/>
                <a:latin typeface="Arial" panose="020B0604020202020204" pitchFamily="34" charset="0"/>
              </a:rPr>
              <a:t>:</a:t>
            </a:r>
            <a:endParaRPr lang="ru-RU" dirty="0"/>
          </a:p>
        </p:txBody>
      </p:sp>
      <p:sp>
        <p:nvSpPr>
          <p:cNvPr id="3" name="Объект 2"/>
          <p:cNvSpPr>
            <a:spLocks noGrp="1"/>
          </p:cNvSpPr>
          <p:nvPr>
            <p:ph idx="1"/>
          </p:nvPr>
        </p:nvSpPr>
        <p:spPr>
          <a:xfrm>
            <a:off x="1115616" y="1447800"/>
            <a:ext cx="7818072" cy="5293568"/>
          </a:xfrm>
        </p:spPr>
        <p:txBody>
          <a:bodyPr>
            <a:normAutofit fontScale="85000" lnSpcReduction="10000"/>
          </a:bodyPr>
          <a:lstStyle/>
          <a:p>
            <a:r>
              <a:rPr lang="ru-RU" dirty="0">
                <a:hlinkClick r:id="rId2"/>
              </a:rPr>
              <a:t>Польша</a:t>
            </a:r>
            <a:r>
              <a:rPr lang="ru-RU" dirty="0"/>
              <a:t> (с 2004 года).</a:t>
            </a:r>
          </a:p>
          <a:p>
            <a:r>
              <a:rPr lang="ru-RU" dirty="0">
                <a:hlinkClick r:id="rId3"/>
              </a:rPr>
              <a:t>Португалия</a:t>
            </a:r>
            <a:r>
              <a:rPr lang="ru-RU" dirty="0"/>
              <a:t> (с 1992 года).</a:t>
            </a:r>
          </a:p>
          <a:p>
            <a:r>
              <a:rPr lang="ru-RU" dirty="0">
                <a:hlinkClick r:id="rId4"/>
              </a:rPr>
              <a:t>Словакия</a:t>
            </a:r>
            <a:r>
              <a:rPr lang="ru-RU" dirty="0"/>
              <a:t> (с 2004 года).</a:t>
            </a:r>
          </a:p>
          <a:p>
            <a:r>
              <a:rPr lang="ru-RU" dirty="0">
                <a:hlinkClick r:id="rId5"/>
              </a:rPr>
              <a:t>Словения</a:t>
            </a:r>
            <a:r>
              <a:rPr lang="ru-RU" dirty="0"/>
              <a:t> (с 2004 года).</a:t>
            </a:r>
          </a:p>
          <a:p>
            <a:r>
              <a:rPr lang="ru-RU" dirty="0">
                <a:hlinkClick r:id="rId6"/>
              </a:rPr>
              <a:t>Финляндия</a:t>
            </a:r>
            <a:r>
              <a:rPr lang="ru-RU" dirty="0"/>
              <a:t> (с 1996 года).</a:t>
            </a:r>
          </a:p>
          <a:p>
            <a:r>
              <a:rPr lang="ru-RU" dirty="0">
                <a:hlinkClick r:id="rId7"/>
              </a:rPr>
              <a:t>Франция</a:t>
            </a:r>
            <a:r>
              <a:rPr lang="ru-RU" dirty="0"/>
              <a:t> (с 1985 года). Въехать по шенгенской визе можно в любой регион Франции, кроме заморских владений.</a:t>
            </a:r>
          </a:p>
          <a:p>
            <a:r>
              <a:rPr lang="ru-RU" dirty="0">
                <a:hlinkClick r:id="rId8"/>
              </a:rPr>
              <a:t>Чехия</a:t>
            </a:r>
            <a:r>
              <a:rPr lang="ru-RU" dirty="0"/>
              <a:t> (с 2004 года).</a:t>
            </a:r>
          </a:p>
          <a:p>
            <a:r>
              <a:rPr lang="ru-RU" dirty="0">
                <a:hlinkClick r:id="rId9"/>
              </a:rPr>
              <a:t>Швейцария</a:t>
            </a:r>
            <a:r>
              <a:rPr lang="ru-RU" dirty="0"/>
              <a:t> (с 2004 года). Не относится к ЕС.</a:t>
            </a:r>
          </a:p>
          <a:p>
            <a:r>
              <a:rPr lang="ru-RU" dirty="0">
                <a:hlinkClick r:id="rId10"/>
              </a:rPr>
              <a:t>Швеция</a:t>
            </a:r>
            <a:r>
              <a:rPr lang="ru-RU" dirty="0"/>
              <a:t> (с 1996 года).</a:t>
            </a:r>
          </a:p>
          <a:p>
            <a:r>
              <a:rPr lang="ru-RU" dirty="0">
                <a:hlinkClick r:id="rId11"/>
              </a:rPr>
              <a:t>Эстония</a:t>
            </a:r>
            <a:r>
              <a:rPr lang="ru-RU" dirty="0"/>
              <a:t> (с 2004 года</a:t>
            </a:r>
            <a:r>
              <a:rPr lang="ru-RU" dirty="0" smtClean="0"/>
              <a:t>).</a:t>
            </a:r>
            <a:endParaRPr lang="ru-RU" dirty="0"/>
          </a:p>
        </p:txBody>
      </p:sp>
    </p:spTree>
    <p:extLst>
      <p:ext uri="{BB962C8B-B14F-4D97-AF65-F5344CB8AC3E}">
        <p14:creationId xmlns:p14="http://schemas.microsoft.com/office/powerpoint/2010/main" val="3976355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74638"/>
            <a:ext cx="8034096" cy="706090"/>
          </a:xfrm>
        </p:spPr>
        <p:txBody>
          <a:bodyPr>
            <a:normAutofit fontScale="90000"/>
          </a:bodyPr>
          <a:lstStyle/>
          <a:p>
            <a:r>
              <a:rPr lang="ru-RU" dirty="0" smtClean="0"/>
              <a:t>присоединились </a:t>
            </a:r>
            <a:r>
              <a:rPr lang="ru-RU" dirty="0"/>
              <a:t>к Шенгенской зоне</a:t>
            </a:r>
          </a:p>
        </p:txBody>
      </p:sp>
      <p:sp>
        <p:nvSpPr>
          <p:cNvPr id="3" name="Объект 2"/>
          <p:cNvSpPr>
            <a:spLocks noGrp="1"/>
          </p:cNvSpPr>
          <p:nvPr>
            <p:ph idx="1"/>
          </p:nvPr>
        </p:nvSpPr>
        <p:spPr>
          <a:xfrm>
            <a:off x="899592" y="1124744"/>
            <a:ext cx="8034096" cy="5733256"/>
          </a:xfrm>
        </p:spPr>
        <p:txBody>
          <a:bodyPr>
            <a:normAutofit fontScale="85000" lnSpcReduction="20000"/>
          </a:bodyPr>
          <a:lstStyle/>
          <a:p>
            <a:r>
              <a:rPr lang="ru-RU" dirty="0"/>
              <a:t>в</a:t>
            </a:r>
            <a:r>
              <a:rPr lang="ru-RU" dirty="0" smtClean="0"/>
              <a:t>се </a:t>
            </a:r>
            <a:r>
              <a:rPr lang="ru-RU" dirty="0"/>
              <a:t>государства Евросоюза, за исключением </a:t>
            </a:r>
            <a:r>
              <a:rPr lang="ru-RU" dirty="0">
                <a:hlinkClick r:id="rId2"/>
              </a:rPr>
              <a:t>Великобритании</a:t>
            </a:r>
            <a:r>
              <a:rPr lang="ru-RU" dirty="0"/>
              <a:t> и </a:t>
            </a:r>
            <a:r>
              <a:rPr lang="ru-RU" dirty="0">
                <a:hlinkClick r:id="rId3"/>
              </a:rPr>
              <a:t>Ирландии</a:t>
            </a:r>
            <a:r>
              <a:rPr lang="ru-RU" dirty="0"/>
              <a:t>, куда требуются отдельные </a:t>
            </a:r>
            <a:r>
              <a:rPr lang="ru-RU" dirty="0" smtClean="0"/>
              <a:t>визы. </a:t>
            </a:r>
          </a:p>
          <a:p>
            <a:endParaRPr lang="ru-RU" dirty="0" smtClean="0"/>
          </a:p>
          <a:p>
            <a:r>
              <a:rPr lang="ru-RU" dirty="0" smtClean="0"/>
              <a:t>Вхождению </a:t>
            </a:r>
            <a:r>
              <a:rPr lang="ru-RU" dirty="0"/>
              <a:t>Болгарии и Румынии препятствуют несколько стран, тогда как для вступления в </a:t>
            </a:r>
            <a:r>
              <a:rPr lang="ru-RU" dirty="0" err="1"/>
              <a:t>шенген</a:t>
            </a:r>
            <a:r>
              <a:rPr lang="ru-RU" dirty="0"/>
              <a:t> необходимо единогласное согласие всех участников. Основная причина отказа — малоэффективная борьба с коррупцией и высокий уровень преступности в этих странах. </a:t>
            </a:r>
            <a:endParaRPr lang="ru-RU" dirty="0" smtClean="0"/>
          </a:p>
          <a:p>
            <a:r>
              <a:rPr lang="ru-RU" dirty="0" smtClean="0"/>
              <a:t>Присоединение </a:t>
            </a:r>
            <a:r>
              <a:rPr lang="ru-RU" dirty="0"/>
              <a:t>Кипра пока отложено на неопределенный срок в связи с проблемами в северной части страны, неконтролируемой Кипрским правительством. </a:t>
            </a:r>
            <a:endParaRPr lang="ru-RU" dirty="0" smtClean="0"/>
          </a:p>
          <a:p>
            <a:r>
              <a:rPr lang="ru-RU" dirty="0" smtClean="0"/>
              <a:t>Вступление </a:t>
            </a:r>
            <a:r>
              <a:rPr lang="ru-RU" dirty="0"/>
              <a:t>Хорватии </a:t>
            </a:r>
            <a:r>
              <a:rPr lang="ru-RU" dirty="0">
                <a:solidFill>
                  <a:srgbClr val="FF0000"/>
                </a:solidFill>
              </a:rPr>
              <a:t>ожидается </a:t>
            </a:r>
            <a:r>
              <a:rPr lang="ru-RU" dirty="0"/>
              <a:t>в 2016 году.</a:t>
            </a:r>
          </a:p>
        </p:txBody>
      </p:sp>
    </p:spTree>
    <p:extLst>
      <p:ext uri="{BB962C8B-B14F-4D97-AF65-F5344CB8AC3E}">
        <p14:creationId xmlns:p14="http://schemas.microsoft.com/office/powerpoint/2010/main" val="85055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74638"/>
            <a:ext cx="8034096" cy="706090"/>
          </a:xfrm>
        </p:spPr>
        <p:txBody>
          <a:bodyPr>
            <a:normAutofit fontScale="90000"/>
          </a:bodyPr>
          <a:lstStyle/>
          <a:p>
            <a:r>
              <a:rPr lang="ru-RU" dirty="0" smtClean="0"/>
              <a:t>присоединились </a:t>
            </a:r>
            <a:r>
              <a:rPr lang="ru-RU" dirty="0"/>
              <a:t>к Шенгенской зоне</a:t>
            </a:r>
          </a:p>
        </p:txBody>
      </p:sp>
      <p:sp>
        <p:nvSpPr>
          <p:cNvPr id="3" name="Объект 2"/>
          <p:cNvSpPr>
            <a:spLocks noGrp="1"/>
          </p:cNvSpPr>
          <p:nvPr>
            <p:ph idx="1"/>
          </p:nvPr>
        </p:nvSpPr>
        <p:spPr>
          <a:xfrm>
            <a:off x="899592" y="1124744"/>
            <a:ext cx="8034096" cy="5733256"/>
          </a:xfrm>
        </p:spPr>
        <p:txBody>
          <a:bodyPr>
            <a:normAutofit/>
          </a:bodyPr>
          <a:lstStyle/>
          <a:p>
            <a:r>
              <a:rPr lang="ru-RU" dirty="0"/>
              <a:t>В </a:t>
            </a:r>
            <a:r>
              <a:rPr lang="ru-RU" dirty="0" err="1"/>
              <a:t>шенген</a:t>
            </a:r>
            <a:r>
              <a:rPr lang="ru-RU" dirty="0"/>
              <a:t> входят 4 страны, которые не относятся к Евросоюзу: Исландия, Норвегия, Лихтенштейн и Швейцария. </a:t>
            </a:r>
            <a:endParaRPr lang="ru-RU" dirty="0" smtClean="0"/>
          </a:p>
          <a:p>
            <a:r>
              <a:rPr lang="ru-RU" dirty="0" smtClean="0"/>
              <a:t>Шенгенская </a:t>
            </a:r>
            <a:r>
              <a:rPr lang="ru-RU" dirty="0"/>
              <a:t>виза действует в </a:t>
            </a:r>
            <a:r>
              <a:rPr lang="ru-RU" dirty="0">
                <a:hlinkClick r:id="rId2"/>
              </a:rPr>
              <a:t>Андорре</a:t>
            </a:r>
            <a:r>
              <a:rPr lang="ru-RU" dirty="0"/>
              <a:t>, не входящей в </a:t>
            </a:r>
            <a:r>
              <a:rPr lang="ru-RU" dirty="0" err="1"/>
              <a:t>шенген</a:t>
            </a:r>
            <a:r>
              <a:rPr lang="ru-RU" dirty="0" smtClean="0"/>
              <a:t>.</a:t>
            </a:r>
          </a:p>
          <a:p>
            <a:r>
              <a:rPr lang="ru-RU" dirty="0" smtClean="0"/>
              <a:t> </a:t>
            </a:r>
            <a:r>
              <a:rPr lang="ru-RU" dirty="0"/>
              <a:t>Также автоматически в зону попадают Монако и Сан-Марино.</a:t>
            </a:r>
          </a:p>
        </p:txBody>
      </p:sp>
    </p:spTree>
    <p:extLst>
      <p:ext uri="{BB962C8B-B14F-4D97-AF65-F5344CB8AC3E}">
        <p14:creationId xmlns:p14="http://schemas.microsoft.com/office/powerpoint/2010/main" val="976445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1642194"/>
          </a:xfrm>
        </p:spPr>
        <p:txBody>
          <a:bodyPr>
            <a:normAutofit fontScale="90000"/>
          </a:bodyPr>
          <a:lstStyle/>
          <a:p>
            <a:r>
              <a:rPr lang="ru-RU" dirty="0"/>
              <a:t>Не стоит путать ЕС, </a:t>
            </a:r>
            <a:r>
              <a:rPr lang="ru-RU" dirty="0" err="1"/>
              <a:t>шенген</a:t>
            </a:r>
            <a:r>
              <a:rPr lang="ru-RU" dirty="0"/>
              <a:t> и еврозону, но правильным будет сравнить эти три образования</a:t>
            </a:r>
          </a:p>
        </p:txBody>
      </p:sp>
      <p:sp>
        <p:nvSpPr>
          <p:cNvPr id="3" name="Объект 2"/>
          <p:cNvSpPr>
            <a:spLocks noGrp="1"/>
          </p:cNvSpPr>
          <p:nvPr>
            <p:ph idx="1"/>
          </p:nvPr>
        </p:nvSpPr>
        <p:spPr>
          <a:xfrm>
            <a:off x="1435608" y="2060848"/>
            <a:ext cx="7498080" cy="4187552"/>
          </a:xfrm>
        </p:spPr>
        <p:txBody>
          <a:bodyPr>
            <a:normAutofit/>
          </a:bodyPr>
          <a:lstStyle/>
          <a:p>
            <a:r>
              <a:rPr lang="ru-RU" dirty="0" smtClean="0"/>
              <a:t> </a:t>
            </a:r>
            <a:r>
              <a:rPr lang="ru-RU" dirty="0"/>
              <a:t>Европейский союз появился в 1951 году, спустя 6 лет было создано </a:t>
            </a:r>
            <a:endParaRPr lang="ru-RU" dirty="0" smtClean="0"/>
          </a:p>
          <a:p>
            <a:r>
              <a:rPr lang="ru-RU" dirty="0" smtClean="0"/>
              <a:t>Европейское </a:t>
            </a:r>
            <a:r>
              <a:rPr lang="ru-RU" dirty="0"/>
              <a:t>экономическое сообщество (ЕЭС</a:t>
            </a:r>
            <a:r>
              <a:rPr lang="ru-RU" dirty="0" smtClean="0"/>
              <a:t>).</a:t>
            </a:r>
          </a:p>
          <a:p>
            <a:r>
              <a:rPr lang="ru-RU" dirty="0" smtClean="0"/>
              <a:t> В </a:t>
            </a:r>
            <a:r>
              <a:rPr lang="ru-RU" dirty="0"/>
              <a:t>1992 году ЕЭС преобразован в Евросоюз, и сейчас в него входят </a:t>
            </a:r>
            <a:r>
              <a:rPr lang="ru-RU" dirty="0" smtClean="0"/>
              <a:t>27 </a:t>
            </a:r>
            <a:r>
              <a:rPr lang="ru-RU" dirty="0"/>
              <a:t>государств.</a:t>
            </a:r>
          </a:p>
        </p:txBody>
      </p:sp>
    </p:spTree>
    <p:extLst>
      <p:ext uri="{BB962C8B-B14F-4D97-AF65-F5344CB8AC3E}">
        <p14:creationId xmlns:p14="http://schemas.microsoft.com/office/powerpoint/2010/main" val="3847016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9275" y="0"/>
            <a:ext cx="8042276" cy="396432"/>
          </a:xfrm>
        </p:spPr>
        <p:txBody>
          <a:bodyPr/>
          <a:lstStyle/>
          <a:p>
            <a:r>
              <a:rPr lang="bg-BG" altLang="zh-CN" sz="1600" dirty="0">
                <a:latin typeface="Andale Mono"/>
                <a:cs typeface="Andale Mono"/>
              </a:rPr>
              <a:t>Участие стран в европейских договорах и организациях.</a:t>
            </a:r>
            <a:endParaRPr kumimoji="1" lang="zh-CN" altLang="en-US" sz="1600" dirty="0">
              <a:latin typeface="Andale Mono"/>
              <a:cs typeface="Andale Mono"/>
            </a:endParaRPr>
          </a:p>
        </p:txBody>
      </p:sp>
      <p:pic>
        <p:nvPicPr>
          <p:cNvPr id="4" name="内容占位符 3" descr="540px-Supranational_European_Bodies-ru.svg.png"/>
          <p:cNvPicPr>
            <a:picLocks noGrp="1" noChangeAspect="1"/>
          </p:cNvPicPr>
          <p:nvPr>
            <p:ph idx="1"/>
          </p:nvPr>
        </p:nvPicPr>
        <p:blipFill>
          <a:blip r:embed="rId2" cstate="print">
            <a:extLst>
              <a:ext uri="{28A0092B-C50C-407E-A947-70E740481C1C}">
                <a14:useLocalDpi xmlns:a14="http://schemas.microsoft.com/office/drawing/2010/main" val="0"/>
              </a:ext>
            </a:extLst>
          </a:blip>
          <a:srcRect l="184" r="184"/>
          <a:stretch>
            <a:fillRect/>
          </a:stretch>
        </p:blipFill>
        <p:spPr>
          <a:xfrm>
            <a:off x="387350" y="396875"/>
            <a:ext cx="8756650" cy="6315075"/>
          </a:xfrm>
        </p:spPr>
      </p:pic>
    </p:spTree>
    <p:extLst>
      <p:ext uri="{BB962C8B-B14F-4D97-AF65-F5344CB8AC3E}">
        <p14:creationId xmlns:p14="http://schemas.microsoft.com/office/powerpoint/2010/main" val="21635250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Сегодня действуют 3 соглашения</a:t>
            </a:r>
          </a:p>
        </p:txBody>
      </p:sp>
      <p:sp>
        <p:nvSpPr>
          <p:cNvPr id="3" name="Объект 2"/>
          <p:cNvSpPr>
            <a:spLocks noGrp="1"/>
          </p:cNvSpPr>
          <p:nvPr>
            <p:ph idx="1"/>
          </p:nvPr>
        </p:nvSpPr>
        <p:spPr>
          <a:xfrm>
            <a:off x="1435608" y="1447800"/>
            <a:ext cx="7498080" cy="5293568"/>
          </a:xfrm>
        </p:spPr>
        <p:txBody>
          <a:bodyPr>
            <a:normAutofit/>
          </a:bodyPr>
          <a:lstStyle/>
          <a:p>
            <a:pPr marL="82296" indent="0">
              <a:buNone/>
            </a:pPr>
            <a:r>
              <a:rPr lang="ru-RU" sz="3600" dirty="0" smtClean="0"/>
              <a:t> </a:t>
            </a:r>
            <a:r>
              <a:rPr lang="ru-RU" sz="3600" dirty="0"/>
              <a:t>которые предполагают различную </a:t>
            </a:r>
            <a:r>
              <a:rPr lang="ru-RU" sz="3600" b="1" dirty="0"/>
              <a:t>степень сотрудничества внутри ЕС</a:t>
            </a:r>
            <a:r>
              <a:rPr lang="ru-RU" sz="3600" dirty="0"/>
              <a:t>:</a:t>
            </a:r>
          </a:p>
          <a:p>
            <a:r>
              <a:rPr lang="ru-RU" sz="3600" dirty="0"/>
              <a:t>участие в Евросоюзе;</a:t>
            </a:r>
          </a:p>
          <a:p>
            <a:r>
              <a:rPr lang="ru-RU" sz="3600" dirty="0"/>
              <a:t>участие в еврозоне — когда принимается решение о переходе на единую валюту ЕС — евро;</a:t>
            </a:r>
          </a:p>
          <a:p>
            <a:r>
              <a:rPr lang="ru-RU" sz="3600" dirty="0"/>
              <a:t>участие в Шенгенском соглашении</a:t>
            </a:r>
            <a:r>
              <a:rPr lang="ru-RU" sz="3600" dirty="0" smtClean="0"/>
              <a:t>.</a:t>
            </a:r>
            <a:endParaRPr lang="ru-RU" sz="3600" dirty="0"/>
          </a:p>
        </p:txBody>
      </p:sp>
    </p:spTree>
    <p:extLst>
      <p:ext uri="{BB962C8B-B14F-4D97-AF65-F5344CB8AC3E}">
        <p14:creationId xmlns:p14="http://schemas.microsoft.com/office/powerpoint/2010/main" val="1022310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Значение миграции для ЕС</a:t>
            </a:r>
          </a:p>
        </p:txBody>
      </p:sp>
      <p:sp>
        <p:nvSpPr>
          <p:cNvPr id="3" name="Объект 2"/>
          <p:cNvSpPr>
            <a:spLocks noGrp="1"/>
          </p:cNvSpPr>
          <p:nvPr>
            <p:ph idx="1"/>
          </p:nvPr>
        </p:nvSpPr>
        <p:spPr/>
        <p:txBody>
          <a:bodyPr>
            <a:normAutofit fontScale="70000" lnSpcReduction="20000"/>
          </a:bodyPr>
          <a:lstStyle/>
          <a:p>
            <a:r>
              <a:rPr lang="ru-RU" dirty="0"/>
              <a:t>Однако не только мигранты нуждаются в Европе, но и Европа нуждается в них. Развитие индустриального, все больше переходящего в стадию информационного, общества требует все новых человеческих ресурсов. По словам бывшего Генерального Секретаря ООН Кофи Аннана, «закрытая» Европа будет более бедной, слабой и стареющей, в то время как Европа «открытая» будет более справедливой, богатой, сильной и молодой, при условии, что Европейскому Сообществу удастся хорошо управлять миграцией. Миграция в Европе стала мощным явлением, решать ее проблемы силами отдельных государств становится невозможным, и острые вопросы миграции должны решаться, прежде всего, на уровне Евросоюза</a:t>
            </a:r>
            <a:r>
              <a:rPr lang="ru-RU" dirty="0" smtClean="0"/>
              <a:t>.</a:t>
            </a:r>
            <a:endParaRPr lang="ru-RU" dirty="0"/>
          </a:p>
        </p:txBody>
      </p:sp>
    </p:spTree>
    <p:extLst>
      <p:ext uri="{BB962C8B-B14F-4D97-AF65-F5344CB8AC3E}">
        <p14:creationId xmlns:p14="http://schemas.microsoft.com/office/powerpoint/2010/main" val="38416151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638"/>
            <a:ext cx="7746064" cy="1143000"/>
          </a:xfrm>
        </p:spPr>
        <p:txBody>
          <a:bodyPr>
            <a:normAutofit fontScale="90000"/>
          </a:bodyPr>
          <a:lstStyle/>
          <a:p>
            <a:r>
              <a:rPr lang="ru-RU" b="1" dirty="0"/>
              <a:t>Членство в ЕС не означает непременного участия в </a:t>
            </a:r>
            <a:r>
              <a:rPr lang="ru-RU" b="1" dirty="0" err="1"/>
              <a:t>шенгене</a:t>
            </a:r>
            <a:endParaRPr lang="ru-RU" dirty="0"/>
          </a:p>
        </p:txBody>
      </p:sp>
      <p:sp>
        <p:nvSpPr>
          <p:cNvPr id="3" name="Объект 2"/>
          <p:cNvSpPr>
            <a:spLocks noGrp="1"/>
          </p:cNvSpPr>
          <p:nvPr>
            <p:ph idx="1"/>
          </p:nvPr>
        </p:nvSpPr>
        <p:spPr>
          <a:xfrm>
            <a:off x="971600" y="1628800"/>
            <a:ext cx="7962088" cy="5229200"/>
          </a:xfrm>
        </p:spPr>
        <p:txBody>
          <a:bodyPr>
            <a:normAutofit/>
          </a:bodyPr>
          <a:lstStyle/>
          <a:p>
            <a:pPr marL="82296" indent="0">
              <a:buNone/>
            </a:pPr>
            <a:r>
              <a:rPr lang="ru-RU" dirty="0" smtClean="0"/>
              <a:t> </a:t>
            </a:r>
            <a:r>
              <a:rPr lang="ru-RU" dirty="0"/>
              <a:t>Например, Ш</a:t>
            </a:r>
            <a:r>
              <a:rPr lang="ru-RU" dirty="0" smtClean="0"/>
              <a:t>вейцария </a:t>
            </a:r>
            <a:r>
              <a:rPr lang="ru-RU" dirty="0"/>
              <a:t>входит в </a:t>
            </a:r>
            <a:r>
              <a:rPr lang="ru-RU" dirty="0" err="1"/>
              <a:t>шенген</a:t>
            </a:r>
            <a:r>
              <a:rPr lang="ru-RU" dirty="0"/>
              <a:t>, но не имеет отношения к ЕС</a:t>
            </a:r>
            <a:r>
              <a:rPr lang="ru-RU" dirty="0" smtClean="0"/>
              <a:t>.</a:t>
            </a:r>
          </a:p>
          <a:p>
            <a:r>
              <a:rPr lang="ru-RU" dirty="0" smtClean="0"/>
              <a:t> </a:t>
            </a:r>
            <a:r>
              <a:rPr lang="ru-RU" dirty="0"/>
              <a:t>Швеция входит в ЕС и </a:t>
            </a:r>
            <a:r>
              <a:rPr lang="ru-RU" dirty="0" err="1"/>
              <a:t>шенген</a:t>
            </a:r>
            <a:r>
              <a:rPr lang="ru-RU" dirty="0"/>
              <a:t>, но не относится к еврозоне. </a:t>
            </a:r>
            <a:endParaRPr lang="ru-RU" dirty="0" smtClean="0"/>
          </a:p>
          <a:p>
            <a:r>
              <a:rPr lang="ru-RU" dirty="0" smtClean="0"/>
              <a:t>Норвегия </a:t>
            </a:r>
            <a:r>
              <a:rPr lang="ru-RU" dirty="0"/>
              <a:t>подписала Шенгенское соглашение, но не входит ни в ЕС, ни в еврозону. </a:t>
            </a:r>
            <a:endParaRPr lang="ru-RU" dirty="0" smtClean="0"/>
          </a:p>
          <a:p>
            <a:r>
              <a:rPr lang="ru-RU" dirty="0" smtClean="0"/>
              <a:t>Германия </a:t>
            </a:r>
            <a:r>
              <a:rPr lang="ru-RU" dirty="0"/>
              <a:t>(как и большинство оставшихся стран Европы) входит во все три объединения.</a:t>
            </a:r>
          </a:p>
        </p:txBody>
      </p:sp>
    </p:spTree>
    <p:extLst>
      <p:ext uri="{BB962C8B-B14F-4D97-AF65-F5344CB8AC3E}">
        <p14:creationId xmlns:p14="http://schemas.microsoft.com/office/powerpoint/2010/main" val="2283631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634082"/>
          </a:xfrm>
        </p:spPr>
        <p:txBody>
          <a:bodyPr>
            <a:normAutofit fontScale="90000"/>
          </a:bodyPr>
          <a:lstStyle/>
          <a:p>
            <a:r>
              <a:rPr lang="ru-RU" dirty="0" smtClean="0"/>
              <a:t>ВИС</a:t>
            </a:r>
            <a:endParaRPr lang="ru-RU" dirty="0"/>
          </a:p>
        </p:txBody>
      </p:sp>
      <p:sp>
        <p:nvSpPr>
          <p:cNvPr id="3" name="Объект 2"/>
          <p:cNvSpPr>
            <a:spLocks noGrp="1"/>
          </p:cNvSpPr>
          <p:nvPr>
            <p:ph idx="1"/>
          </p:nvPr>
        </p:nvSpPr>
        <p:spPr>
          <a:xfrm>
            <a:off x="1043608" y="908720"/>
            <a:ext cx="7890080" cy="5616624"/>
          </a:xfrm>
        </p:spPr>
        <p:txBody>
          <a:bodyPr>
            <a:normAutofit fontScale="92500" lnSpcReduction="20000"/>
          </a:bodyPr>
          <a:lstStyle/>
          <a:p>
            <a:r>
              <a:rPr lang="ru-RU" dirty="0"/>
              <a:t>С 14 сентября 2015 года введена в эксплуатацию Визовая информационная система (ВИС), которая содержит данные обо всех лицах, въезжающих в зону. С этого момента для получения визы заявитель обязан предоставить цифровое фото и отпечатки пальцев. Все данные будут храниться 5 лет и станут доступны в представительстве любого государства-участника. Это упростит получение многократной визы. Достаточно оставить один раз свои данные в базе и повторное прохождение процедуры понадобится только через 5 лет.</a:t>
            </a:r>
          </a:p>
        </p:txBody>
      </p:sp>
    </p:spTree>
    <p:extLst>
      <p:ext uri="{BB962C8B-B14F-4D97-AF65-F5344CB8AC3E}">
        <p14:creationId xmlns:p14="http://schemas.microsoft.com/office/powerpoint/2010/main" val="2008166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ru-RU" dirty="0" smtClean="0"/>
              <a:t>В Западной Европе сотрудничество</a:t>
            </a:r>
            <a:endParaRPr lang="ru-RU" dirty="0"/>
          </a:p>
        </p:txBody>
      </p:sp>
      <p:sp>
        <p:nvSpPr>
          <p:cNvPr id="3" name="Содержимое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ru-RU" dirty="0" smtClean="0"/>
              <a:t>существует Межправительственный комитет по вопросам миграции. </a:t>
            </a:r>
          </a:p>
          <a:p>
            <a:r>
              <a:rPr lang="ru-RU" dirty="0" smtClean="0"/>
              <a:t>Ассоциации иммигрантов в европейских странах объединяются в Форуме мигрантов при Комиссии ЕС, а также в Совете европейских ассоциаций иммигрантов. </a:t>
            </a:r>
          </a:p>
          <a:p>
            <a:r>
              <a:rPr lang="ru-RU" dirty="0" smtClean="0"/>
              <a:t>Межправительственные консультации</a:t>
            </a:r>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ru-RU" sz="4400" dirty="0" smtClean="0"/>
              <a:t>Миграция и права граждан ЕС регламентируются</a:t>
            </a:r>
          </a:p>
        </p:txBody>
      </p:sp>
      <p:sp>
        <p:nvSpPr>
          <p:cNvPr id="3" name="Содержимое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r>
              <a:rPr lang="ru-RU" dirty="0" smtClean="0"/>
              <a:t>Регламент Совета (ЕЭС) № 1612/68 от 15 октября 1968 г. о свободном передвижении работников внутри Сообщества; </a:t>
            </a:r>
          </a:p>
          <a:p>
            <a:r>
              <a:rPr lang="ru-RU" dirty="0" smtClean="0"/>
              <a:t>Регламент Комиссии (ЕЭС) № 1251/70 от 29 июня 1970 г. о праве работников оставаться на территории государства-члена после осуществления там трудовой деятельности; </a:t>
            </a:r>
          </a:p>
          <a:p>
            <a:r>
              <a:rPr lang="ru-RU" dirty="0" smtClean="0"/>
              <a:t>Директива Европейского парламента и Совета 2004/38/ЕС от 29 апреля 2004 г. о праве граждан Союза и членов их семей на свободное проживание и выбор места жительства на территории государств-членов</a:t>
            </a: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Регламент Совета (ЕЭС) № 1612/68 от 15 октября 1968 г.</a:t>
            </a:r>
            <a:endParaRPr lang="ru-RU" dirty="0"/>
          </a:p>
        </p:txBody>
      </p:sp>
      <p:sp>
        <p:nvSpPr>
          <p:cNvPr id="3" name="Содержимое 2"/>
          <p:cNvSpPr>
            <a:spLocks noGrp="1"/>
          </p:cNvSpPr>
          <p:nvPr>
            <p:ph idx="1"/>
          </p:nvPr>
        </p:nvSpPr>
        <p:spPr/>
        <p:txBody>
          <a:bodyPr>
            <a:normAutofit fontScale="85000" lnSpcReduction="20000"/>
          </a:bodyPr>
          <a:lstStyle/>
          <a:p>
            <a:r>
              <a:rPr lang="ru-RU" b="1" dirty="0" smtClean="0"/>
              <a:t>Понятие «работник-мигрант» </a:t>
            </a:r>
            <a:r>
              <a:rPr lang="ru-RU" dirty="0" smtClean="0"/>
              <a:t>-</a:t>
            </a:r>
          </a:p>
          <a:p>
            <a:pPr>
              <a:buNone/>
            </a:pPr>
            <a:r>
              <a:rPr lang="ru-RU" dirty="0" smtClean="0"/>
              <a:t> </a:t>
            </a:r>
            <a:r>
              <a:rPr lang="ru-RU" i="1" dirty="0" smtClean="0"/>
              <a:t>лицо, работающее по найму и имеющее гражданство другого государства-члена. </a:t>
            </a:r>
            <a:r>
              <a:rPr lang="ru-RU" dirty="0" smtClean="0"/>
              <a:t>Помимо это лицо должно в течение определенного времени осуществлять работу, за которую предполагается прямое или косвенное вознаграждение, а также лицо должно осуществлять реальную и эффективную деятельность. Понятием работник-мигрант охватываются также лица, прекратившие трудовую деятельность и оставшиеся на территории государства-члена с целью поиска новой работы, т.е. получившие статус безработного.</a:t>
            </a: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0" y="260648"/>
            <a:ext cx="7498080" cy="1858218"/>
          </a:xfrm>
        </p:spPr>
        <p:style>
          <a:lnRef idx="1">
            <a:schemeClr val="accent2"/>
          </a:lnRef>
          <a:fillRef idx="2">
            <a:schemeClr val="accent2"/>
          </a:fillRef>
          <a:effectRef idx="1">
            <a:schemeClr val="accent2"/>
          </a:effectRef>
          <a:fontRef idx="minor">
            <a:schemeClr val="dk1"/>
          </a:fontRef>
        </p:style>
        <p:txBody>
          <a:bodyPr>
            <a:normAutofit/>
          </a:bodyPr>
          <a:lstStyle/>
          <a:p>
            <a:pPr>
              <a:lnSpc>
                <a:spcPct val="80000"/>
              </a:lnSpc>
            </a:pPr>
            <a:r>
              <a:rPr lang="ru-RU" sz="3200" dirty="0" smtClean="0"/>
              <a:t>Регламент ЕЭС № 1612/68 Совета от 15 октября 1968 г. «О свободном передвижении работников внутри Сообщества»</a:t>
            </a:r>
            <a:endParaRPr lang="ru-RU" sz="3200" dirty="0"/>
          </a:p>
        </p:txBody>
      </p:sp>
      <p:sp>
        <p:nvSpPr>
          <p:cNvPr id="3" name="Содержимое 2"/>
          <p:cNvSpPr>
            <a:spLocks noGrp="1"/>
          </p:cNvSpPr>
          <p:nvPr>
            <p:ph idx="1"/>
          </p:nvPr>
        </p:nvSpPr>
        <p:spPr>
          <a:xfrm>
            <a:off x="1435608" y="2276872"/>
            <a:ext cx="7498080" cy="3971528"/>
          </a:xfrm>
        </p:spPr>
        <p:txBody>
          <a:bodyPr>
            <a:normAutofit/>
          </a:bodyPr>
          <a:lstStyle/>
          <a:p>
            <a:r>
              <a:rPr lang="ru-RU" dirty="0" smtClean="0"/>
              <a:t>Установил два критерия отнесения лиц к категории «трудящихся»:</a:t>
            </a:r>
          </a:p>
          <a:p>
            <a:r>
              <a:rPr lang="ru-RU" dirty="0" smtClean="0"/>
              <a:t>* наличие гражданства одного из государств-участников</a:t>
            </a:r>
          </a:p>
          <a:p>
            <a:r>
              <a:rPr lang="ru-RU" dirty="0" smtClean="0"/>
              <a:t>*работа по найму</a:t>
            </a:r>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1858218"/>
          </a:xfrm>
        </p:spPr>
        <p:style>
          <a:lnRef idx="1">
            <a:schemeClr val="accent2"/>
          </a:lnRef>
          <a:fillRef idx="2">
            <a:schemeClr val="accent2"/>
          </a:fillRef>
          <a:effectRef idx="1">
            <a:schemeClr val="accent2"/>
          </a:effectRef>
          <a:fontRef idx="minor">
            <a:schemeClr val="dk1"/>
          </a:fontRef>
        </p:style>
        <p:txBody>
          <a:bodyPr>
            <a:normAutofit fontScale="90000"/>
          </a:bodyPr>
          <a:lstStyle/>
          <a:p>
            <a:pPr>
              <a:lnSpc>
                <a:spcPct val="80000"/>
              </a:lnSpc>
            </a:pPr>
            <a:r>
              <a:rPr lang="ru-RU" sz="4400" dirty="0" smtClean="0"/>
              <a:t>Регламент ЕЭС № 1612/68 Совета от 15 октября 1968 г. «О свободном передвижении работников внутри Сообщества»</a:t>
            </a:r>
            <a:endParaRPr lang="ru-RU" sz="4400" dirty="0"/>
          </a:p>
        </p:txBody>
      </p:sp>
      <p:sp>
        <p:nvSpPr>
          <p:cNvPr id="3" name="Содержимое 2"/>
          <p:cNvSpPr>
            <a:spLocks noGrp="1"/>
          </p:cNvSpPr>
          <p:nvPr>
            <p:ph idx="1"/>
          </p:nvPr>
        </p:nvSpPr>
        <p:spPr>
          <a:xfrm>
            <a:off x="1435608" y="2420888"/>
            <a:ext cx="7498080" cy="3827512"/>
          </a:xfrm>
        </p:spPr>
        <p:txBody>
          <a:bodyPr>
            <a:normAutofit fontScale="92500" lnSpcReduction="10000"/>
          </a:bodyPr>
          <a:lstStyle/>
          <a:p>
            <a:r>
              <a:rPr lang="ru-RU" dirty="0" smtClean="0"/>
              <a:t>Гарантии недопущения дискриминации и защиты социальных прав трудящихся. </a:t>
            </a:r>
          </a:p>
          <a:p>
            <a:r>
              <a:rPr lang="ru-RU" dirty="0" smtClean="0"/>
              <a:t>ЗАПРЕТ на :</a:t>
            </a:r>
          </a:p>
          <a:p>
            <a:pPr>
              <a:buNone/>
            </a:pPr>
            <a:r>
              <a:rPr lang="ru-RU" dirty="0" smtClean="0"/>
              <a:t>    *установление квот</a:t>
            </a:r>
            <a:br>
              <a:rPr lang="ru-RU" dirty="0" smtClean="0"/>
            </a:br>
            <a:r>
              <a:rPr lang="ru-RU" dirty="0" smtClean="0"/>
              <a:t>* введение особого порядка их трудоустройства</a:t>
            </a:r>
          </a:p>
          <a:p>
            <a:r>
              <a:rPr lang="ru-RU" dirty="0" smtClean="0"/>
              <a:t>*предоставление им меньшего объема прав, чем резидентам</a:t>
            </a:r>
          </a:p>
          <a:p>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Регламент № 1612/68</a:t>
            </a:r>
            <a:endParaRPr lang="ru-RU" dirty="0"/>
          </a:p>
        </p:txBody>
      </p:sp>
      <p:sp>
        <p:nvSpPr>
          <p:cNvPr id="3" name="Содержимое 2"/>
          <p:cNvSpPr>
            <a:spLocks noGrp="1"/>
          </p:cNvSpPr>
          <p:nvPr>
            <p:ph idx="1"/>
          </p:nvPr>
        </p:nvSpPr>
        <p:spPr/>
        <p:txBody>
          <a:bodyPr>
            <a:normAutofit lnSpcReduction="10000"/>
          </a:bodyPr>
          <a:lstStyle/>
          <a:p>
            <a:r>
              <a:rPr lang="ru-RU" dirty="0" smtClean="0"/>
              <a:t>Акт «вторичного» права: «…каждый гражданин любого из государств-членов Сообщества, в котором он имеет место жительства, вправе осуществлять работу по найму на территории другого государства-члена Сообщества теми же преимуществами при устройстве на работу, что и граждане этого государства».</a:t>
            </a:r>
            <a:endParaRPr lang="ru-R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На саммите в Люксембурге в июне 1991 г. </a:t>
            </a:r>
          </a:p>
        </p:txBody>
      </p:sp>
      <p:sp>
        <p:nvSpPr>
          <p:cNvPr id="3" name="Объект 2"/>
          <p:cNvSpPr>
            <a:spLocks noGrp="1"/>
          </p:cNvSpPr>
          <p:nvPr>
            <p:ph idx="1"/>
          </p:nvPr>
        </p:nvSpPr>
        <p:spPr/>
        <p:txBody>
          <a:bodyPr>
            <a:normAutofit lnSpcReduction="10000"/>
          </a:bodyPr>
          <a:lstStyle/>
          <a:p>
            <a:r>
              <a:rPr lang="ru-RU" dirty="0" smtClean="0"/>
              <a:t>канцлер </a:t>
            </a:r>
            <a:r>
              <a:rPr lang="ru-RU" dirty="0"/>
              <a:t>Германии Гельмут Коль предложил разработать программу сотрудничества в области внутренних дел и правосудия, а также провести «</a:t>
            </a:r>
            <a:r>
              <a:rPr lang="ru-RU" dirty="0" err="1"/>
              <a:t>коммунитаризацию</a:t>
            </a:r>
            <a:r>
              <a:rPr lang="ru-RU" dirty="0"/>
              <a:t>» политики иммиграции и предоставления политического убежища, т.е. передать ее из компетенции национальных государств в компетенцию сообществ.</a:t>
            </a:r>
            <a:br>
              <a:rPr lang="ru-RU" dirty="0"/>
            </a:br>
            <a:endParaRPr lang="ru-RU" dirty="0"/>
          </a:p>
        </p:txBody>
      </p:sp>
    </p:spTree>
    <p:extLst>
      <p:ext uri="{BB962C8B-B14F-4D97-AF65-F5344CB8AC3E}">
        <p14:creationId xmlns:p14="http://schemas.microsoft.com/office/powerpoint/2010/main" val="14011393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638"/>
            <a:ext cx="7746064" cy="1143000"/>
          </a:xfrm>
        </p:spPr>
        <p:txBody>
          <a:bodyPr>
            <a:normAutofit fontScale="90000"/>
          </a:bodyPr>
          <a:lstStyle/>
          <a:p>
            <a:pPr algn="ctr"/>
            <a:r>
              <a:rPr lang="ru-RU" dirty="0" smtClean="0"/>
              <a:t>Маастрихтский договор, 7 февраля 1992 г.</a:t>
            </a:r>
            <a:endParaRPr lang="ru-RU" dirty="0"/>
          </a:p>
        </p:txBody>
      </p:sp>
      <p:sp>
        <p:nvSpPr>
          <p:cNvPr id="3" name="Содержимое 2"/>
          <p:cNvSpPr>
            <a:spLocks noGrp="1"/>
          </p:cNvSpPr>
          <p:nvPr>
            <p:ph idx="1"/>
          </p:nvPr>
        </p:nvSpPr>
        <p:spPr/>
        <p:txBody>
          <a:bodyPr>
            <a:normAutofit lnSpcReduction="10000"/>
          </a:bodyPr>
          <a:lstStyle/>
          <a:p>
            <a:r>
              <a:rPr lang="ru-RU" dirty="0" smtClean="0"/>
              <a:t>Введено гражданство Европейского Союза</a:t>
            </a:r>
          </a:p>
          <a:p>
            <a:r>
              <a:rPr lang="ru-RU" dirty="0" smtClean="0"/>
              <a:t>Ст.17 Договора – каждое лицо, имеющее гражданство государства-члена ЕС, является гражданином Союза</a:t>
            </a:r>
          </a:p>
          <a:p>
            <a:r>
              <a:rPr lang="ru-RU" dirty="0" smtClean="0"/>
              <a:t>Ст. 18 Договора – каждый гражданин Союза имеет право на свободное передвижение и проживание на территории </a:t>
            </a:r>
            <a:r>
              <a:rPr lang="ru-RU" smtClean="0"/>
              <a:t>всех государств-членов </a:t>
            </a:r>
            <a:r>
              <a:rPr lang="ru-RU" dirty="0" smtClean="0"/>
              <a:t>ЕС</a:t>
            </a:r>
            <a:endParaRPr lang="ru-RU" dirty="0"/>
          </a:p>
        </p:txBody>
      </p:sp>
    </p:spTree>
    <p:extLst>
      <p:ext uri="{BB962C8B-B14F-4D97-AF65-F5344CB8AC3E}">
        <p14:creationId xmlns:p14="http://schemas.microsoft.com/office/powerpoint/2010/main" val="2004309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58189"/>
            <a:ext cx="7498080" cy="1143000"/>
          </a:xfrm>
        </p:spPr>
        <p:txBody>
          <a:bodyPr/>
          <a:lstStyle/>
          <a:p>
            <a:r>
              <a:rPr lang="ru-RU" dirty="0" smtClean="0"/>
              <a:t>литература</a:t>
            </a:r>
            <a:endParaRPr lang="ru-RU" dirty="0"/>
          </a:p>
        </p:txBody>
      </p:sp>
      <p:pic>
        <p:nvPicPr>
          <p:cNvPr id="1026" name="Picture 2" descr="Миграция в Европе и ее последств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43000"/>
            <a:ext cx="4048125"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860576" y="805057"/>
            <a:ext cx="4032448" cy="1477328"/>
          </a:xfrm>
          <a:prstGeom prst="rect">
            <a:avLst/>
          </a:prstGeom>
        </p:spPr>
        <p:txBody>
          <a:bodyPr wrap="square">
            <a:spAutoFit/>
          </a:bodyPr>
          <a:lstStyle/>
          <a:p>
            <a:r>
              <a:rPr lang="ru-RU" sz="2400" b="1" dirty="0"/>
              <a:t>Миграция в Европе и ее </a:t>
            </a:r>
            <a:r>
              <a:rPr lang="ru-RU" sz="2400" b="1" dirty="0" smtClean="0"/>
              <a:t>последствия М: Флинта, 2011. </a:t>
            </a:r>
            <a:r>
              <a:rPr lang="ru-RU" b="1" dirty="0" smtClean="0"/>
              <a:t>-  эл. Книга</a:t>
            </a:r>
          </a:p>
          <a:p>
            <a:endParaRPr lang="ru-RU" dirty="0"/>
          </a:p>
        </p:txBody>
      </p:sp>
      <p:sp>
        <p:nvSpPr>
          <p:cNvPr id="4"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 b="0" i="0" u="none" strike="noStrike" cap="none" normalizeH="0" baseline="0" smtClean="0">
                <a:ln>
                  <a:noFill/>
                </a:ln>
                <a:solidFill>
                  <a:srgbClr val="999999"/>
                </a:solidFill>
                <a:effectLst/>
                <a:latin typeface="Arial" panose="020B0604020202020204" pitchFamily="34" charset="0"/>
              </a:rPr>
              <a:t>(электронная книга)</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 b="0" i="0" u="none" strike="noStrike" cap="none" normalizeH="0" baseline="0" smtClean="0">
                <a:ln>
                  <a:noFill/>
                </a:ln>
                <a:solidFill>
                  <a:srgbClr val="999999"/>
                </a:solidFill>
                <a:effectLst/>
                <a:latin typeface="Arial" panose="020B0604020202020204" pitchFamily="34" charset="0"/>
              </a:rPr>
              <a:t>(электронная книга)</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 b="0" i="0" u="none" strike="noStrike" cap="none" normalizeH="0" baseline="0" smtClean="0">
                <a:ln>
                  <a:noFill/>
                </a:ln>
                <a:solidFill>
                  <a:srgbClr val="999999"/>
                </a:solidFill>
                <a:effectLst/>
                <a:latin typeface="Arial" panose="020B0604020202020204" pitchFamily="34" charset="0"/>
              </a:rPr>
              <a:t>(электронная книга)</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9645" y="2564904"/>
            <a:ext cx="3264396" cy="4557886"/>
          </a:xfrm>
          <a:prstGeom prst="rect">
            <a:avLst/>
          </a:prstGeom>
        </p:spPr>
      </p:pic>
      <p:sp>
        <p:nvSpPr>
          <p:cNvPr id="8" name="Прямоугольник 7"/>
          <p:cNvSpPr/>
          <p:nvPr/>
        </p:nvSpPr>
        <p:spPr>
          <a:xfrm>
            <a:off x="7532030" y="1384072"/>
            <a:ext cx="1579959" cy="5355312"/>
          </a:xfrm>
          <a:prstGeom prst="rect">
            <a:avLst/>
          </a:prstGeom>
        </p:spPr>
        <p:txBody>
          <a:bodyPr wrap="square">
            <a:spAutoFit/>
          </a:bodyPr>
          <a:lstStyle/>
          <a:p>
            <a:r>
              <a:rPr lang="en-US" dirty="0"/>
              <a:t>https://www.era.int/cgi-bin/cms?_SID=e7387892a3f63e441f2c9269adb3bc5b66143ed100582486032999&amp;_sprache=en&amp;_persistant_variant=/Our%20programme/Browse%20all%20events&amp;_bereich=artikel&amp;_aktion=detail&amp;idartikel=127454</a:t>
            </a:r>
            <a:endParaRPr lang="ru-RU" dirty="0"/>
          </a:p>
        </p:txBody>
      </p:sp>
    </p:spTree>
    <p:extLst>
      <p:ext uri="{BB962C8B-B14F-4D97-AF65-F5344CB8AC3E}">
        <p14:creationId xmlns:p14="http://schemas.microsoft.com/office/powerpoint/2010/main" val="6829138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638"/>
            <a:ext cx="7746064" cy="1143000"/>
          </a:xfrm>
        </p:spPr>
        <p:txBody>
          <a:bodyPr>
            <a:normAutofit fontScale="90000"/>
          </a:bodyPr>
          <a:lstStyle/>
          <a:p>
            <a:pPr algn="ctr"/>
            <a:r>
              <a:rPr lang="ru-RU" dirty="0" smtClean="0"/>
              <a:t>Маастрихтский договор, </a:t>
            </a:r>
            <a:r>
              <a:rPr lang="ru-RU" smtClean="0"/>
              <a:t>7 февраля </a:t>
            </a:r>
            <a:r>
              <a:rPr lang="ru-RU" dirty="0" smtClean="0"/>
              <a:t>1992 г.</a:t>
            </a:r>
            <a:endParaRPr lang="ru-RU" dirty="0"/>
          </a:p>
        </p:txBody>
      </p:sp>
      <p:sp>
        <p:nvSpPr>
          <p:cNvPr id="3" name="Содержимое 2"/>
          <p:cNvSpPr>
            <a:spLocks noGrp="1"/>
          </p:cNvSpPr>
          <p:nvPr>
            <p:ph idx="1"/>
          </p:nvPr>
        </p:nvSpPr>
        <p:spPr/>
        <p:txBody>
          <a:bodyPr>
            <a:normAutofit lnSpcReduction="10000"/>
          </a:bodyPr>
          <a:lstStyle/>
          <a:p>
            <a:r>
              <a:rPr lang="ru-RU" dirty="0" smtClean="0"/>
              <a:t>Свободе передвижения трудящихся в государствах-членах ЕС посвящены ст. 39-42.</a:t>
            </a:r>
          </a:p>
          <a:p>
            <a:r>
              <a:rPr lang="ru-RU" dirty="0" smtClean="0"/>
              <a:t>П.2 ст.39 : свобода передвижения трудящихся предполагает «упразднение любой дискриминации по признаку гражданства трудящихся государств-членов в том, что касается найма, вознаграждения и других условий труда и занятости»</a:t>
            </a:r>
            <a:endParaRPr lang="ru-RU"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638"/>
            <a:ext cx="7746064" cy="1143000"/>
          </a:xfrm>
        </p:spPr>
        <p:txBody>
          <a:bodyPr>
            <a:normAutofit fontScale="90000"/>
          </a:bodyPr>
          <a:lstStyle/>
          <a:p>
            <a:pPr algn="ctr"/>
            <a:r>
              <a:rPr lang="ru-RU" dirty="0" smtClean="0"/>
              <a:t>Маастрихтский договор, 7 февраля 1992 г.</a:t>
            </a:r>
            <a:endParaRPr lang="ru-RU" dirty="0"/>
          </a:p>
        </p:txBody>
      </p:sp>
      <p:sp>
        <p:nvSpPr>
          <p:cNvPr id="3" name="Содержимое 2"/>
          <p:cNvSpPr>
            <a:spLocks noGrp="1"/>
          </p:cNvSpPr>
          <p:nvPr>
            <p:ph idx="1"/>
          </p:nvPr>
        </p:nvSpPr>
        <p:spPr>
          <a:xfrm>
            <a:off x="683568" y="1447800"/>
            <a:ext cx="8250120" cy="4800600"/>
          </a:xfrm>
        </p:spPr>
        <p:txBody>
          <a:bodyPr>
            <a:normAutofit fontScale="92500" lnSpcReduction="20000"/>
          </a:bodyPr>
          <a:lstStyle/>
          <a:p>
            <a:r>
              <a:rPr lang="ru-RU" dirty="0"/>
              <a:t>В разд. VI Договора о Европейском Союзе были определены девять сфер политики внутренних дел и правосудия, представляющих общий интерес для государств-членов, </a:t>
            </a:r>
            <a:r>
              <a:rPr lang="ru-RU" dirty="0" smtClean="0"/>
              <a:t>СРЕДИ НИХ:</a:t>
            </a:r>
            <a:r>
              <a:rPr lang="ru-RU" dirty="0"/>
              <a:t/>
            </a:r>
            <a:br>
              <a:rPr lang="ru-RU" dirty="0"/>
            </a:br>
            <a:r>
              <a:rPr lang="ru-RU" dirty="0"/>
              <a:t/>
            </a:r>
            <a:br>
              <a:rPr lang="ru-RU" dirty="0"/>
            </a:br>
            <a:r>
              <a:rPr lang="ru-RU" dirty="0"/>
              <a:t>• политика </a:t>
            </a:r>
            <a:r>
              <a:rPr lang="ru-RU" b="1" dirty="0"/>
              <a:t>предоставления политического убежища</a:t>
            </a:r>
            <a:r>
              <a:rPr lang="ru-RU" dirty="0"/>
              <a:t>;</a:t>
            </a:r>
            <a:br>
              <a:rPr lang="ru-RU" dirty="0"/>
            </a:br>
            <a:r>
              <a:rPr lang="ru-RU" dirty="0"/>
              <a:t/>
            </a:r>
            <a:br>
              <a:rPr lang="ru-RU" dirty="0"/>
            </a:br>
            <a:r>
              <a:rPr lang="ru-RU" dirty="0"/>
              <a:t>• контроль над </a:t>
            </a:r>
            <a:r>
              <a:rPr lang="ru-RU" b="1" dirty="0"/>
              <a:t>внешними границами </a:t>
            </a:r>
            <a:r>
              <a:rPr lang="ru-RU" dirty="0"/>
              <a:t>Союза;</a:t>
            </a:r>
            <a:br>
              <a:rPr lang="ru-RU" dirty="0"/>
            </a:br>
            <a:r>
              <a:rPr lang="ru-RU" dirty="0"/>
              <a:t/>
            </a:r>
            <a:br>
              <a:rPr lang="ru-RU" dirty="0"/>
            </a:br>
            <a:r>
              <a:rPr lang="ru-RU" dirty="0"/>
              <a:t>• </a:t>
            </a:r>
            <a:r>
              <a:rPr lang="ru-RU" b="1" dirty="0"/>
              <a:t>иммиграционная </a:t>
            </a:r>
            <a:r>
              <a:rPr lang="ru-RU" b="1" dirty="0" smtClean="0"/>
              <a:t>политика</a:t>
            </a:r>
            <a:endParaRPr lang="ru-RU"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16632"/>
            <a:ext cx="7890080" cy="1940768"/>
          </a:xfrm>
        </p:spPr>
        <p:txBody>
          <a:bodyPr>
            <a:noAutofit/>
          </a:bodyPr>
          <a:lstStyle/>
          <a:p>
            <a:r>
              <a:rPr lang="ru-RU" sz="2400" dirty="0">
                <a:effectLst/>
              </a:rPr>
              <a:t>После горячих дебатов на Межправительственной конференции 1996—1997 гг. было предложено создать «европейское пространство свободы, безопасности и правосудия», обеспечить свободу передвижения граждан ЕС и приблизить политику Евросоюза к их нуждам.</a:t>
            </a:r>
            <a:br>
              <a:rPr lang="ru-RU" sz="2400" dirty="0">
                <a:effectLst/>
              </a:rPr>
            </a:br>
            <a:endParaRPr lang="ru-RU" sz="2400" dirty="0"/>
          </a:p>
        </p:txBody>
      </p:sp>
      <p:sp>
        <p:nvSpPr>
          <p:cNvPr id="3" name="Объект 2"/>
          <p:cNvSpPr>
            <a:spLocks noGrp="1"/>
          </p:cNvSpPr>
          <p:nvPr>
            <p:ph idx="1"/>
          </p:nvPr>
        </p:nvSpPr>
        <p:spPr>
          <a:xfrm>
            <a:off x="1043608" y="2057400"/>
            <a:ext cx="7890080" cy="4800600"/>
          </a:xfrm>
        </p:spPr>
        <p:txBody>
          <a:bodyPr>
            <a:normAutofit/>
          </a:bodyPr>
          <a:lstStyle/>
          <a:p>
            <a:r>
              <a:rPr lang="ru-RU" dirty="0" smtClean="0"/>
              <a:t>полномочия по ряду вопросов </a:t>
            </a:r>
            <a:r>
              <a:rPr lang="ru-RU" dirty="0"/>
              <a:t>были переданы государствами-членами на европейский </a:t>
            </a:r>
            <a:r>
              <a:rPr lang="ru-RU" dirty="0" smtClean="0"/>
              <a:t>уровень и </a:t>
            </a:r>
            <a:r>
              <a:rPr lang="ru-RU" dirty="0"/>
              <a:t>стали новой сферой компетенции ЕС, которая была названа в Амстердамском договоре 1997 г. "</a:t>
            </a:r>
            <a:r>
              <a:rPr lang="ru-RU" b="1" dirty="0"/>
              <a:t>пространство свободы, безопасности и правосудия</a:t>
            </a:r>
            <a:r>
              <a:rPr lang="ru-RU" dirty="0"/>
              <a:t>" (англ. </a:t>
            </a:r>
            <a:r>
              <a:rPr lang="ru-RU" dirty="0" err="1"/>
              <a:t>area</a:t>
            </a:r>
            <a:r>
              <a:rPr lang="ru-RU" dirty="0"/>
              <a:t> </a:t>
            </a:r>
            <a:r>
              <a:rPr lang="ru-RU" dirty="0" err="1"/>
              <a:t>of</a:t>
            </a:r>
            <a:r>
              <a:rPr lang="ru-RU" dirty="0"/>
              <a:t> </a:t>
            </a:r>
            <a:r>
              <a:rPr lang="ru-RU" dirty="0" err="1"/>
              <a:t>freedom</a:t>
            </a:r>
            <a:r>
              <a:rPr lang="ru-RU" dirty="0"/>
              <a:t>, </a:t>
            </a:r>
            <a:r>
              <a:rPr lang="ru-RU" dirty="0" err="1"/>
              <a:t>security</a:t>
            </a:r>
            <a:r>
              <a:rPr lang="ru-RU" dirty="0"/>
              <a:t> </a:t>
            </a:r>
            <a:r>
              <a:rPr lang="ru-RU" dirty="0" err="1"/>
              <a:t>and</a:t>
            </a:r>
            <a:r>
              <a:rPr lang="ru-RU" dirty="0"/>
              <a:t> </a:t>
            </a:r>
            <a:r>
              <a:rPr lang="ru-RU" dirty="0" err="1"/>
              <a:t>justice</a:t>
            </a:r>
            <a:r>
              <a:rPr lang="ru-RU" dirty="0"/>
              <a:t>; франц. </a:t>
            </a:r>
            <a:r>
              <a:rPr lang="ru-RU" dirty="0" err="1"/>
              <a:t>espace</a:t>
            </a:r>
            <a:r>
              <a:rPr lang="ru-RU" dirty="0"/>
              <a:t> </a:t>
            </a:r>
            <a:r>
              <a:rPr lang="ru-RU" dirty="0" err="1"/>
              <a:t>de</a:t>
            </a:r>
            <a:r>
              <a:rPr lang="ru-RU" dirty="0"/>
              <a:t> </a:t>
            </a:r>
            <a:r>
              <a:rPr lang="ru-RU" dirty="0" err="1"/>
              <a:t>liberte</a:t>
            </a:r>
            <a:r>
              <a:rPr lang="ru-RU" dirty="0"/>
              <a:t>, </a:t>
            </a:r>
            <a:r>
              <a:rPr lang="ru-RU" dirty="0" err="1"/>
              <a:t>de</a:t>
            </a:r>
            <a:r>
              <a:rPr lang="ru-RU" dirty="0"/>
              <a:t> </a:t>
            </a:r>
            <a:r>
              <a:rPr lang="ru-RU" dirty="0" err="1"/>
              <a:t>securite</a:t>
            </a:r>
            <a:r>
              <a:rPr lang="ru-RU" dirty="0"/>
              <a:t> </a:t>
            </a:r>
            <a:r>
              <a:rPr lang="ru-RU" dirty="0" err="1"/>
              <a:t>et</a:t>
            </a:r>
            <a:r>
              <a:rPr lang="ru-RU" dirty="0"/>
              <a:t> </a:t>
            </a:r>
            <a:r>
              <a:rPr lang="ru-RU" dirty="0" err="1"/>
              <a:t>de</a:t>
            </a:r>
            <a:r>
              <a:rPr lang="ru-RU" dirty="0"/>
              <a:t> </a:t>
            </a:r>
            <a:r>
              <a:rPr lang="ru-RU" dirty="0" err="1"/>
              <a:t>justice</a:t>
            </a:r>
            <a:r>
              <a:rPr lang="ru-RU" dirty="0"/>
              <a:t>)</a:t>
            </a:r>
          </a:p>
        </p:txBody>
      </p:sp>
    </p:spTree>
    <p:extLst>
      <p:ext uri="{BB962C8B-B14F-4D97-AF65-F5344CB8AC3E}">
        <p14:creationId xmlns:p14="http://schemas.microsoft.com/office/powerpoint/2010/main" val="26973226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Амстердамский договор </a:t>
            </a:r>
            <a:r>
              <a:rPr lang="ru-RU" dirty="0" smtClean="0"/>
              <a:t>1997 Г.</a:t>
            </a:r>
            <a:endParaRPr lang="ru-RU" dirty="0"/>
          </a:p>
        </p:txBody>
      </p:sp>
      <p:sp>
        <p:nvSpPr>
          <p:cNvPr id="3" name="Объект 2"/>
          <p:cNvSpPr>
            <a:spLocks noGrp="1"/>
          </p:cNvSpPr>
          <p:nvPr>
            <p:ph idx="1"/>
          </p:nvPr>
        </p:nvSpPr>
        <p:spPr/>
        <p:txBody>
          <a:bodyPr>
            <a:normAutofit fontScale="92500" lnSpcReduction="10000"/>
          </a:bodyPr>
          <a:lstStyle/>
          <a:p>
            <a:r>
              <a:rPr lang="ru-RU" dirty="0" smtClean="0"/>
              <a:t>провозгласил </a:t>
            </a:r>
            <a:r>
              <a:rPr lang="ru-RU" dirty="0"/>
              <a:t>формирование «пространства свободы, безопасности и правосудия» приоритетной задачей </a:t>
            </a:r>
            <a:r>
              <a:rPr lang="ru-RU" dirty="0" smtClean="0"/>
              <a:t>Европе</a:t>
            </a:r>
          </a:p>
          <a:p>
            <a:r>
              <a:rPr lang="ru-RU" dirty="0"/>
              <a:t>В Амстердамский договор были включены Протокол об интеграции шенгенского законодательства (</a:t>
            </a:r>
            <a:r>
              <a:rPr lang="ru-RU" dirty="0" err="1"/>
              <a:t>Schengen</a:t>
            </a:r>
            <a:r>
              <a:rPr lang="ru-RU" dirty="0"/>
              <a:t> </a:t>
            </a:r>
            <a:r>
              <a:rPr lang="ru-RU" dirty="0" err="1"/>
              <a:t>acquis</a:t>
            </a:r>
            <a:r>
              <a:rPr lang="ru-RU" dirty="0"/>
              <a:t>) и Протокол о порядке предоставления политического убежища в ЕС гражданам государств — членов </a:t>
            </a:r>
            <a:r>
              <a:rPr lang="ru-RU" dirty="0" smtClean="0"/>
              <a:t>Союза</a:t>
            </a:r>
            <a:endParaRPr lang="ru-RU" dirty="0"/>
          </a:p>
        </p:txBody>
      </p:sp>
    </p:spTree>
    <p:extLst>
      <p:ext uri="{BB962C8B-B14F-4D97-AF65-F5344CB8AC3E}">
        <p14:creationId xmlns:p14="http://schemas.microsoft.com/office/powerpoint/2010/main" val="15104032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саммит Европейского Союза в г. Тампере </a:t>
            </a:r>
          </a:p>
        </p:txBody>
      </p:sp>
      <p:sp>
        <p:nvSpPr>
          <p:cNvPr id="3" name="Объект 2"/>
          <p:cNvSpPr>
            <a:spLocks noGrp="1"/>
          </p:cNvSpPr>
          <p:nvPr>
            <p:ph idx="1"/>
          </p:nvPr>
        </p:nvSpPr>
        <p:spPr/>
        <p:txBody>
          <a:bodyPr/>
          <a:lstStyle/>
          <a:p>
            <a:r>
              <a:rPr lang="ru-RU" dirty="0"/>
              <a:t>Внеочередной </a:t>
            </a:r>
            <a:r>
              <a:rPr lang="ru-RU" dirty="0" smtClean="0"/>
              <a:t>(</a:t>
            </a:r>
            <a:r>
              <a:rPr lang="ru-RU" dirty="0"/>
              <a:t>Финляндия) </a:t>
            </a:r>
            <a:endParaRPr lang="ru-RU" dirty="0" smtClean="0"/>
          </a:p>
          <a:p>
            <a:r>
              <a:rPr lang="ru-RU" dirty="0" smtClean="0"/>
              <a:t>состоялся </a:t>
            </a:r>
            <a:r>
              <a:rPr lang="ru-RU" dirty="0"/>
              <a:t>15—16 октября 1999 г. Он разработал программу создания «пространства», получившую название «План Тампере». В документе названы три приоритетные сферы деятельности</a:t>
            </a:r>
            <a:r>
              <a:rPr lang="ru-RU" dirty="0" smtClean="0"/>
              <a:t>.</a:t>
            </a:r>
            <a:endParaRPr lang="ru-RU" dirty="0"/>
          </a:p>
        </p:txBody>
      </p:sp>
    </p:spTree>
    <p:extLst>
      <p:ext uri="{BB962C8B-B14F-4D97-AF65-F5344CB8AC3E}">
        <p14:creationId xmlns:p14="http://schemas.microsoft.com/office/powerpoint/2010/main" val="8421513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16632"/>
            <a:ext cx="7818072" cy="720080"/>
          </a:xfrm>
          <a:solidFill>
            <a:schemeClr val="accent1">
              <a:lumMod val="20000"/>
              <a:lumOff val="80000"/>
            </a:schemeClr>
          </a:solidFill>
        </p:spPr>
        <p:txBody>
          <a:bodyPr>
            <a:normAutofit fontScale="90000"/>
          </a:bodyPr>
          <a:lstStyle/>
          <a:p>
            <a:r>
              <a:rPr lang="ru-RU" dirty="0"/>
              <a:t>приоритетные сферы деятельности</a:t>
            </a:r>
          </a:p>
        </p:txBody>
      </p:sp>
      <p:sp>
        <p:nvSpPr>
          <p:cNvPr id="3" name="Объект 2"/>
          <p:cNvSpPr>
            <a:spLocks noGrp="1"/>
          </p:cNvSpPr>
          <p:nvPr>
            <p:ph idx="1"/>
          </p:nvPr>
        </p:nvSpPr>
        <p:spPr>
          <a:xfrm>
            <a:off x="683568" y="980728"/>
            <a:ext cx="8250120" cy="5616624"/>
          </a:xfrm>
        </p:spPr>
        <p:txBody>
          <a:bodyPr>
            <a:normAutofit fontScale="92500" lnSpcReduction="20000"/>
          </a:bodyPr>
          <a:lstStyle/>
          <a:p>
            <a:r>
              <a:rPr lang="ru-RU" b="1" dirty="0">
                <a:solidFill>
                  <a:srgbClr val="FF0000"/>
                </a:solidFill>
                <a:effectLst>
                  <a:outerShdw blurRad="38100" dist="38100" dir="2700000" algn="tl">
                    <a:srgbClr val="000000">
                      <a:alpha val="43137"/>
                    </a:srgbClr>
                  </a:outerShdw>
                </a:effectLst>
              </a:rPr>
              <a:t>Первая сфера </a:t>
            </a:r>
            <a:r>
              <a:rPr lang="ru-RU" dirty="0"/>
              <a:t>— иммиграционная политика и предоставление политического убежища. </a:t>
            </a:r>
          </a:p>
          <a:p>
            <a:r>
              <a:rPr lang="ru-RU" b="1" dirty="0" smtClean="0">
                <a:solidFill>
                  <a:srgbClr val="FF0000"/>
                </a:solidFill>
                <a:effectLst>
                  <a:outerShdw blurRad="38100" dist="38100" dir="2700000" algn="tl">
                    <a:srgbClr val="000000">
                      <a:alpha val="43137"/>
                    </a:srgbClr>
                  </a:outerShdw>
                </a:effectLst>
              </a:rPr>
              <a:t>Вторая </a:t>
            </a:r>
            <a:r>
              <a:rPr lang="ru-RU" b="1" dirty="0">
                <a:solidFill>
                  <a:srgbClr val="FF0000"/>
                </a:solidFill>
                <a:effectLst>
                  <a:outerShdw blurRad="38100" dist="38100" dir="2700000" algn="tl">
                    <a:srgbClr val="000000">
                      <a:alpha val="43137"/>
                    </a:srgbClr>
                  </a:outerShdw>
                </a:effectLst>
              </a:rPr>
              <a:t>сфера </a:t>
            </a:r>
            <a:r>
              <a:rPr lang="ru-RU" dirty="0"/>
              <a:t>— формирование европейского правового пространства. </a:t>
            </a:r>
            <a:endParaRPr lang="ru-RU" dirty="0" smtClean="0"/>
          </a:p>
          <a:p>
            <a:r>
              <a:rPr lang="ru-RU" b="1" dirty="0">
                <a:solidFill>
                  <a:srgbClr val="FF0000"/>
                </a:solidFill>
                <a:effectLst>
                  <a:outerShdw blurRad="38100" dist="38100" dir="2700000" algn="tl">
                    <a:srgbClr val="000000">
                      <a:alpha val="43137"/>
                    </a:srgbClr>
                  </a:outerShdw>
                </a:effectLst>
              </a:rPr>
              <a:t>Третья сфера </a:t>
            </a:r>
            <a:r>
              <a:rPr lang="ru-RU" dirty="0"/>
              <a:t>— борьба с организованной преступностью. </a:t>
            </a:r>
            <a:endParaRPr lang="ru-RU" dirty="0" smtClean="0"/>
          </a:p>
          <a:p>
            <a:endParaRPr lang="ru-RU" dirty="0" smtClean="0"/>
          </a:p>
          <a:p>
            <a:r>
              <a:rPr lang="ru-RU" dirty="0" smtClean="0"/>
              <a:t>Было </a:t>
            </a:r>
            <a:r>
              <a:rPr lang="ru-RU" dirty="0"/>
              <a:t>решено усилить борьбу с нелегальной иммиграцией и торговлей людьми, а также создать на территории ЕС единую систему предоставления политического убежища. Ключевым элементом нового подхода к иммиграционной политике стало сотрудничество с третьими странами</a:t>
            </a:r>
          </a:p>
          <a:p>
            <a:endParaRPr lang="ru-RU" dirty="0"/>
          </a:p>
        </p:txBody>
      </p:sp>
    </p:spTree>
    <p:extLst>
      <p:ext uri="{BB962C8B-B14F-4D97-AF65-F5344CB8AC3E}">
        <p14:creationId xmlns:p14="http://schemas.microsoft.com/office/powerpoint/2010/main" val="4531936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Пакт  Тампере</a:t>
            </a:r>
            <a:endParaRPr lang="ru-RU" dirty="0"/>
          </a:p>
        </p:txBody>
      </p:sp>
      <p:sp>
        <p:nvSpPr>
          <p:cNvPr id="3" name="Объект 2"/>
          <p:cNvSpPr>
            <a:spLocks noGrp="1"/>
          </p:cNvSpPr>
          <p:nvPr>
            <p:ph idx="1"/>
          </p:nvPr>
        </p:nvSpPr>
        <p:spPr/>
        <p:txBody>
          <a:bodyPr>
            <a:normAutofit fontScale="77500" lnSpcReduction="20000"/>
          </a:bodyPr>
          <a:lstStyle/>
          <a:p>
            <a:r>
              <a:rPr lang="ru-RU" dirty="0"/>
              <a:t>В основе пакта лежал всеобъемлющий подход к управлению потоками мигрантов с целью установления баланса между экономическим и гуманитарным приемом иммигрантов. Пакт включал положение о беспристрастном отношении к гражданам третьих стран, нацеленном по мере возможности на предоставление им прав и обязанностей граждан государств - членов ЕС, в которых они живут. Ключевым элементом стратегии управления иммиграцией должно было стать развитие партнерства со странами - источниками потоков мигрантов, включающее инициирование совместной политики в вопросах миграции.</a:t>
            </a:r>
          </a:p>
        </p:txBody>
      </p:sp>
    </p:spTree>
    <p:extLst>
      <p:ext uri="{BB962C8B-B14F-4D97-AF65-F5344CB8AC3E}">
        <p14:creationId xmlns:p14="http://schemas.microsoft.com/office/powerpoint/2010/main" val="6714386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Пакт  </a:t>
            </a:r>
            <a:r>
              <a:rPr lang="ru-RU" dirty="0" smtClean="0"/>
              <a:t>Тампере</a:t>
            </a:r>
            <a:endParaRPr lang="ru-RU" dirty="0"/>
          </a:p>
        </p:txBody>
      </p:sp>
      <p:sp>
        <p:nvSpPr>
          <p:cNvPr id="3" name="Объект 2"/>
          <p:cNvSpPr>
            <a:spLocks noGrp="1"/>
          </p:cNvSpPr>
          <p:nvPr>
            <p:ph idx="1"/>
          </p:nvPr>
        </p:nvSpPr>
        <p:spPr/>
        <p:txBody>
          <a:bodyPr>
            <a:normAutofit lnSpcReduction="10000"/>
          </a:bodyPr>
          <a:lstStyle/>
          <a:p>
            <a:r>
              <a:rPr lang="ru-RU" dirty="0"/>
              <a:t>Приток беженцев из стран бывшей Югославии, а также из Турции и Ирана способствовал развитию темы предоставления убежища и принятия решения об отказе от установления квот на прием беженцев в Евросоюзе. Также было решено направлять в каждую страну ЕС только то количество беженцев, которое она предварительно согласилась принять. </a:t>
            </a:r>
          </a:p>
        </p:txBody>
      </p:sp>
    </p:spTree>
    <p:extLst>
      <p:ext uri="{BB962C8B-B14F-4D97-AF65-F5344CB8AC3E}">
        <p14:creationId xmlns:p14="http://schemas.microsoft.com/office/powerpoint/2010/main" val="3878477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8172400" cy="1143000"/>
          </a:xfrm>
        </p:spPr>
        <p:txBody>
          <a:bodyPr>
            <a:normAutofit fontScale="90000"/>
          </a:bodyPr>
          <a:lstStyle/>
          <a:p>
            <a:r>
              <a:rPr lang="ru-RU" sz="3200" b="1" dirty="0"/>
              <a:t>После 2001 г. значительно активизировалось сотрудничество государств-членов в вопросах </a:t>
            </a:r>
            <a:r>
              <a:rPr lang="ru-RU" sz="3200" b="1" dirty="0">
                <a:solidFill>
                  <a:srgbClr val="FF0000"/>
                </a:solidFill>
              </a:rPr>
              <a:t>борьбы с нелегальной иммиграцией</a:t>
            </a:r>
            <a:r>
              <a:rPr lang="ru-RU" sz="3200" b="1" dirty="0"/>
              <a:t>.</a:t>
            </a:r>
          </a:p>
        </p:txBody>
      </p:sp>
      <p:sp>
        <p:nvSpPr>
          <p:cNvPr id="3" name="Объект 2"/>
          <p:cNvSpPr>
            <a:spLocks noGrp="1"/>
          </p:cNvSpPr>
          <p:nvPr>
            <p:ph idx="1"/>
          </p:nvPr>
        </p:nvSpPr>
        <p:spPr>
          <a:xfrm>
            <a:off x="1187624" y="1447800"/>
            <a:ext cx="7746064" cy="5410200"/>
          </a:xfrm>
        </p:spPr>
        <p:txBody>
          <a:bodyPr>
            <a:normAutofit fontScale="92500" lnSpcReduction="10000"/>
          </a:bodyPr>
          <a:lstStyle/>
          <a:p>
            <a:r>
              <a:rPr lang="ru-RU" dirty="0"/>
              <a:t>В феврале 2002 г. Совет Евросоюза принял </a:t>
            </a:r>
            <a:r>
              <a:rPr lang="ru-RU" b="1" dirty="0">
                <a:effectLst>
                  <a:outerShdw blurRad="38100" dist="38100" dir="2700000" algn="tl">
                    <a:srgbClr val="000000">
                      <a:alpha val="43137"/>
                    </a:srgbClr>
                  </a:outerShdw>
                </a:effectLst>
              </a:rPr>
              <a:t>План глобальных действий против нелегальной иммиграции и торговли людьми</a:t>
            </a:r>
            <a:r>
              <a:rPr lang="ru-RU" dirty="0"/>
              <a:t>. В нем предусматривался комплекс мер, таких как совершенствование визовой политики, регулирование порядка пересечения границ и репатриации и др</a:t>
            </a:r>
            <a:r>
              <a:rPr lang="ru-RU" dirty="0" smtClean="0"/>
              <a:t>. </a:t>
            </a:r>
            <a:r>
              <a:rPr lang="ru-RU" dirty="0"/>
              <a:t>На основе этого Плана весной 2002 г. Комиссия Евросоюза предложила для обсуждения «Зеленую книгу о репатриации лиц, незаконно проживающих в ЕС» </a:t>
            </a:r>
          </a:p>
        </p:txBody>
      </p:sp>
    </p:spTree>
    <p:extLst>
      <p:ext uri="{BB962C8B-B14F-4D97-AF65-F5344CB8AC3E}">
        <p14:creationId xmlns:p14="http://schemas.microsoft.com/office/powerpoint/2010/main" val="20616455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8172400" cy="1143000"/>
          </a:xfrm>
        </p:spPr>
        <p:txBody>
          <a:bodyPr>
            <a:normAutofit fontScale="90000"/>
          </a:bodyPr>
          <a:lstStyle/>
          <a:p>
            <a:r>
              <a:rPr lang="ru-RU" sz="3200" b="1" dirty="0"/>
              <a:t>После 2001 г. значительно активизировалось сотрудничество государств-членов в вопросах </a:t>
            </a:r>
            <a:r>
              <a:rPr lang="ru-RU" sz="3200" b="1" dirty="0">
                <a:solidFill>
                  <a:srgbClr val="FF0000"/>
                </a:solidFill>
              </a:rPr>
              <a:t>борьбы с нелегальной иммиграцией</a:t>
            </a:r>
            <a:r>
              <a:rPr lang="ru-RU" sz="3200" b="1" dirty="0"/>
              <a:t>.</a:t>
            </a:r>
          </a:p>
        </p:txBody>
      </p:sp>
      <p:sp>
        <p:nvSpPr>
          <p:cNvPr id="3" name="Объект 2"/>
          <p:cNvSpPr>
            <a:spLocks noGrp="1"/>
          </p:cNvSpPr>
          <p:nvPr>
            <p:ph idx="1"/>
          </p:nvPr>
        </p:nvSpPr>
        <p:spPr>
          <a:xfrm>
            <a:off x="1187624" y="1447800"/>
            <a:ext cx="7746064" cy="5410200"/>
          </a:xfrm>
        </p:spPr>
        <p:txBody>
          <a:bodyPr>
            <a:normAutofit/>
          </a:bodyPr>
          <a:lstStyle/>
          <a:p>
            <a:r>
              <a:rPr lang="ru-RU" dirty="0" smtClean="0"/>
              <a:t>В </a:t>
            </a:r>
            <a:r>
              <a:rPr lang="ru-RU" dirty="0"/>
              <a:t>итоге тревога за обеспечение безопасности населения заставила эти страны в очередной раз поступиться своим суверенитетом, и в 2004 г. право заключения соглашений о </a:t>
            </a:r>
            <a:r>
              <a:rPr lang="ru-RU" dirty="0" err="1"/>
              <a:t>реадмиссии</a:t>
            </a:r>
            <a:r>
              <a:rPr lang="ru-RU" dirty="0"/>
              <a:t> было передано на общеевропейский уровень; тогда же было создано единое Европейское пограничное агентство «</a:t>
            </a:r>
            <a:r>
              <a:rPr lang="ru-RU" dirty="0" err="1"/>
              <a:t>Фронтекс</a:t>
            </a:r>
            <a:r>
              <a:rPr lang="ru-RU" dirty="0"/>
              <a:t>»</a:t>
            </a:r>
          </a:p>
        </p:txBody>
      </p:sp>
    </p:spTree>
    <p:extLst>
      <p:ext uri="{BB962C8B-B14F-4D97-AF65-F5344CB8AC3E}">
        <p14:creationId xmlns:p14="http://schemas.microsoft.com/office/powerpoint/2010/main" val="2207234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0"/>
            <a:ext cx="7498080" cy="16288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ru-RU" dirty="0" smtClean="0"/>
              <a:t>Два вида миграционных потоков в ЕС</a:t>
            </a:r>
            <a:endParaRPr lang="ru-RU" dirty="0"/>
          </a:p>
        </p:txBody>
      </p:sp>
      <p:sp>
        <p:nvSpPr>
          <p:cNvPr id="3" name="Содержимое 2"/>
          <p:cNvSpPr>
            <a:spLocks noGrp="1"/>
          </p:cNvSpPr>
          <p:nvPr>
            <p:ph idx="1"/>
          </p:nvPr>
        </p:nvSpPr>
        <p:spPr>
          <a:xfrm>
            <a:off x="1435608" y="1628800"/>
            <a:ext cx="7498080" cy="4896544"/>
          </a:xfrm>
        </p:spPr>
        <p:txBody>
          <a:bodyPr>
            <a:normAutofit/>
          </a:bodyPr>
          <a:lstStyle/>
          <a:p>
            <a:r>
              <a:rPr lang="ru-RU" sz="4000" dirty="0" smtClean="0"/>
              <a:t>Миграция граждан ЕС</a:t>
            </a:r>
          </a:p>
          <a:p>
            <a:r>
              <a:rPr lang="ru-RU" sz="4000" dirty="0" smtClean="0"/>
              <a:t>Миграция граждан иных стран по территории ЕС</a:t>
            </a:r>
          </a:p>
        </p:txBody>
      </p:sp>
    </p:spTree>
    <p:extLst>
      <p:ext uri="{BB962C8B-B14F-4D97-AF65-F5344CB8AC3E}">
        <p14:creationId xmlns:p14="http://schemas.microsoft.com/office/powerpoint/2010/main" val="7767735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5608" y="188640"/>
            <a:ext cx="7498080" cy="6059760"/>
          </a:xfrm>
        </p:spPr>
        <p:txBody>
          <a:bodyPr>
            <a:normAutofit lnSpcReduction="10000"/>
          </a:bodyPr>
          <a:lstStyle/>
          <a:p>
            <a:r>
              <a:rPr lang="ru-RU" dirty="0"/>
              <a:t>С декабря 2013 г. заработала единая система наблюдения за границами (</a:t>
            </a:r>
            <a:r>
              <a:rPr lang="ru-RU" dirty="0" err="1"/>
              <a:t>European</a:t>
            </a:r>
            <a:r>
              <a:rPr lang="ru-RU" dirty="0"/>
              <a:t> </a:t>
            </a:r>
            <a:r>
              <a:rPr lang="ru-RU" dirty="0" err="1"/>
              <a:t>Border</a:t>
            </a:r>
            <a:r>
              <a:rPr lang="ru-RU" dirty="0"/>
              <a:t> </a:t>
            </a:r>
            <a:r>
              <a:rPr lang="ru-RU" dirty="0" err="1"/>
              <a:t>Surveillance</a:t>
            </a:r>
            <a:r>
              <a:rPr lang="ru-RU" dirty="0"/>
              <a:t> </a:t>
            </a:r>
            <a:r>
              <a:rPr lang="ru-RU" dirty="0" err="1"/>
              <a:t>System</a:t>
            </a:r>
            <a:r>
              <a:rPr lang="ru-RU" dirty="0"/>
              <a:t> — </a:t>
            </a:r>
            <a:r>
              <a:rPr lang="ru-RU" dirty="0" err="1"/>
              <a:t>Eurosur</a:t>
            </a:r>
            <a:r>
              <a:rPr lang="ru-RU" dirty="0"/>
              <a:t>), действующая в рамках </a:t>
            </a:r>
            <a:r>
              <a:rPr lang="ru-RU" dirty="0" err="1"/>
              <a:t>Frontex</a:t>
            </a:r>
            <a:r>
              <a:rPr lang="ru-RU" dirty="0"/>
              <a:t>. В ней принимают участие Норвегия, Исландия, Лихтенштейн и Швейцария, которые не входят в ЕС. Великобритания и Ирландия в работе этой системы участвовать отказались. В ее задачу входит слежение за внешними границами ЕС с помощью спутников, </a:t>
            </a:r>
            <a:r>
              <a:rPr lang="ru-RU" dirty="0" err="1"/>
              <a:t>беспилотников</a:t>
            </a:r>
            <a:r>
              <a:rPr lang="ru-RU" dirty="0"/>
              <a:t> и других высокоточных инструментов</a:t>
            </a:r>
            <a:r>
              <a:rPr lang="ru-RU" dirty="0" smtClean="0"/>
              <a:t>.</a:t>
            </a:r>
            <a:endParaRPr lang="ru-RU" dirty="0"/>
          </a:p>
        </p:txBody>
      </p:sp>
    </p:spTree>
    <p:extLst>
      <p:ext uri="{BB962C8B-B14F-4D97-AF65-F5344CB8AC3E}">
        <p14:creationId xmlns:p14="http://schemas.microsoft.com/office/powerpoint/2010/main" val="23106286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ru-RU" dirty="0" smtClean="0"/>
              <a:t>«Лиссабонская инициатива»</a:t>
            </a:r>
            <a:endParaRPr lang="ru-RU" dirty="0"/>
          </a:p>
        </p:txBody>
      </p:sp>
      <p:sp>
        <p:nvSpPr>
          <p:cNvPr id="3" name="Содержимое 2"/>
          <p:cNvSpPr>
            <a:spLocks noGrp="1"/>
          </p:cNvSpPr>
          <p:nvPr>
            <p:ph idx="1"/>
          </p:nvPr>
        </p:nvSpPr>
        <p:spPr/>
        <p:txBody>
          <a:bodyPr>
            <a:normAutofit fontScale="85000" lnSpcReduction="10000"/>
          </a:bodyPr>
          <a:lstStyle/>
          <a:p>
            <a:r>
              <a:rPr lang="ru-RU" dirty="0" smtClean="0"/>
              <a:t>Решение Совета глав государств, принятое в марте 2000 г., обновляемое</a:t>
            </a:r>
          </a:p>
          <a:p>
            <a:pPr>
              <a:buNone/>
            </a:pPr>
            <a:r>
              <a:rPr lang="ru-RU" b="1" dirty="0" smtClean="0"/>
              <a:t>Задачи:</a:t>
            </a:r>
            <a:r>
              <a:rPr lang="ru-RU" dirty="0" smtClean="0"/>
              <a:t> </a:t>
            </a:r>
          </a:p>
          <a:p>
            <a:r>
              <a:rPr lang="ru-RU" dirty="0" smtClean="0"/>
              <a:t>повысить конкурентоспособность экономики ЕС и решить проблему безработицы</a:t>
            </a:r>
          </a:p>
          <a:p>
            <a:r>
              <a:rPr lang="ru-RU" dirty="0" smtClean="0"/>
              <a:t>у</a:t>
            </a:r>
            <a:r>
              <a:rPr lang="ru-RU" smtClean="0"/>
              <a:t>нификация </a:t>
            </a:r>
            <a:r>
              <a:rPr lang="ru-RU" dirty="0" smtClean="0"/>
              <a:t>правового регулирования в сфере трудовой миграции</a:t>
            </a:r>
          </a:p>
          <a:p>
            <a:pPr>
              <a:buNone/>
            </a:pPr>
            <a:r>
              <a:rPr lang="ru-RU" dirty="0" smtClean="0"/>
              <a:t>В результате подписан</a:t>
            </a:r>
          </a:p>
          <a:p>
            <a:r>
              <a:rPr lang="ru-RU" dirty="0" smtClean="0"/>
              <a:t>международный договор, подписанный на саммите ЕС 13 декабря 2007 г. в </a:t>
            </a:r>
            <a:r>
              <a:rPr lang="ru-RU" dirty="0" err="1" smtClean="0"/>
              <a:t>Жеронимуше</a:t>
            </a:r>
            <a:r>
              <a:rPr lang="ru-RU" dirty="0" smtClean="0"/>
              <a:t> </a:t>
            </a:r>
            <a:r>
              <a:rPr lang="ru-RU" dirty="0" err="1" smtClean="0"/>
              <a:t>в</a:t>
            </a:r>
            <a:r>
              <a:rPr lang="ru-RU" dirty="0" smtClean="0"/>
              <a:t> Лиссабоне.</a:t>
            </a:r>
            <a:endParaRPr lang="ru-RU"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Лиссабонский договор 2007 г.</a:t>
            </a:r>
            <a:endParaRPr lang="ru-RU" dirty="0"/>
          </a:p>
        </p:txBody>
      </p:sp>
      <p:sp>
        <p:nvSpPr>
          <p:cNvPr id="3" name="Содержимое 2"/>
          <p:cNvSpPr>
            <a:spLocks noGrp="1"/>
          </p:cNvSpPr>
          <p:nvPr>
            <p:ph idx="1"/>
          </p:nvPr>
        </p:nvSpPr>
        <p:spPr/>
        <p:txBody>
          <a:bodyPr>
            <a:normAutofit fontScale="85000" lnSpcReduction="10000"/>
          </a:bodyPr>
          <a:lstStyle/>
          <a:p>
            <a:r>
              <a:rPr lang="ru-RU" dirty="0" smtClean="0"/>
              <a:t> полное название «</a:t>
            </a:r>
            <a:r>
              <a:rPr lang="ru-RU" b="1" dirty="0" smtClean="0"/>
              <a:t>Лиссабонский</a:t>
            </a:r>
            <a:r>
              <a:rPr lang="ru-RU" dirty="0" smtClean="0"/>
              <a:t> </a:t>
            </a:r>
            <a:r>
              <a:rPr lang="ru-RU" b="1" dirty="0" smtClean="0"/>
              <a:t>договор</a:t>
            </a:r>
            <a:r>
              <a:rPr lang="ru-RU" dirty="0" smtClean="0"/>
              <a:t> о внесении изменений в </a:t>
            </a:r>
            <a:r>
              <a:rPr lang="ru-RU" b="1" dirty="0" smtClean="0"/>
              <a:t>Договор</a:t>
            </a:r>
            <a:r>
              <a:rPr lang="ru-RU" dirty="0" smtClean="0"/>
              <a:t> о Европейском союзе и </a:t>
            </a:r>
            <a:r>
              <a:rPr lang="ru-RU" b="1" dirty="0" smtClean="0"/>
              <a:t>Договор</a:t>
            </a:r>
            <a:r>
              <a:rPr lang="ru-RU" dirty="0" smtClean="0"/>
              <a:t> об учреждении Европейского сообщества», </a:t>
            </a:r>
          </a:p>
          <a:p>
            <a:r>
              <a:rPr lang="ru-RU" dirty="0" smtClean="0"/>
              <a:t>англ. </a:t>
            </a:r>
            <a:r>
              <a:rPr lang="en-US" dirty="0" smtClean="0"/>
              <a:t>Treaty of Lisbon amending the Treaty on European Union and the Treaty establishing the European Community</a:t>
            </a:r>
            <a:endParaRPr lang="ru-RU" dirty="0" smtClean="0"/>
          </a:p>
          <a:p>
            <a:r>
              <a:rPr lang="ru-RU" dirty="0" smtClean="0"/>
              <a:t>Призван заменить собой не вступившую в силу Конституцию ЕС и внести изменения в действующие соглашения о Европейском союзе в целях реформирования системы управления ЕС.</a:t>
            </a:r>
            <a:endParaRPr lang="ru-RU"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Лиссабонский договор 2007 г.</a:t>
            </a:r>
            <a:endParaRPr lang="ru-RU" dirty="0"/>
          </a:p>
        </p:txBody>
      </p:sp>
      <p:sp>
        <p:nvSpPr>
          <p:cNvPr id="3" name="Содержимое 2"/>
          <p:cNvSpPr>
            <a:spLocks noGrp="1"/>
          </p:cNvSpPr>
          <p:nvPr>
            <p:ph idx="1"/>
          </p:nvPr>
        </p:nvSpPr>
        <p:spPr/>
        <p:txBody>
          <a:bodyPr>
            <a:normAutofit fontScale="70000" lnSpcReduction="20000"/>
          </a:bodyPr>
          <a:lstStyle/>
          <a:p>
            <a:pPr marL="82296" indent="0">
              <a:buNone/>
            </a:pPr>
            <a:r>
              <a:rPr lang="ru-RU" b="1" dirty="0" smtClean="0"/>
              <a:t>расширяет</a:t>
            </a:r>
            <a:r>
              <a:rPr lang="ru-RU" dirty="0" smtClean="0"/>
              <a:t> список вопросов, голосование по которым проводится по принципу </a:t>
            </a:r>
            <a:r>
              <a:rPr lang="ru-RU" dirty="0" smtClean="0">
                <a:hlinkClick r:id="rId2" tooltip="Квалифицированное большинство"/>
              </a:rPr>
              <a:t>квалифицированного большинства</a:t>
            </a:r>
            <a:r>
              <a:rPr lang="ru-RU" dirty="0" smtClean="0"/>
              <a:t>, в том числе:</a:t>
            </a:r>
          </a:p>
          <a:p>
            <a:r>
              <a:rPr lang="ru-RU" sz="3400" b="1" dirty="0" smtClean="0">
                <a:solidFill>
                  <a:srgbClr val="FF0000"/>
                </a:solidFill>
                <a:effectLst>
                  <a:outerShdw blurRad="38100" dist="38100" dir="2700000" algn="tl">
                    <a:srgbClr val="000000">
                      <a:alpha val="43137"/>
                    </a:srgbClr>
                  </a:outerShdw>
                </a:effectLst>
              </a:rPr>
              <a:t>Свободное передвижение рабочей силы, социальные гарантии </a:t>
            </a:r>
            <a:r>
              <a:rPr lang="ru-RU" sz="3400" dirty="0" smtClean="0"/>
              <a:t>(Ст. 42 Римского договора),</a:t>
            </a:r>
          </a:p>
          <a:p>
            <a:r>
              <a:rPr lang="ru-RU" sz="3400" dirty="0" smtClean="0"/>
              <a:t>Административное сотрудничество в области свободы, безопасности и порядка (Ст. 66 Римского договора),</a:t>
            </a:r>
          </a:p>
          <a:p>
            <a:r>
              <a:rPr lang="ru-RU" sz="3400" b="1" dirty="0" smtClean="0"/>
              <a:t>Пограничный контроль </a:t>
            </a:r>
            <a:r>
              <a:rPr lang="ru-RU" sz="3400" dirty="0" smtClean="0"/>
              <a:t>(Ст. 69 Римского договора),</a:t>
            </a:r>
          </a:p>
          <a:p>
            <a:r>
              <a:rPr lang="ru-RU" sz="3400" b="1" dirty="0" smtClean="0"/>
              <a:t>Политическое убежище и защита </a:t>
            </a:r>
            <a:r>
              <a:rPr lang="ru-RU" sz="3400" b="1" dirty="0" smtClean="0">
                <a:hlinkClick r:id="rId3" tooltip="Беженцы"/>
              </a:rPr>
              <a:t>беженцев</a:t>
            </a:r>
            <a:r>
              <a:rPr lang="ru-RU" sz="3400" b="1" dirty="0" smtClean="0"/>
              <a:t> и </a:t>
            </a:r>
            <a:r>
              <a:rPr lang="ru-RU" sz="3400" b="1" dirty="0" smtClean="0">
                <a:hlinkClick r:id="rId4" tooltip="Перемещённое лицо"/>
              </a:rPr>
              <a:t>перемещенных лиц</a:t>
            </a:r>
            <a:r>
              <a:rPr lang="ru-RU" sz="3400" b="1" dirty="0" smtClean="0"/>
              <a:t> (</a:t>
            </a:r>
            <a:r>
              <a:rPr lang="ru-RU" sz="3400" dirty="0" smtClean="0"/>
              <a:t>Ст. 69А Римского договора),</a:t>
            </a:r>
          </a:p>
          <a:p>
            <a:r>
              <a:rPr lang="ru-RU" sz="3400" b="1" dirty="0" smtClean="0"/>
              <a:t>Миграция</a:t>
            </a:r>
            <a:r>
              <a:rPr lang="ru-RU" sz="3400" dirty="0" smtClean="0"/>
              <a:t> (Ст. 69В Римского договора)</a:t>
            </a:r>
          </a:p>
          <a:p>
            <a:endParaRPr lang="ru-RU"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В статье 79 Лиссабонского договора 2009 г. </a:t>
            </a:r>
          </a:p>
        </p:txBody>
      </p:sp>
      <p:sp>
        <p:nvSpPr>
          <p:cNvPr id="3" name="Объект 2"/>
          <p:cNvSpPr>
            <a:spLocks noGrp="1"/>
          </p:cNvSpPr>
          <p:nvPr>
            <p:ph idx="1"/>
          </p:nvPr>
        </p:nvSpPr>
        <p:spPr>
          <a:xfrm>
            <a:off x="1043608" y="1772816"/>
            <a:ext cx="7903955" cy="4800600"/>
          </a:xfrm>
        </p:spPr>
        <p:txBody>
          <a:bodyPr>
            <a:normAutofit/>
          </a:bodyPr>
          <a:lstStyle/>
          <a:p>
            <a:r>
              <a:rPr lang="ru-RU" sz="3600" dirty="0" smtClean="0"/>
              <a:t>члены </a:t>
            </a:r>
            <a:r>
              <a:rPr lang="ru-RU" sz="3600" dirty="0"/>
              <a:t>ЕС подтвердили необходимость выработки общей миграционной политики, однако тесно страны </a:t>
            </a:r>
            <a:r>
              <a:rPr lang="ru-RU" sz="3600" dirty="0" smtClean="0"/>
              <a:t>готовы были сотрудничать </a:t>
            </a:r>
            <a:r>
              <a:rPr lang="ru-RU" sz="3600" dirty="0"/>
              <a:t>лишь в области борьбы с нелегальной иммиграцией и торговлей людьми</a:t>
            </a:r>
          </a:p>
        </p:txBody>
      </p:sp>
    </p:spTree>
    <p:extLst>
      <p:ext uri="{BB962C8B-B14F-4D97-AF65-F5344CB8AC3E}">
        <p14:creationId xmlns:p14="http://schemas.microsoft.com/office/powerpoint/2010/main" val="1154343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 </a:t>
            </a:r>
          </a:p>
        </p:txBody>
      </p:sp>
      <p:sp>
        <p:nvSpPr>
          <p:cNvPr id="3" name="Объект 2"/>
          <p:cNvSpPr>
            <a:spLocks noGrp="1"/>
          </p:cNvSpPr>
          <p:nvPr>
            <p:ph idx="1"/>
          </p:nvPr>
        </p:nvSpPr>
        <p:spPr>
          <a:xfrm>
            <a:off x="1043608" y="274638"/>
            <a:ext cx="7903955" cy="6298778"/>
          </a:xfrm>
        </p:spPr>
        <p:txBody>
          <a:bodyPr>
            <a:normAutofit fontScale="92500"/>
          </a:bodyPr>
          <a:lstStyle/>
          <a:p>
            <a:r>
              <a:rPr lang="ru-RU" sz="3600" dirty="0"/>
              <a:t>Нежелание стран – членов ЕС передать важнейшие вопросы миграционной политики, а именно решение о количестве выдаваемых виз, на общеевропейский уровень объясняется тем, что это окончательно ослабило бы их возможность контролировать население на вверенной им территории, а значит, такой шаг рассматривается пока как угроза суверенитету и безопасности государства </a:t>
            </a:r>
          </a:p>
        </p:txBody>
      </p:sp>
    </p:spTree>
    <p:extLst>
      <p:ext uri="{BB962C8B-B14F-4D97-AF65-F5344CB8AC3E}">
        <p14:creationId xmlns:p14="http://schemas.microsoft.com/office/powerpoint/2010/main" val="6365767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3200" dirty="0" smtClean="0"/>
              <a:t>ОСОБЫЕ ОГРАНИЧЕНИЯ СВОБОДЫ ТРУДОВОЙ МИГРАЦИИ В РАМКАХ СТРАН ЕС</a:t>
            </a:r>
            <a:endParaRPr lang="ru-RU" sz="3200" dirty="0"/>
          </a:p>
        </p:txBody>
      </p:sp>
      <p:sp>
        <p:nvSpPr>
          <p:cNvPr id="3" name="Содержимое 2"/>
          <p:cNvSpPr>
            <a:spLocks noGrp="1"/>
          </p:cNvSpPr>
          <p:nvPr>
            <p:ph idx="1"/>
          </p:nvPr>
        </p:nvSpPr>
        <p:spPr>
          <a:xfrm>
            <a:off x="1435608" y="2132856"/>
            <a:ext cx="7498080" cy="4115544"/>
          </a:xfrm>
        </p:spPr>
        <p:txBody>
          <a:bodyPr>
            <a:normAutofit/>
          </a:bodyPr>
          <a:lstStyle/>
          <a:p>
            <a:r>
              <a:rPr lang="ru-RU" sz="3600" dirty="0" smtClean="0"/>
              <a:t>Ограничения  для приема на государственную службу (судьи, налоговые инспекторы, служащие полиции, военнослужащие, государственные чиновники, имеющие властные полномочия)</a:t>
            </a:r>
            <a:endParaRPr lang="ru-RU" sz="36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827030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0" y="332656"/>
            <a:ext cx="7498080" cy="4306490"/>
          </a:xfrm>
        </p:spPr>
        <p:txBody>
          <a:bodyPr>
            <a:normAutofit/>
          </a:bodyPr>
          <a:lstStyle/>
          <a:p>
            <a:r>
              <a:rPr lang="ru-RU" sz="4400" dirty="0"/>
              <a:t>Законодательный статус  МП  ЕС по отношению </a:t>
            </a:r>
            <a:r>
              <a:rPr lang="ru-RU" sz="4400" dirty="0" smtClean="0"/>
              <a:t>к </a:t>
            </a:r>
            <a:r>
              <a:rPr lang="ru-RU" sz="4400" b="1" dirty="0" smtClean="0"/>
              <a:t>гражданам третьих стран</a:t>
            </a:r>
            <a:endParaRPr lang="ru-RU" b="1" dirty="0"/>
          </a:p>
        </p:txBody>
      </p:sp>
      <p:sp>
        <p:nvSpPr>
          <p:cNvPr id="3" name="Объект 2"/>
          <p:cNvSpPr>
            <a:spLocks noGrp="1"/>
          </p:cNvSpPr>
          <p:nvPr>
            <p:ph idx="1"/>
          </p:nvPr>
        </p:nvSpPr>
        <p:spPr>
          <a:xfrm>
            <a:off x="1435608" y="5589240"/>
            <a:ext cx="7498080" cy="659160"/>
          </a:xfrm>
        </p:spPr>
        <p:txBody>
          <a:bodyPr/>
          <a:lstStyle/>
          <a:p>
            <a:endParaRPr lang="ru-RU" dirty="0"/>
          </a:p>
        </p:txBody>
      </p:sp>
    </p:spTree>
    <p:extLst>
      <p:ext uri="{BB962C8B-B14F-4D97-AF65-F5344CB8AC3E}">
        <p14:creationId xmlns:p14="http://schemas.microsoft.com/office/powerpoint/2010/main" val="41802028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03648" y="0"/>
            <a:ext cx="7498080" cy="162880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ru-RU" sz="4000" dirty="0" smtClean="0"/>
              <a:t>Законодательный статус  МП  ЕС по отношению к гражданам третьих стран</a:t>
            </a:r>
            <a:endParaRPr lang="ru-RU" sz="2400" dirty="0"/>
          </a:p>
        </p:txBody>
      </p:sp>
      <p:sp>
        <p:nvSpPr>
          <p:cNvPr id="29699" name="Rectangle 3"/>
          <p:cNvSpPr>
            <a:spLocks noGrp="1" noChangeArrowheads="1"/>
          </p:cNvSpPr>
          <p:nvPr>
            <p:ph idx="1"/>
          </p:nvPr>
        </p:nvSpPr>
        <p:spPr>
          <a:xfrm>
            <a:off x="683568" y="1773238"/>
            <a:ext cx="8003232" cy="4608090"/>
          </a:xfrm>
        </p:spPr>
        <p:txBody>
          <a:bodyPr>
            <a:normAutofit lnSpcReduction="10000"/>
          </a:bodyPr>
          <a:lstStyle/>
          <a:p>
            <a:pPr>
              <a:lnSpc>
                <a:spcPct val="90000"/>
              </a:lnSpc>
            </a:pPr>
            <a:r>
              <a:rPr lang="ru-RU" sz="2800" dirty="0"/>
              <a:t>Шенгенское соглашение 1990 г., вступившее в силу в 1995 г. </a:t>
            </a:r>
            <a:endParaRPr lang="ru-RU" sz="2800" dirty="0" smtClean="0"/>
          </a:p>
          <a:p>
            <a:pPr>
              <a:lnSpc>
                <a:spcPct val="90000"/>
              </a:lnSpc>
            </a:pPr>
            <a:r>
              <a:rPr lang="ru-RU" sz="2800" dirty="0"/>
              <a:t> </a:t>
            </a:r>
            <a:r>
              <a:rPr lang="ru-RU" sz="2800" b="1" dirty="0"/>
              <a:t>«Общая иммиграционная политика Европейского союза: принципы, направления, инструменты</a:t>
            </a:r>
            <a:r>
              <a:rPr lang="ru-RU" sz="2800" b="1" dirty="0" smtClean="0"/>
              <a:t>» </a:t>
            </a:r>
            <a:r>
              <a:rPr lang="ru-RU" sz="2800" dirty="0" smtClean="0"/>
              <a:t>(</a:t>
            </a:r>
            <a:r>
              <a:rPr lang="ru-RU" sz="2800" dirty="0"/>
              <a:t>визовая политика, облегчающая законопослушным гражданам третьих стран въезд и пребывание в странах ЕС при повышении мер безопасности; совместная охрана общей границы Евросоюза, способная обеспечить безопасность Шенгенской зоны; усиление борьбы с нелегальной иммиграцией и торговлей людьми; политика репатриации нелегальных иммигрантов и др</a:t>
            </a:r>
            <a:r>
              <a:rPr lang="ru-RU" sz="2800" dirty="0" smtClean="0"/>
              <a:t>.</a:t>
            </a:r>
            <a:r>
              <a:rPr lang="ru-RU" sz="2800" dirty="0"/>
              <a:t>)</a:t>
            </a:r>
          </a:p>
        </p:txBody>
      </p:sp>
    </p:spTree>
    <p:extLst>
      <p:ext uri="{BB962C8B-B14F-4D97-AF65-F5344CB8AC3E}">
        <p14:creationId xmlns:p14="http://schemas.microsoft.com/office/powerpoint/2010/main" val="1901072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9909" y="918012"/>
            <a:ext cx="4162362" cy="701988"/>
          </a:xfrm>
        </p:spPr>
        <p:txBody>
          <a:bodyPr>
            <a:normAutofit fontScale="90000"/>
          </a:bodyPr>
          <a:lstStyle/>
          <a:p>
            <a:r>
              <a:rPr lang="en-US" altLang="zh-CN" dirty="0" err="1">
                <a:latin typeface="Andale Mono"/>
                <a:cs typeface="Andale Mono"/>
              </a:rPr>
              <a:t>Шенгенское</a:t>
            </a:r>
            <a:r>
              <a:rPr lang="en-US" altLang="zh-CN" dirty="0">
                <a:latin typeface="Andale Mono"/>
                <a:cs typeface="Andale Mono"/>
              </a:rPr>
              <a:t> </a:t>
            </a:r>
            <a:r>
              <a:rPr lang="en-US" altLang="zh-CN" dirty="0" err="1" smtClean="0">
                <a:latin typeface="Andale Mono"/>
                <a:cs typeface="Andale Mono"/>
              </a:rPr>
              <a:t>соглашение</a:t>
            </a:r>
            <a:endParaRPr kumimoji="1" lang="zh-CN" altLang="en-US" dirty="0"/>
          </a:p>
        </p:txBody>
      </p:sp>
      <p:pic>
        <p:nvPicPr>
          <p:cNvPr id="4" name="内容占位符 3" descr="400px-Schengen_Agreement_map.svg.png"/>
          <p:cNvPicPr>
            <a:picLocks noGrp="1" noChangeAspect="1"/>
          </p:cNvPicPr>
          <p:nvPr>
            <p:ph idx="1"/>
          </p:nvPr>
        </p:nvPicPr>
        <p:blipFill>
          <a:blip r:embed="rId2" cstate="print">
            <a:extLst>
              <a:ext uri="{28A0092B-C50C-407E-A947-70E740481C1C}">
                <a14:useLocalDpi xmlns:a14="http://schemas.microsoft.com/office/drawing/2010/main" val="0"/>
              </a:ext>
            </a:extLst>
          </a:blip>
          <a:srcRect t="15281" b="15281"/>
          <a:stretch>
            <a:fillRect/>
          </a:stretch>
        </p:blipFill>
        <p:spPr>
          <a:xfrm>
            <a:off x="0" y="0"/>
            <a:ext cx="9682942" cy="6858000"/>
          </a:xfrm>
        </p:spPr>
      </p:pic>
      <p:sp>
        <p:nvSpPr>
          <p:cNvPr id="5" name="Прямоугольник 4"/>
          <p:cNvSpPr/>
          <p:nvPr/>
        </p:nvSpPr>
        <p:spPr>
          <a:xfrm>
            <a:off x="1444079" y="332656"/>
            <a:ext cx="2816605" cy="369332"/>
          </a:xfrm>
          <a:prstGeom prst="rect">
            <a:avLst/>
          </a:prstGeom>
        </p:spPr>
        <p:txBody>
          <a:bodyPr wrap="square">
            <a:spAutoFit/>
          </a:bodyPr>
          <a:lstStyle/>
          <a:p>
            <a:endParaRPr lang="ru-RU" dirty="0"/>
          </a:p>
        </p:txBody>
      </p:sp>
      <p:sp>
        <p:nvSpPr>
          <p:cNvPr id="7" name="Прямоугольник 6"/>
          <p:cNvSpPr/>
          <p:nvPr/>
        </p:nvSpPr>
        <p:spPr>
          <a:xfrm>
            <a:off x="467544" y="548680"/>
            <a:ext cx="184731" cy="369332"/>
          </a:xfrm>
          <a:prstGeom prst="rect">
            <a:avLst/>
          </a:prstGeom>
        </p:spPr>
        <p:txBody>
          <a:bodyPr wrap="none">
            <a:spAutoFit/>
          </a:bodyPr>
          <a:lstStyle/>
          <a:p>
            <a:endParaRPr lang="ru-RU" dirty="0"/>
          </a:p>
        </p:txBody>
      </p:sp>
    </p:spTree>
    <p:extLst>
      <p:ext uri="{BB962C8B-B14F-4D97-AF65-F5344CB8AC3E}">
        <p14:creationId xmlns:p14="http://schemas.microsoft.com/office/powerpoint/2010/main" val="33446031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0"/>
            <a:ext cx="7498080" cy="1143000"/>
          </a:xfrm>
        </p:spPr>
        <p:txBody>
          <a:bodyPr>
            <a:normAutofit fontScale="90000"/>
          </a:bodyPr>
          <a:lstStyle/>
          <a:p>
            <a:r>
              <a:rPr lang="ru-RU" b="1" dirty="0" smtClean="0"/>
              <a:t>по отношению к гражданам третьих стран</a:t>
            </a:r>
            <a:endParaRPr lang="ru-RU" dirty="0"/>
          </a:p>
        </p:txBody>
      </p:sp>
      <p:sp>
        <p:nvSpPr>
          <p:cNvPr id="3" name="Содержимое 2"/>
          <p:cNvSpPr>
            <a:spLocks noGrp="1"/>
          </p:cNvSpPr>
          <p:nvPr>
            <p:ph idx="1"/>
          </p:nvPr>
        </p:nvSpPr>
        <p:spPr/>
        <p:txBody>
          <a:bodyPr/>
          <a:lstStyle/>
          <a:p>
            <a:r>
              <a:rPr lang="ru-RU" dirty="0" smtClean="0"/>
              <a:t>Кроме </a:t>
            </a:r>
            <a:r>
              <a:rPr lang="ru-RU" dirty="0" err="1" smtClean="0"/>
              <a:t>Шенгенского</a:t>
            </a:r>
            <a:r>
              <a:rPr lang="ru-RU" dirty="0" smtClean="0"/>
              <a:t> соглашения </a:t>
            </a:r>
            <a:r>
              <a:rPr lang="ru-RU" i="1" dirty="0" smtClean="0"/>
              <a:t>законодательный статус </a:t>
            </a:r>
            <a:r>
              <a:rPr lang="ru-RU" dirty="0" smtClean="0"/>
              <a:t>миграционная политика ЕС</a:t>
            </a:r>
          </a:p>
          <a:p>
            <a:pPr>
              <a:buNone/>
            </a:pPr>
            <a:r>
              <a:rPr lang="ru-RU" dirty="0" smtClean="0"/>
              <a:t>получила после провозглашения </a:t>
            </a:r>
            <a:r>
              <a:rPr lang="ru-RU" b="1" dirty="0" smtClean="0">
                <a:solidFill>
                  <a:srgbClr val="002060"/>
                </a:solidFill>
              </a:rPr>
              <a:t>Амстердамского договора 1997 г., </a:t>
            </a:r>
            <a:r>
              <a:rPr lang="ru-RU" dirty="0" smtClean="0"/>
              <a:t>в который был включен раздел </a:t>
            </a:r>
            <a:r>
              <a:rPr lang="en-US" dirty="0" smtClean="0"/>
              <a:t>IV</a:t>
            </a:r>
            <a:r>
              <a:rPr lang="ru-RU" dirty="0" smtClean="0"/>
              <a:t> «Визы, убежище, иммиграция и другие направления политики, связанные со свободным перемещением лиц»</a:t>
            </a:r>
            <a:endParaRPr lang="ru-RU" dirty="0">
              <a:solidFill>
                <a:srgbClr val="00206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effectLst/>
              </a:rPr>
              <a:t>Легальная трудовая миграция</a:t>
            </a:r>
            <a:endParaRPr lang="ru-RU" dirty="0"/>
          </a:p>
        </p:txBody>
      </p:sp>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42752362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r>
              <a:rPr lang="ru-RU" dirty="0"/>
              <a:t>Европейский совет на заседании в Лиссабоне в марте 2000 г. поставил перед Сообществом цель к 2010 г. стать экономикой, основанной на знаниях, которая является самой конкурентоспособной и динамичной в мире, способна обеспечивать устойчивый экономический рост, сопровождаемый количественным и качественным улучшением занятости и максимальным социальным сплочением. Так как население Европы с каждым годом стареет, необходимо привлекать граждан третьих стран для выполнения высококвалифицированной работы.</a:t>
            </a:r>
          </a:p>
        </p:txBody>
      </p:sp>
    </p:spTree>
    <p:extLst>
      <p:ext uri="{BB962C8B-B14F-4D97-AF65-F5344CB8AC3E}">
        <p14:creationId xmlns:p14="http://schemas.microsoft.com/office/powerpoint/2010/main" val="16360497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Autofit/>
          </a:bodyPr>
          <a:lstStyle/>
          <a:p>
            <a:r>
              <a:rPr lang="ru-RU" altLang="zh-CN" sz="3600" dirty="0" smtClean="0">
                <a:solidFill>
                  <a:schemeClr val="accent1"/>
                </a:solidFill>
                <a:latin typeface="Andale Mono"/>
                <a:cs typeface="Andale Mono"/>
              </a:rPr>
              <a:t>Стратегические направления в области миграционной политики</a:t>
            </a:r>
            <a:endParaRPr kumimoji="1" lang="zh-CN" altLang="en-US" sz="3600" dirty="0"/>
          </a:p>
        </p:txBody>
      </p:sp>
      <p:sp>
        <p:nvSpPr>
          <p:cNvPr id="3" name="内容占位符 2"/>
          <p:cNvSpPr>
            <a:spLocks noGrp="1"/>
          </p:cNvSpPr>
          <p:nvPr>
            <p:ph idx="1"/>
          </p:nvPr>
        </p:nvSpPr>
        <p:spPr/>
        <p:txBody>
          <a:bodyPr>
            <a:normAutofit fontScale="92500" lnSpcReduction="10000"/>
          </a:bodyPr>
          <a:lstStyle/>
          <a:p>
            <a:r>
              <a:rPr lang="ru-RU" altLang="zh-CN" dirty="0" smtClean="0">
                <a:solidFill>
                  <a:schemeClr val="accent1"/>
                </a:solidFill>
                <a:latin typeface="Andale Mono"/>
                <a:cs typeface="Andale Mono"/>
              </a:rPr>
              <a:t>определены на саммите ЕС в </a:t>
            </a:r>
            <a:r>
              <a:rPr lang="ru-RU" altLang="zh-CN" dirty="0" err="1" smtClean="0">
                <a:solidFill>
                  <a:schemeClr val="accent1"/>
                </a:solidFill>
                <a:latin typeface="Andale Mono"/>
                <a:cs typeface="Andale Mono"/>
              </a:rPr>
              <a:t>Тампере</a:t>
            </a:r>
            <a:r>
              <a:rPr lang="ru-RU" altLang="zh-CN" dirty="0" smtClean="0">
                <a:solidFill>
                  <a:schemeClr val="accent1"/>
                </a:solidFill>
                <a:latin typeface="Andale Mono"/>
                <a:cs typeface="Andale Mono"/>
              </a:rPr>
              <a:t> (Финляндия) в октябре1999 г. </a:t>
            </a:r>
          </a:p>
          <a:p>
            <a:r>
              <a:rPr lang="ru-RU" altLang="zh-CN" dirty="0" smtClean="0">
                <a:solidFill>
                  <a:schemeClr val="accent1"/>
                </a:solidFill>
                <a:latin typeface="Andale Mono"/>
                <a:cs typeface="Andale Mono"/>
              </a:rPr>
              <a:t>По итогам подписано соглашение по приоритетам построения миграционной политики ЕС до 2004 года.</a:t>
            </a:r>
          </a:p>
          <a:p>
            <a:r>
              <a:rPr kumimoji="1" lang="ru-RU" altLang="zh-CN" dirty="0" smtClean="0">
                <a:solidFill>
                  <a:schemeClr val="accent1"/>
                </a:solidFill>
                <a:latin typeface="Andale Mono"/>
                <a:cs typeface="Andale Mono"/>
              </a:rPr>
              <a:t>Прежде объем прав и обязанностей граждан конкретной третьей страны регулировался на основе международных соглашений между ЕС и этой конкретной страной</a:t>
            </a:r>
            <a:endParaRPr kumimoji="1" lang="zh-CN" altLang="en-US" dirty="0">
              <a:solidFill>
                <a:schemeClr val="accent1"/>
              </a:solidFill>
              <a:latin typeface="Andale Mono"/>
              <a:cs typeface="Andale Mono"/>
            </a:endParaRPr>
          </a:p>
        </p:txBody>
      </p:sp>
    </p:spTree>
    <p:extLst>
      <p:ext uri="{BB962C8B-B14F-4D97-AF65-F5344CB8AC3E}">
        <p14:creationId xmlns:p14="http://schemas.microsoft.com/office/powerpoint/2010/main" val="22091144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Пакт </a:t>
            </a:r>
            <a:r>
              <a:rPr lang="ru-RU" i="1" dirty="0"/>
              <a:t>Тампере</a:t>
            </a:r>
            <a:endParaRPr lang="ru-RU" dirty="0"/>
          </a:p>
        </p:txBody>
      </p:sp>
      <p:sp>
        <p:nvSpPr>
          <p:cNvPr id="3" name="Объект 2"/>
          <p:cNvSpPr>
            <a:spLocks noGrp="1"/>
          </p:cNvSpPr>
          <p:nvPr>
            <p:ph idx="1"/>
          </p:nvPr>
        </p:nvSpPr>
        <p:spPr>
          <a:xfrm>
            <a:off x="827584" y="1447800"/>
            <a:ext cx="8106104" cy="5293568"/>
          </a:xfrm>
        </p:spPr>
        <p:txBody>
          <a:bodyPr>
            <a:normAutofit fontScale="77500" lnSpcReduction="20000"/>
          </a:bodyPr>
          <a:lstStyle/>
          <a:p>
            <a:r>
              <a:rPr lang="ru-RU" dirty="0"/>
              <a:t> </a:t>
            </a:r>
            <a:r>
              <a:rPr lang="ru-RU" dirty="0" err="1"/>
              <a:t>Евросовет</a:t>
            </a:r>
            <a:r>
              <a:rPr lang="ru-RU" dirty="0"/>
              <a:t>  </a:t>
            </a:r>
            <a:r>
              <a:rPr lang="ru-RU" dirty="0" smtClean="0"/>
              <a:t>принял для </a:t>
            </a:r>
            <a:r>
              <a:rPr lang="ru-RU" dirty="0"/>
              <a:t>развития общей иммиграционной политики </a:t>
            </a:r>
            <a:r>
              <a:rPr lang="ru-RU" dirty="0" smtClean="0"/>
              <a:t>ЕС</a:t>
            </a:r>
          </a:p>
          <a:p>
            <a:r>
              <a:rPr lang="ru-RU" dirty="0" smtClean="0"/>
              <a:t>В </a:t>
            </a:r>
            <a:r>
              <a:rPr lang="ru-RU" dirty="0"/>
              <a:t>основе пакта лежал всеобъемлющий подход к управлению потоками мигрантов с целью установления баланса между экономическим и гуманитарным приемом иммигрантов</a:t>
            </a:r>
            <a:r>
              <a:rPr lang="ru-RU" dirty="0" smtClean="0"/>
              <a:t>.</a:t>
            </a:r>
          </a:p>
          <a:p>
            <a:r>
              <a:rPr lang="ru-RU" dirty="0" smtClean="0"/>
              <a:t> </a:t>
            </a:r>
            <a:r>
              <a:rPr lang="ru-RU" dirty="0"/>
              <a:t>Пакт включал положение о беспристрастном отношении к гражданам третьих стран, нацеленном по мере возможности на предоставление им прав и обязанностей граждан государств - членов ЕС, в которых они живут. </a:t>
            </a:r>
            <a:endParaRPr lang="ru-RU" dirty="0" smtClean="0"/>
          </a:p>
          <a:p>
            <a:r>
              <a:rPr lang="ru-RU" dirty="0" smtClean="0"/>
              <a:t>Ключевым </a:t>
            </a:r>
            <a:r>
              <a:rPr lang="ru-RU" dirty="0"/>
              <a:t>элементом стратегии управления иммиграцией должно было стать развитие партнерства со странами - источниками потоков мигрантов, включающее инициирование совместной политики в вопросах миграции</a:t>
            </a:r>
          </a:p>
        </p:txBody>
      </p:sp>
    </p:spTree>
    <p:extLst>
      <p:ext uri="{BB962C8B-B14F-4D97-AF65-F5344CB8AC3E}">
        <p14:creationId xmlns:p14="http://schemas.microsoft.com/office/powerpoint/2010/main" val="31811829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0"/>
            <a:ext cx="7498080" cy="1417638"/>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ru-RU" sz="3100" dirty="0" smtClean="0"/>
              <a:t>направления в области миграционной политики  (</a:t>
            </a:r>
            <a:r>
              <a:rPr lang="ru-RU" sz="3100" b="1" dirty="0" smtClean="0"/>
              <a:t>саммит ЕС в </a:t>
            </a:r>
            <a:r>
              <a:rPr lang="ru-RU" sz="3100" b="1" dirty="0" err="1" smtClean="0"/>
              <a:t>Тампере</a:t>
            </a:r>
            <a:r>
              <a:rPr lang="ru-RU" sz="3100" b="1" dirty="0" smtClean="0"/>
              <a:t>)</a:t>
            </a:r>
            <a:br>
              <a:rPr lang="ru-RU" sz="3100" b="1" dirty="0" smtClean="0"/>
            </a:br>
            <a:r>
              <a:rPr lang="ru-RU" sz="3100" b="1" dirty="0" smtClean="0"/>
              <a:t> </a:t>
            </a:r>
            <a:r>
              <a:rPr lang="ru-RU" sz="3100" dirty="0" smtClean="0"/>
              <a:t>(октябрь  1999 г.)</a:t>
            </a:r>
            <a:endParaRPr lang="ru-RU" dirty="0"/>
          </a:p>
        </p:txBody>
      </p:sp>
      <p:sp>
        <p:nvSpPr>
          <p:cNvPr id="3" name="Содержимое 2"/>
          <p:cNvSpPr>
            <a:spLocks noGrp="1"/>
          </p:cNvSpPr>
          <p:nvPr>
            <p:ph idx="1"/>
          </p:nvPr>
        </p:nvSpPr>
        <p:spPr/>
        <p:txBody>
          <a:bodyPr/>
          <a:lstStyle/>
          <a:p>
            <a:r>
              <a:rPr lang="ru-RU" dirty="0" smtClean="0"/>
              <a:t>Комплексный подход к управлению миграционными потоками</a:t>
            </a:r>
          </a:p>
          <a:p>
            <a:r>
              <a:rPr lang="ru-RU" dirty="0" smtClean="0"/>
              <a:t>Ликвидация дискриминации подданных стран третьего мира</a:t>
            </a:r>
          </a:p>
          <a:p>
            <a:r>
              <a:rPr lang="ru-RU" dirty="0" smtClean="0"/>
              <a:t>Партнерство с отдельными странами как основной элемент в управлении</a:t>
            </a:r>
          </a:p>
          <a:p>
            <a:r>
              <a:rPr lang="ru-RU" dirty="0" smtClean="0"/>
              <a:t>Формирование общей политики по предоставлению убежища</a:t>
            </a:r>
            <a:endParaRPr lang="ru-RU"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r>
              <a:rPr lang="ru-RU" dirty="0"/>
              <a:t>В июне 2004 г. Комиссия объявила об успешном выполнении «Плана Тампере» и завершении, таким образом, начальной фазы создания пространства свободы, безопасности и правосудия. С 1 января 2005 г. решения по вопросам иммиграционной политики, политического убежища и охраны границ принимаются в Совете квалифицированным большинством</a:t>
            </a:r>
            <a:r>
              <a:rPr lang="ru-RU" dirty="0" smtClean="0"/>
              <a:t>.</a:t>
            </a:r>
            <a:endParaRPr lang="ru-RU" dirty="0"/>
          </a:p>
        </p:txBody>
      </p:sp>
    </p:spTree>
    <p:extLst>
      <p:ext uri="{BB962C8B-B14F-4D97-AF65-F5344CB8AC3E}">
        <p14:creationId xmlns:p14="http://schemas.microsoft.com/office/powerpoint/2010/main" val="24892640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043608" y="188640"/>
            <a:ext cx="7498080" cy="2088232"/>
          </a:xfrm>
        </p:spPr>
        <p:style>
          <a:lnRef idx="1">
            <a:schemeClr val="accent2"/>
          </a:lnRef>
          <a:fillRef idx="2">
            <a:schemeClr val="accent2"/>
          </a:fillRef>
          <a:effectRef idx="1">
            <a:schemeClr val="accent2"/>
          </a:effectRef>
          <a:fontRef idx="minor">
            <a:schemeClr val="dk1"/>
          </a:fontRef>
        </p:style>
        <p:txBody>
          <a:bodyPr>
            <a:normAutofit/>
          </a:bodyPr>
          <a:lstStyle/>
          <a:p>
            <a:r>
              <a:rPr lang="en-US" sz="3600" dirty="0">
                <a:effectLst/>
              </a:rPr>
              <a:t>Green Paper of </a:t>
            </a:r>
            <a:r>
              <a:rPr lang="en-US" sz="3600" b="1" dirty="0">
                <a:effectLst/>
              </a:rPr>
              <a:t>11 January 2005 </a:t>
            </a:r>
            <a:r>
              <a:rPr lang="en-US" sz="3600" dirty="0">
                <a:effectLst/>
              </a:rPr>
              <a:t>on an EU approach to managing economic migration</a:t>
            </a:r>
            <a:r>
              <a:rPr lang="en-US" sz="3600" dirty="0" smtClean="0">
                <a:effectLst/>
              </a:rPr>
              <a:t>.</a:t>
            </a:r>
            <a:r>
              <a:rPr lang="ru-RU" sz="3600" dirty="0" smtClean="0">
                <a:effectLst/>
              </a:rPr>
              <a:t> COM </a:t>
            </a:r>
            <a:r>
              <a:rPr lang="ru-RU" sz="3600" dirty="0">
                <a:effectLst/>
              </a:rPr>
              <a:t>(2004) 811.</a:t>
            </a:r>
          </a:p>
        </p:txBody>
      </p:sp>
      <p:sp>
        <p:nvSpPr>
          <p:cNvPr id="33795" name="Rectangle 3"/>
          <p:cNvSpPr>
            <a:spLocks noGrp="1" noChangeArrowheads="1"/>
          </p:cNvSpPr>
          <p:nvPr>
            <p:ph idx="1"/>
          </p:nvPr>
        </p:nvSpPr>
        <p:spPr>
          <a:xfrm>
            <a:off x="1043608" y="2996952"/>
            <a:ext cx="7643192" cy="3672136"/>
          </a:xfrm>
        </p:spPr>
        <p:txBody>
          <a:bodyPr>
            <a:normAutofit/>
          </a:bodyPr>
          <a:lstStyle/>
          <a:p>
            <a:pPr>
              <a:lnSpc>
                <a:spcPct val="80000"/>
              </a:lnSpc>
            </a:pPr>
            <a:r>
              <a:rPr lang="ru-RU" sz="3600" dirty="0" smtClean="0"/>
              <a:t>Зеленая книга </a:t>
            </a:r>
            <a:r>
              <a:rPr lang="ru-RU" sz="3600" dirty="0"/>
              <a:t>по управлению экономической миграцией (</a:t>
            </a:r>
            <a:r>
              <a:rPr lang="ru-RU" sz="3600" dirty="0" err="1"/>
              <a:t>Green</a:t>
            </a:r>
            <a:r>
              <a:rPr lang="ru-RU" sz="3600" dirty="0"/>
              <a:t> </a:t>
            </a:r>
            <a:r>
              <a:rPr lang="ru-RU" sz="3600" dirty="0" err="1"/>
              <a:t>Paper</a:t>
            </a:r>
            <a:r>
              <a:rPr lang="ru-RU" sz="3600" dirty="0"/>
              <a:t> </a:t>
            </a:r>
            <a:r>
              <a:rPr lang="ru-RU" sz="3600" dirty="0" err="1"/>
              <a:t>on</a:t>
            </a:r>
            <a:r>
              <a:rPr lang="ru-RU" sz="3600" dirty="0"/>
              <a:t> </a:t>
            </a:r>
            <a:r>
              <a:rPr lang="ru-RU" sz="3600" dirty="0" err="1"/>
              <a:t>managing</a:t>
            </a:r>
            <a:r>
              <a:rPr lang="ru-RU" sz="3600" dirty="0"/>
              <a:t> </a:t>
            </a:r>
            <a:r>
              <a:rPr lang="ru-RU" sz="3600" dirty="0" err="1"/>
              <a:t>economic</a:t>
            </a:r>
            <a:r>
              <a:rPr lang="ru-RU" sz="3600" dirty="0"/>
              <a:t> </a:t>
            </a:r>
            <a:r>
              <a:rPr lang="ru-RU" sz="3600" dirty="0" err="1"/>
              <a:t>migration</a:t>
            </a:r>
            <a:r>
              <a:rPr lang="ru-RU" sz="3600" dirty="0"/>
              <a:t>), </a:t>
            </a:r>
            <a:r>
              <a:rPr lang="ru-RU" sz="3600" dirty="0" smtClean="0"/>
              <a:t>регулирующая </a:t>
            </a:r>
            <a:r>
              <a:rPr lang="ru-RU" sz="3600" dirty="0"/>
              <a:t>правила устройства на работу, в том числе на временную работу</a:t>
            </a:r>
            <a:endParaRPr lang="ru-RU" sz="4000" dirty="0">
              <a:latin typeface="Times New Roman" pitchFamily="18" charset="0"/>
              <a:cs typeface="Times New Roman" pitchFamily="18" charset="0"/>
            </a:endParaRPr>
          </a:p>
        </p:txBody>
      </p:sp>
    </p:spTree>
    <p:extLst>
      <p:ext uri="{BB962C8B-B14F-4D97-AF65-F5344CB8AC3E}">
        <p14:creationId xmlns:p14="http://schemas.microsoft.com/office/powerpoint/2010/main" val="10942969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Пятилетние программы: Гаагская программа</a:t>
            </a:r>
            <a:endParaRPr lang="ru-RU" dirty="0"/>
          </a:p>
        </p:txBody>
      </p:sp>
      <p:sp>
        <p:nvSpPr>
          <p:cNvPr id="3" name="Объект 2"/>
          <p:cNvSpPr>
            <a:spLocks noGrp="1"/>
          </p:cNvSpPr>
          <p:nvPr>
            <p:ph idx="1"/>
          </p:nvPr>
        </p:nvSpPr>
        <p:spPr/>
        <p:txBody>
          <a:bodyPr/>
          <a:lstStyle/>
          <a:p>
            <a:r>
              <a:rPr lang="ru-RU" dirty="0"/>
              <a:t>В 2004 г. Европейский совет утвердил </a:t>
            </a:r>
            <a:r>
              <a:rPr lang="ru-RU" dirty="0" smtClean="0"/>
              <a:t>5-летнюю </a:t>
            </a:r>
            <a:r>
              <a:rPr lang="ru-RU" dirty="0"/>
              <a:t>программу второго этапа формирования общего пространства свободы, безопасности и правопорядка — </a:t>
            </a:r>
            <a:r>
              <a:rPr lang="ru-RU" b="1" dirty="0"/>
              <a:t>Гаагскую программу </a:t>
            </a:r>
            <a:r>
              <a:rPr lang="ru-RU" dirty="0"/>
              <a:t>по завершению формирования пространства свободы, безопасности и правопорядка к 2010 г.</a:t>
            </a:r>
          </a:p>
        </p:txBody>
      </p:sp>
    </p:spTree>
    <p:extLst>
      <p:ext uri="{BB962C8B-B14F-4D97-AF65-F5344CB8AC3E}">
        <p14:creationId xmlns:p14="http://schemas.microsoft.com/office/powerpoint/2010/main" val="21399368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Пятилетние программы. </a:t>
            </a:r>
          </a:p>
        </p:txBody>
      </p:sp>
      <p:sp>
        <p:nvSpPr>
          <p:cNvPr id="3" name="Объект 2"/>
          <p:cNvSpPr>
            <a:spLocks noGrp="1"/>
          </p:cNvSpPr>
          <p:nvPr>
            <p:ph idx="1"/>
          </p:nvPr>
        </p:nvSpPr>
        <p:spPr>
          <a:xfrm>
            <a:off x="899592" y="1447800"/>
            <a:ext cx="8034096" cy="5410200"/>
          </a:xfrm>
        </p:spPr>
        <p:txBody>
          <a:bodyPr>
            <a:normAutofit fontScale="47500" lnSpcReduction="20000"/>
          </a:bodyPr>
          <a:lstStyle/>
          <a:p>
            <a:pPr>
              <a:lnSpc>
                <a:spcPct val="120000"/>
              </a:lnSpc>
            </a:pPr>
            <a:r>
              <a:rPr lang="ru-RU" sz="4200" dirty="0" smtClean="0"/>
              <a:t> </a:t>
            </a:r>
            <a:r>
              <a:rPr lang="ru-RU" sz="4200" dirty="0"/>
              <a:t>В ноябре 2004 г. </a:t>
            </a:r>
            <a:r>
              <a:rPr lang="ru-RU" sz="4200" dirty="0" smtClean="0"/>
              <a:t>лидеры </a:t>
            </a:r>
            <a:r>
              <a:rPr lang="ru-RU" sz="4200" dirty="0"/>
              <a:t>ЕС утвердили пятилетнюю программу и план действий по дальнейшему углублению сотрудничества в сфере внутренних дел и правосудия. </a:t>
            </a:r>
            <a:r>
              <a:rPr lang="ru-RU" sz="4200" b="1" dirty="0">
                <a:effectLst>
                  <a:outerShdw blurRad="38100" dist="38100" dir="2700000" algn="tl">
                    <a:srgbClr val="000000">
                      <a:alpha val="43137"/>
                    </a:srgbClr>
                  </a:outerShdw>
                </a:effectLst>
              </a:rPr>
              <a:t>Гаагская программа (2005—2009) </a:t>
            </a:r>
            <a:r>
              <a:rPr lang="ru-RU" sz="4200" dirty="0"/>
              <a:t>содержала ряд приоритетных направлений, по существу охватывающих все сферы сотрудничества, в их числе:</a:t>
            </a:r>
            <a:br>
              <a:rPr lang="ru-RU" sz="4200" dirty="0"/>
            </a:br>
            <a:r>
              <a:rPr lang="ru-RU" sz="4200" dirty="0"/>
              <a:t/>
            </a:r>
            <a:br>
              <a:rPr lang="ru-RU" sz="4200" dirty="0"/>
            </a:br>
            <a:r>
              <a:rPr lang="ru-RU" sz="5900" dirty="0"/>
              <a:t>• гражданство Евросоюза и обеспечение прав граждан (в частности, учреждение Агентства основных прав);</a:t>
            </a:r>
            <a:br>
              <a:rPr lang="ru-RU" sz="5900" dirty="0"/>
            </a:br>
            <a:r>
              <a:rPr lang="ru-RU" dirty="0"/>
              <a:t/>
            </a:r>
            <a:br>
              <a:rPr lang="ru-RU" dirty="0"/>
            </a:br>
            <a:r>
              <a:rPr lang="ru-RU" dirty="0"/>
              <a:t>• противодействие терроризму (усиление информационного обмена, борьба с системами найма террористов и финансирования террористических организаций);</a:t>
            </a:r>
            <a:br>
              <a:rPr lang="ru-RU" dirty="0"/>
            </a:br>
            <a:r>
              <a:rPr lang="ru-RU" dirty="0"/>
              <a:t/>
            </a:r>
            <a:br>
              <a:rPr lang="ru-RU" dirty="0"/>
            </a:br>
            <a:r>
              <a:rPr lang="ru-RU" dirty="0"/>
              <a:t>• защита информации при должном обеспечении ее сохранности;</a:t>
            </a:r>
            <a:br>
              <a:rPr lang="ru-RU" dirty="0"/>
            </a:br>
            <a:r>
              <a:rPr lang="ru-RU" dirty="0"/>
              <a:t/>
            </a:r>
            <a:br>
              <a:rPr lang="ru-RU" dirty="0"/>
            </a:br>
            <a:r>
              <a:rPr lang="ru-RU" dirty="0"/>
              <a:t>• облегчение доступа граждан к </a:t>
            </a:r>
            <a:r>
              <a:rPr lang="ru-RU" dirty="0" smtClean="0"/>
              <a:t>правосудию</a:t>
            </a:r>
            <a:endParaRPr lang="ru-RU" dirty="0"/>
          </a:p>
        </p:txBody>
      </p:sp>
    </p:spTree>
    <p:extLst>
      <p:ext uri="{BB962C8B-B14F-4D97-AF65-F5344CB8AC3E}">
        <p14:creationId xmlns:p14="http://schemas.microsoft.com/office/powerpoint/2010/main" val="3292929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6777" y="107576"/>
            <a:ext cx="7724773" cy="1492626"/>
          </a:xfrm>
        </p:spPr>
        <p:txBody>
          <a:bodyPr/>
          <a:lstStyle/>
          <a:p>
            <a:r>
              <a:rPr lang="bg-BG" altLang="zh-CN" sz="3200" dirty="0">
                <a:latin typeface="Andale Mono"/>
                <a:cs typeface="Andale Mono"/>
              </a:rPr>
              <a:t>История Шенгенского соглашения и Шенгенского законодательства</a:t>
            </a:r>
            <a:endParaRPr kumimoji="1" lang="zh-CN" altLang="en-US" sz="3200" dirty="0"/>
          </a:p>
        </p:txBody>
      </p:sp>
      <p:sp>
        <p:nvSpPr>
          <p:cNvPr id="4" name="内容占位符 3"/>
          <p:cNvSpPr>
            <a:spLocks noGrp="1"/>
          </p:cNvSpPr>
          <p:nvPr>
            <p:ph idx="1"/>
          </p:nvPr>
        </p:nvSpPr>
        <p:spPr/>
        <p:txBody>
          <a:bodyPr>
            <a:normAutofit fontScale="92500"/>
          </a:bodyPr>
          <a:lstStyle/>
          <a:p>
            <a:r>
              <a:rPr lang="ru-RU" dirty="0">
                <a:latin typeface="Times New Roman" panose="02020603050405020304" pitchFamily="18" charset="0"/>
                <a:cs typeface="Times New Roman" panose="02020603050405020304" pitchFamily="18" charset="0"/>
              </a:rPr>
              <a:t>В Договоре о ЕС 1957 г. имелся раздел </a:t>
            </a:r>
            <a:r>
              <a:rPr lang="ru-RU" dirty="0">
                <a:solidFill>
                  <a:srgbClr val="7030A0"/>
                </a:solidFill>
                <a:latin typeface="Times New Roman" panose="02020603050405020304" pitchFamily="18" charset="0"/>
                <a:cs typeface="Times New Roman" panose="02020603050405020304" pitchFamily="18" charset="0"/>
              </a:rPr>
              <a:t>«Визы, предоставление убежища, иммиграция и другие направления политики, связанные со свободным передвижением людей». </a:t>
            </a:r>
            <a:endParaRPr lang="ru-RU" dirty="0" smtClean="0">
              <a:solidFill>
                <a:srgbClr val="7030A0"/>
              </a:solidFill>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дальнейшем, по мере развития ЕС, возникла необходимость перейти от сотрудничества на основе двусторонних межправительственных соглашений к совместной политике всех государств ЕС</a:t>
            </a:r>
            <a:r>
              <a:rPr lang="ru-RU" dirty="0" smtClean="0">
                <a:latin typeface="Times New Roman" panose="02020603050405020304" pitchFamily="18" charset="0"/>
                <a:cs typeface="Times New Roman" panose="02020603050405020304" pitchFamily="18" charset="0"/>
              </a:rPr>
              <a:t>.</a:t>
            </a:r>
            <a:endParaRPr lang="ru-RU" altLang="zh-CN"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503853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Пятилетние программы. </a:t>
            </a:r>
          </a:p>
        </p:txBody>
      </p:sp>
      <p:sp>
        <p:nvSpPr>
          <p:cNvPr id="3" name="Объект 2"/>
          <p:cNvSpPr>
            <a:spLocks noGrp="1"/>
          </p:cNvSpPr>
          <p:nvPr>
            <p:ph idx="1"/>
          </p:nvPr>
        </p:nvSpPr>
        <p:spPr/>
        <p:txBody>
          <a:bodyPr/>
          <a:lstStyle/>
          <a:p>
            <a:r>
              <a:rPr lang="ru-RU" dirty="0"/>
              <a:t>Положения Гаагской программы продолжены в следующей, </a:t>
            </a:r>
            <a:r>
              <a:rPr lang="ru-RU" b="1" dirty="0">
                <a:effectLst>
                  <a:outerShdw blurRad="38100" dist="38100" dir="2700000" algn="tl">
                    <a:srgbClr val="000000">
                      <a:alpha val="43137"/>
                    </a:srgbClr>
                  </a:outerShdw>
                </a:effectLst>
              </a:rPr>
              <a:t>Стокгольмской пятилетней программе</a:t>
            </a:r>
            <a:r>
              <a:rPr lang="ru-RU" dirty="0"/>
              <a:t>, утвержденной в декабре 2009 г</a:t>
            </a:r>
            <a:r>
              <a:rPr lang="ru-RU" dirty="0" smtClean="0"/>
              <a:t>.</a:t>
            </a:r>
            <a:endParaRPr lang="ru-RU" dirty="0"/>
          </a:p>
        </p:txBody>
      </p:sp>
    </p:spTree>
    <p:extLst>
      <p:ext uri="{BB962C8B-B14F-4D97-AF65-F5344CB8AC3E}">
        <p14:creationId xmlns:p14="http://schemas.microsoft.com/office/powerpoint/2010/main" val="293924798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962088" cy="1498178"/>
          </a:xfrm>
        </p:spPr>
        <p:txBody>
          <a:bodyPr>
            <a:normAutofit fontScale="90000"/>
          </a:bodyPr>
          <a:lstStyle/>
          <a:p>
            <a:r>
              <a:rPr lang="ru-RU" sz="2800" dirty="0"/>
              <a:t>На очередной пятилетний период 2014-2020 гг. в целях развития пространства свободы, безопасности и правосудия был создан новый финансовый инструмент– Фонд «Убежище, миграция и интеграция</a:t>
            </a:r>
            <a:r>
              <a:rPr lang="ru-RU" sz="2800" dirty="0" smtClean="0"/>
              <a:t>» (ФУМИ)</a:t>
            </a:r>
            <a:endParaRPr lang="ru-RU" sz="2800" dirty="0"/>
          </a:p>
        </p:txBody>
      </p:sp>
      <p:sp>
        <p:nvSpPr>
          <p:cNvPr id="3" name="Объект 2"/>
          <p:cNvSpPr>
            <a:spLocks noGrp="1"/>
          </p:cNvSpPr>
          <p:nvPr>
            <p:ph idx="1"/>
          </p:nvPr>
        </p:nvSpPr>
        <p:spPr>
          <a:xfrm>
            <a:off x="683568" y="1772816"/>
            <a:ext cx="8250120" cy="4800600"/>
          </a:xfrm>
        </p:spPr>
        <p:txBody>
          <a:bodyPr>
            <a:noAutofit/>
          </a:bodyPr>
          <a:lstStyle/>
          <a:p>
            <a:r>
              <a:rPr lang="ru-RU" sz="1600" dirty="0" smtClean="0"/>
              <a:t>с </a:t>
            </a:r>
            <a:r>
              <a:rPr lang="ru-RU" sz="1600" dirty="0"/>
              <a:t>общим бюджетом более 3 млрд евро. Фонд стал всеобъемлющим </a:t>
            </a:r>
            <a:r>
              <a:rPr lang="ru-RU" sz="1600" dirty="0" smtClean="0"/>
              <a:t>инструментом </a:t>
            </a:r>
            <a:r>
              <a:rPr lang="ru-RU" sz="1600" dirty="0"/>
              <a:t>и пришел на смену сразу трем фондам, существовавшим ранее: Европейскому интеграционному фонду, Европейскому фонду по делам беженцев, Европейскому фонду возвращения. В четыре главные задачи фонда наряду с развитием Общей системы убежища , борьбой с незаконной иммиграцией, укрепление солидарности государств-членов в условиях массовых притоков иммигрантов и беженцев, входит содействие эффективной интеграции </a:t>
            </a:r>
            <a:r>
              <a:rPr lang="ru-RU" sz="1600" dirty="0" smtClean="0"/>
              <a:t>легальных </a:t>
            </a:r>
            <a:r>
              <a:rPr lang="ru-RU" sz="1600" dirty="0"/>
              <a:t>иммигрантов в ЕС . Кроме того , </a:t>
            </a:r>
            <a:r>
              <a:rPr lang="ru-RU" sz="1600" dirty="0" smtClean="0"/>
              <a:t>нововведением </a:t>
            </a:r>
            <a:r>
              <a:rPr lang="ru-RU" sz="1600" dirty="0"/>
              <a:t>стала возможность финансирования действий в рамках внешнего измерения иммиграционной политики ЕС: содействию исполнения Партнерств </a:t>
            </a:r>
            <a:r>
              <a:rPr lang="ru-RU" sz="1600" dirty="0" smtClean="0"/>
              <a:t>для </a:t>
            </a:r>
            <a:r>
              <a:rPr lang="ru-RU" sz="1600" dirty="0"/>
              <a:t>мобильности, соглашений о </a:t>
            </a:r>
            <a:r>
              <a:rPr lang="ru-RU" sz="1600" dirty="0" err="1"/>
              <a:t>реадмиссии</a:t>
            </a:r>
            <a:r>
              <a:rPr lang="ru-RU" sz="1600" dirty="0"/>
              <a:t> и </a:t>
            </a:r>
            <a:r>
              <a:rPr lang="ru-RU" sz="1600" dirty="0" err="1"/>
              <a:t>др</a:t>
            </a:r>
            <a:r>
              <a:rPr lang="ru-RU" sz="1600" dirty="0"/>
              <a:t> . Как и в случае со средствами Европейского интеграционного фонда, большая часть средств (88%) фонда «Убежище, миграция и интеграция» ориентированы на реализацию многолетних национальных программ в сфере регулирования иммиграции и предоставления убежища. Практически в равных долях распределены средства на национальные действия, в том числе отвечающих конкретным приоритетам Евросоюза, а также на действия Сообщества и помощь в условия чрезвычайных ситуаций . Бенефициариями фонда являются 27 стран 414 </a:t>
            </a:r>
            <a:r>
              <a:rPr lang="ru-RU" sz="1600" dirty="0" err="1"/>
              <a:t>Synthesis</a:t>
            </a:r>
            <a:r>
              <a:rPr lang="ru-RU" sz="1600" dirty="0"/>
              <a:t> </a:t>
            </a:r>
            <a:r>
              <a:rPr lang="ru-RU" sz="1600" dirty="0" err="1"/>
              <a:t>of</a:t>
            </a:r>
            <a:r>
              <a:rPr lang="ru-RU" sz="1600" dirty="0"/>
              <a:t> </a:t>
            </a:r>
            <a:r>
              <a:rPr lang="ru-RU" sz="1600" dirty="0" err="1"/>
              <a:t>the</a:t>
            </a:r>
            <a:r>
              <a:rPr lang="ru-RU" sz="1600" dirty="0"/>
              <a:t> </a:t>
            </a:r>
            <a:r>
              <a:rPr lang="ru-RU" sz="1600" dirty="0" err="1"/>
              <a:t>National</a:t>
            </a:r>
            <a:r>
              <a:rPr lang="ru-RU" sz="1600" dirty="0"/>
              <a:t> </a:t>
            </a:r>
            <a:r>
              <a:rPr lang="ru-RU" sz="1600" dirty="0" err="1"/>
              <a:t>Evaluation</a:t>
            </a:r>
            <a:r>
              <a:rPr lang="ru-RU" sz="1600" dirty="0"/>
              <a:t> </a:t>
            </a:r>
            <a:r>
              <a:rPr lang="ru-RU" sz="1600" dirty="0" err="1"/>
              <a:t>Reports</a:t>
            </a:r>
            <a:r>
              <a:rPr lang="ru-RU" sz="1600" dirty="0"/>
              <a:t> </a:t>
            </a:r>
            <a:r>
              <a:rPr lang="ru-RU" sz="1600" dirty="0" err="1"/>
              <a:t>on</a:t>
            </a:r>
            <a:r>
              <a:rPr lang="ru-RU" sz="1600" dirty="0"/>
              <a:t> </a:t>
            </a:r>
            <a:r>
              <a:rPr lang="ru-RU" sz="1600" dirty="0" err="1"/>
              <a:t>Implementation</a:t>
            </a:r>
            <a:r>
              <a:rPr lang="ru-RU" sz="1600" dirty="0"/>
              <a:t> </a:t>
            </a:r>
            <a:r>
              <a:rPr lang="ru-RU" sz="1600" dirty="0" err="1"/>
              <a:t>of</a:t>
            </a:r>
            <a:r>
              <a:rPr lang="ru-RU" sz="1600" dirty="0"/>
              <a:t> </a:t>
            </a:r>
            <a:r>
              <a:rPr lang="ru-RU" sz="1600" dirty="0" err="1"/>
              <a:t>Actions</a:t>
            </a:r>
            <a:r>
              <a:rPr lang="ru-RU" sz="1600" dirty="0"/>
              <a:t> </a:t>
            </a:r>
            <a:r>
              <a:rPr lang="ru-RU" sz="1600" dirty="0" err="1"/>
              <a:t>Co-Financed</a:t>
            </a:r>
            <a:r>
              <a:rPr lang="ru-RU" sz="1600" dirty="0"/>
              <a:t> </a:t>
            </a:r>
            <a:r>
              <a:rPr lang="ru-RU" sz="1600" dirty="0" err="1"/>
              <a:t>by</a:t>
            </a:r>
            <a:r>
              <a:rPr lang="ru-RU" sz="1600" dirty="0"/>
              <a:t> </a:t>
            </a:r>
            <a:r>
              <a:rPr lang="ru-RU" sz="1600" dirty="0" err="1"/>
              <a:t>the</a:t>
            </a:r>
            <a:r>
              <a:rPr lang="ru-RU" sz="1600" dirty="0"/>
              <a:t> </a:t>
            </a:r>
            <a:r>
              <a:rPr lang="ru-RU" sz="1600" dirty="0" err="1"/>
              <a:t>European</a:t>
            </a:r>
            <a:r>
              <a:rPr lang="ru-RU" sz="1600" dirty="0"/>
              <a:t> </a:t>
            </a:r>
            <a:r>
              <a:rPr lang="ru-RU" sz="1600" dirty="0" err="1"/>
              <a:t>Fund</a:t>
            </a:r>
            <a:r>
              <a:rPr lang="ru-RU" sz="1600" dirty="0"/>
              <a:t> членов ЕС, за исключением Дании, а также неправительственные, гуманитарные, образовательные и исследовательские организации, местные органы власти.</a:t>
            </a:r>
          </a:p>
        </p:txBody>
      </p:sp>
    </p:spTree>
    <p:extLst>
      <p:ext uri="{BB962C8B-B14F-4D97-AF65-F5344CB8AC3E}">
        <p14:creationId xmlns:p14="http://schemas.microsoft.com/office/powerpoint/2010/main" val="309581332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Литва</a:t>
            </a:r>
            <a:endParaRPr lang="ru-RU" dirty="0"/>
          </a:p>
        </p:txBody>
      </p:sp>
      <p:sp>
        <p:nvSpPr>
          <p:cNvPr id="3" name="Объект 2"/>
          <p:cNvSpPr>
            <a:spLocks noGrp="1"/>
          </p:cNvSpPr>
          <p:nvPr>
            <p:ph idx="1"/>
          </p:nvPr>
        </p:nvSpPr>
        <p:spPr>
          <a:xfrm>
            <a:off x="1435608" y="1447800"/>
            <a:ext cx="7498080" cy="5221560"/>
          </a:xfrm>
        </p:spPr>
        <p:txBody>
          <a:bodyPr>
            <a:normAutofit fontScale="62500" lnSpcReduction="20000"/>
          </a:bodyPr>
          <a:lstStyle/>
          <a:p>
            <a:r>
              <a:rPr lang="ru-RU" dirty="0"/>
              <a:t>В 2007–2013 гг. в ходе осуществления Общей программы «Солидарность и управление миграционными потоками» в Литве </a:t>
            </a:r>
            <a:r>
              <a:rPr lang="ru-RU" dirty="0" err="1"/>
              <a:t>администрировались</a:t>
            </a:r>
            <a:r>
              <a:rPr lang="ru-RU" dirty="0"/>
              <a:t> четыре фонда:</a:t>
            </a:r>
          </a:p>
          <a:p>
            <a:r>
              <a:rPr lang="ru-RU" dirty="0"/>
              <a:t>— Европейский фонд беженцев (ЕФБ) – отвечает МСЗТ;</a:t>
            </a:r>
          </a:p>
          <a:p>
            <a:r>
              <a:rPr lang="ru-RU" dirty="0"/>
              <a:t>— Европейский фонд интеграции граждан третьих стран (ЕФИ) – отвечает МСЗТ;</a:t>
            </a:r>
          </a:p>
          <a:p>
            <a:r>
              <a:rPr lang="ru-RU" dirty="0"/>
              <a:t>— Фонд внешних границ (ФВГ) – отвечает МВД;</a:t>
            </a:r>
          </a:p>
          <a:p>
            <a:r>
              <a:rPr lang="ru-RU" dirty="0"/>
              <a:t>— Европейский фонд возврата (ФВ) – отвечает МВД.</a:t>
            </a:r>
          </a:p>
          <a:p>
            <a:r>
              <a:rPr lang="ru-RU" dirty="0"/>
              <a:t>На период 2014–2020 гг. четыре упомянутых фонда объединяются в два фонда:</a:t>
            </a:r>
          </a:p>
          <a:p>
            <a:r>
              <a:rPr lang="ru-RU" dirty="0"/>
              <a:t>— Фонд убежища, миграции и интеграции </a:t>
            </a:r>
            <a:r>
              <a:rPr lang="ru-RU" dirty="0" smtClean="0"/>
              <a:t>(ФУМИ</a:t>
            </a:r>
            <a:r>
              <a:rPr lang="ru-RU" dirty="0"/>
              <a:t>), который образуют бывшие ЕФБ, ЕФИ и ФВ – постановлением Правительства ЛР от 19 февраля 2014 г. №</a:t>
            </a:r>
            <a:r>
              <a:rPr lang="ru-RU" dirty="0">
                <a:hlinkClick r:id="rId2"/>
              </a:rPr>
              <a:t> 149</a:t>
            </a:r>
            <a:r>
              <a:rPr lang="ru-RU" dirty="0"/>
              <a:t> ответственным органом назначено МСЗТ;</a:t>
            </a:r>
          </a:p>
          <a:p>
            <a:r>
              <a:rPr lang="ru-RU" dirty="0"/>
              <a:t>— Фонд внутренней безопасности, охватывающий управление внешними границами и визовую политику, – постановлением Правительства ЛР от 11 сентября 2013 г. № 826 ответственным органом назначено МВД.</a:t>
            </a:r>
          </a:p>
          <a:p>
            <a:endParaRPr lang="ru-RU" dirty="0"/>
          </a:p>
        </p:txBody>
      </p:sp>
    </p:spTree>
    <p:extLst>
      <p:ext uri="{BB962C8B-B14F-4D97-AF65-F5344CB8AC3E}">
        <p14:creationId xmlns:p14="http://schemas.microsoft.com/office/powerpoint/2010/main" val="4872024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Литва</a:t>
            </a:r>
            <a:endParaRPr lang="ru-RU" dirty="0"/>
          </a:p>
        </p:txBody>
      </p:sp>
      <p:sp>
        <p:nvSpPr>
          <p:cNvPr id="3" name="Объект 2"/>
          <p:cNvSpPr>
            <a:spLocks noGrp="1"/>
          </p:cNvSpPr>
          <p:nvPr>
            <p:ph idx="1"/>
          </p:nvPr>
        </p:nvSpPr>
        <p:spPr/>
        <p:txBody>
          <a:bodyPr>
            <a:normAutofit fontScale="70000" lnSpcReduction="20000"/>
          </a:bodyPr>
          <a:lstStyle/>
          <a:p>
            <a:r>
              <a:rPr lang="ru-RU" dirty="0"/>
              <a:t>Целью ФУМИ является оказание содействия в эффективном управлении миграционными потоками в Европейском союзе, который является частью пространства свободы, безопасности и правосудия, с соблюдением общей политики в сфере убежища, дополнительной защиты, временной защиты и единообразной миграционной политики.</a:t>
            </a:r>
          </a:p>
          <a:p>
            <a:r>
              <a:rPr lang="ru-RU" dirty="0"/>
              <a:t>Целевой группой ФУМИ, на которую </a:t>
            </a:r>
            <a:r>
              <a:rPr lang="ru-RU" dirty="0" smtClean="0"/>
              <a:t>могут </a:t>
            </a:r>
            <a:r>
              <a:rPr lang="ru-RU" dirty="0"/>
              <a:t>быть направлены инвестиции, являются граждане третьих стран или лица без гражданства, которые обратились насчет предоставления убежища в Литве, получатели убежища, граждане третьих стран, законно проживающие в Литве (имеющие разрешение на проживание), граждане третьих стран, выбравшие добровольный возврат в государство своего происхождения или к которым применяются меры принудительного возврата</a:t>
            </a:r>
            <a:r>
              <a:rPr lang="ru-RU" dirty="0" smtClean="0"/>
              <a:t>.</a:t>
            </a:r>
            <a:endParaRPr lang="ru-RU" dirty="0"/>
          </a:p>
        </p:txBody>
      </p:sp>
    </p:spTree>
    <p:extLst>
      <p:ext uri="{BB962C8B-B14F-4D97-AF65-F5344CB8AC3E}">
        <p14:creationId xmlns:p14="http://schemas.microsoft.com/office/powerpoint/2010/main" val="32747269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2074242"/>
          </a:xfrm>
        </p:spPr>
        <p:txBody>
          <a:bodyPr>
            <a:normAutofit/>
          </a:bodyPr>
          <a:lstStyle/>
          <a:p>
            <a:r>
              <a:rPr lang="ru-RU" dirty="0"/>
              <a:t>Платформа информации и сотрудничества в сфере миграции (MIPAS</a:t>
            </a:r>
            <a:r>
              <a:rPr lang="ru-RU" dirty="0" smtClean="0"/>
              <a:t>)</a:t>
            </a:r>
            <a:endParaRPr lang="ru-RU" dirty="0"/>
          </a:p>
        </p:txBody>
      </p:sp>
      <p:sp>
        <p:nvSpPr>
          <p:cNvPr id="3" name="Объект 2"/>
          <p:cNvSpPr>
            <a:spLocks noGrp="1"/>
          </p:cNvSpPr>
          <p:nvPr>
            <p:ph idx="1"/>
          </p:nvPr>
        </p:nvSpPr>
        <p:spPr>
          <a:xfrm>
            <a:off x="1435608" y="2564904"/>
            <a:ext cx="7498080" cy="3683496"/>
          </a:xfrm>
        </p:spPr>
        <p:txBody>
          <a:bodyPr>
            <a:normAutofit fontScale="92500" lnSpcReduction="10000"/>
          </a:bodyPr>
          <a:lstStyle/>
          <a:p>
            <a:r>
              <a:rPr lang="ru-RU" dirty="0" smtClean="0"/>
              <a:t>Проект </a:t>
            </a:r>
            <a:r>
              <a:rPr lang="ru-RU" dirty="0"/>
              <a:t>совместно финансируется из средств Национальной программы</a:t>
            </a:r>
            <a:br>
              <a:rPr lang="ru-RU" dirty="0"/>
            </a:br>
            <a:r>
              <a:rPr lang="ru-RU" dirty="0"/>
              <a:t>Фонда «Убежище, миграция и интеграция» на 2014-2020 гг</a:t>
            </a:r>
            <a:r>
              <a:rPr lang="ru-RU" dirty="0" smtClean="0"/>
              <a:t>.</a:t>
            </a:r>
          </a:p>
          <a:p>
            <a:endParaRPr lang="ru-RU" dirty="0"/>
          </a:p>
          <a:p>
            <a:endParaRPr lang="ru-RU" dirty="0" smtClean="0"/>
          </a:p>
          <a:p>
            <a:endParaRPr lang="ru-RU" dirty="0"/>
          </a:p>
          <a:p>
            <a:r>
              <a:rPr lang="en-US" sz="1400" dirty="0"/>
              <a:t>http://mipas.lt/ru/2017/11/29/</a:t>
            </a:r>
            <a:r>
              <a:rPr lang="ru-RU" sz="1400" dirty="0"/>
              <a:t>осуществление-программы-фонда-</a:t>
            </a:r>
            <a:r>
              <a:rPr lang="ru-RU" sz="1400" dirty="0" err="1"/>
              <a:t>убежи</a:t>
            </a:r>
            <a:r>
              <a:rPr lang="ru-RU" sz="1400" dirty="0"/>
              <a:t>/</a:t>
            </a:r>
          </a:p>
        </p:txBody>
      </p:sp>
    </p:spTree>
    <p:extLst>
      <p:ext uri="{BB962C8B-B14F-4D97-AF65-F5344CB8AC3E}">
        <p14:creationId xmlns:p14="http://schemas.microsoft.com/office/powerpoint/2010/main" val="5502677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ru-RU" dirty="0" smtClean="0"/>
              <a:t>Визовый порядок въезда в </a:t>
            </a:r>
            <a:r>
              <a:rPr lang="ru-RU" dirty="0" err="1" smtClean="0"/>
              <a:t>Шенгенскую</a:t>
            </a:r>
            <a:r>
              <a:rPr lang="ru-RU" dirty="0" smtClean="0"/>
              <a:t> зону</a:t>
            </a:r>
            <a:endParaRPr lang="ru-RU" dirty="0"/>
          </a:p>
        </p:txBody>
      </p:sp>
      <p:sp>
        <p:nvSpPr>
          <p:cNvPr id="3" name="Содержимое 2"/>
          <p:cNvSpPr>
            <a:spLocks noGrp="1"/>
          </p:cNvSpPr>
          <p:nvPr>
            <p:ph idx="1"/>
          </p:nvPr>
        </p:nvSpPr>
        <p:spPr/>
        <p:txBody>
          <a:bodyPr/>
          <a:lstStyle/>
          <a:p>
            <a:r>
              <a:rPr lang="ru-RU" dirty="0" smtClean="0"/>
              <a:t>Въезд на территорию </a:t>
            </a:r>
            <a:r>
              <a:rPr lang="ru-RU" dirty="0" err="1" smtClean="0"/>
              <a:t>Шенгенского</a:t>
            </a:r>
            <a:r>
              <a:rPr lang="ru-RU" dirty="0" smtClean="0"/>
              <a:t> пространства осуществляется по единым правилам</a:t>
            </a:r>
          </a:p>
          <a:p>
            <a:r>
              <a:rPr lang="ru-RU" dirty="0" smtClean="0"/>
              <a:t>Въезд в </a:t>
            </a:r>
            <a:r>
              <a:rPr lang="ru-RU" dirty="0" err="1" smtClean="0"/>
              <a:t>Шенгенскую</a:t>
            </a:r>
            <a:r>
              <a:rPr lang="ru-RU" dirty="0" smtClean="0"/>
              <a:t> зону может быть временным (до 3 месяцев) и </a:t>
            </a:r>
          </a:p>
          <a:p>
            <a:r>
              <a:rPr lang="ru-RU" dirty="0" smtClean="0"/>
              <a:t>Долговременным (свыше 3-х месяцев)</a:t>
            </a:r>
          </a:p>
          <a:p>
            <a:r>
              <a:rPr lang="ru-RU" dirty="0" smtClean="0"/>
              <a:t>По </a:t>
            </a:r>
            <a:r>
              <a:rPr lang="ru-RU" dirty="0" err="1" smtClean="0"/>
              <a:t>шенгенскому</a:t>
            </a:r>
            <a:r>
              <a:rPr lang="ru-RU" dirty="0" smtClean="0"/>
              <a:t> праву ЕС гарантирует защиту прав беженцев</a:t>
            </a:r>
            <a:endParaRPr lang="ru-RU"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Правила пребывания в ЕС</a:t>
            </a:r>
            <a:endParaRPr lang="ru-RU" dirty="0"/>
          </a:p>
        </p:txBody>
      </p:sp>
      <p:sp>
        <p:nvSpPr>
          <p:cNvPr id="3" name="Содержимое 2"/>
          <p:cNvSpPr>
            <a:spLocks noGrp="1"/>
          </p:cNvSpPr>
          <p:nvPr>
            <p:ph idx="1"/>
          </p:nvPr>
        </p:nvSpPr>
        <p:spPr/>
        <p:txBody>
          <a:bodyPr>
            <a:normAutofit lnSpcReduction="10000"/>
          </a:bodyPr>
          <a:lstStyle/>
          <a:p>
            <a:r>
              <a:rPr lang="ru-RU" dirty="0" smtClean="0"/>
              <a:t>Принимающая сторона выдает т-м </a:t>
            </a:r>
            <a:r>
              <a:rPr lang="ru-RU" b="1" dirty="0" smtClean="0"/>
              <a:t>вид на жительство</a:t>
            </a:r>
            <a:r>
              <a:rPr lang="ru-RU" dirty="0" smtClean="0"/>
              <a:t>, который действителен на всей территории не менее 5 лет с момента выдачи, потом автоматически продлевается</a:t>
            </a:r>
          </a:p>
          <a:p>
            <a:r>
              <a:rPr lang="ru-RU" dirty="0" smtClean="0"/>
              <a:t>Для выдачи вида на жительство гражданам государств-членов ЕС принимающее государство может потребовать предъявить: ДУЛ, заявление о заключении контракта</a:t>
            </a:r>
            <a:endParaRPr lang="ru-RU" dirty="0"/>
          </a:p>
        </p:txBody>
      </p:sp>
    </p:spTree>
    <p:extLst>
      <p:ext uri="{BB962C8B-B14F-4D97-AF65-F5344CB8AC3E}">
        <p14:creationId xmlns:p14="http://schemas.microsoft.com/office/powerpoint/2010/main" val="3420042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mtClean="0"/>
              <a:t>сотрудничество </a:t>
            </a:r>
            <a:r>
              <a:rPr lang="ru-RU" dirty="0" smtClean="0"/>
              <a:t>в рамках </a:t>
            </a:r>
            <a:r>
              <a:rPr lang="ru-RU" dirty="0"/>
              <a:t>Восточного партнерства</a:t>
            </a:r>
          </a:p>
        </p:txBody>
      </p:sp>
      <p:sp>
        <p:nvSpPr>
          <p:cNvPr id="3" name="Объект 2"/>
          <p:cNvSpPr>
            <a:spLocks noGrp="1"/>
          </p:cNvSpPr>
          <p:nvPr>
            <p:ph idx="1"/>
          </p:nvPr>
        </p:nvSpPr>
        <p:spPr/>
        <p:txBody>
          <a:bodyPr>
            <a:normAutofit fontScale="70000" lnSpcReduction="20000"/>
          </a:bodyPr>
          <a:lstStyle/>
          <a:p>
            <a:r>
              <a:rPr lang="ru-RU" dirty="0"/>
              <a:t>Европейская комиссия сообщает о выполнении безвизовых требований странами </a:t>
            </a:r>
            <a:r>
              <a:rPr lang="ru-RU" dirty="0" smtClean="0"/>
              <a:t>19 </a:t>
            </a:r>
            <a:r>
              <a:rPr lang="ru-RU" dirty="0"/>
              <a:t>декабря Европейская комиссия сообщила об оценке выполнения критериев либерализации визового режима рядом стран, в том числе тремя государствами Восточного партнерства: Грузией, Республикой Молдова и Украиной.  В число других стран, охватываемых докладом, входят Албания, Босния и Герцеговина, бывшая югославская Республика Македония, Черногория и Сербия.</a:t>
            </a:r>
          </a:p>
          <a:p>
            <a:r>
              <a:rPr lang="ru-RU" dirty="0"/>
              <a:t> Этот ежегодный отчет показывает, что требования по либерализации визового режима для соответствующих стран продолжают выполняться, но для ряда стран в конкретных областях требуются действия - в некоторых случаях незамедлительные, чтобы это продолжалось.</a:t>
            </a:r>
          </a:p>
        </p:txBody>
      </p:sp>
    </p:spTree>
    <p:extLst>
      <p:ext uri="{BB962C8B-B14F-4D97-AF65-F5344CB8AC3E}">
        <p14:creationId xmlns:p14="http://schemas.microsoft.com/office/powerpoint/2010/main" val="11704885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fontScale="90000"/>
          </a:bodyPr>
          <a:lstStyle/>
          <a:p>
            <a:r>
              <a:rPr lang="ru-RU" dirty="0" smtClean="0"/>
              <a:t>Иностранцы-трудящиеся в странах ЕС</a:t>
            </a:r>
            <a:endParaRPr lang="ru-RU" dirty="0"/>
          </a:p>
        </p:txBody>
      </p:sp>
      <p:sp>
        <p:nvSpPr>
          <p:cNvPr id="3" name="Содержимое 2"/>
          <p:cNvSpPr>
            <a:spLocks noGrp="1"/>
          </p:cNvSpPr>
          <p:nvPr>
            <p:ph idx="1"/>
          </p:nvPr>
        </p:nvSpPr>
        <p:spPr/>
        <p:txBody>
          <a:bodyPr>
            <a:normAutofit/>
          </a:bodyPr>
          <a:lstStyle/>
          <a:p>
            <a:r>
              <a:rPr lang="ru-RU" dirty="0" smtClean="0"/>
              <a:t>5-20 % - в общем населении стран</a:t>
            </a:r>
          </a:p>
          <a:p>
            <a:r>
              <a:rPr lang="ru-RU" dirty="0" smtClean="0"/>
              <a:t>10-25 % - рабочей силы</a:t>
            </a:r>
          </a:p>
          <a:p>
            <a:r>
              <a:rPr lang="ru-RU" b="1" dirty="0" smtClean="0">
                <a:solidFill>
                  <a:srgbClr val="FF0000"/>
                </a:solidFill>
              </a:rPr>
              <a:t>ГДЕ РАБОТАЮТ?</a:t>
            </a:r>
          </a:p>
          <a:p>
            <a:r>
              <a:rPr lang="ru-RU" dirty="0" smtClean="0"/>
              <a:t>Строительство и сельское хозяйство</a:t>
            </a:r>
          </a:p>
          <a:p>
            <a:r>
              <a:rPr lang="ru-RU" b="1" dirty="0" smtClean="0">
                <a:solidFill>
                  <a:srgbClr val="FF0000"/>
                </a:solidFill>
              </a:rPr>
              <a:t>КАЧЕСТВО ТРУДОВЫХ РЕСУРСОВ</a:t>
            </a:r>
          </a:p>
          <a:p>
            <a:r>
              <a:rPr lang="ru-RU" dirty="0" smtClean="0"/>
              <a:t>Высококвалифицированные трудовые иммигранты (2 млн. ученых, инженеров, менеджеров, техников)</a:t>
            </a:r>
          </a:p>
          <a:p>
            <a:endParaRPr lang="ru-RU" dirty="0" smtClean="0"/>
          </a:p>
          <a:p>
            <a:pPr>
              <a:buNone/>
            </a:pPr>
            <a:endParaRPr lang="ru-RU" dirty="0" smtClean="0"/>
          </a:p>
          <a:p>
            <a:endParaRPr lang="ru-RU" dirty="0"/>
          </a:p>
        </p:txBody>
      </p:sp>
    </p:spTree>
    <p:extLst>
      <p:ext uri="{BB962C8B-B14F-4D97-AF65-F5344CB8AC3E}">
        <p14:creationId xmlns:p14="http://schemas.microsoft.com/office/powerpoint/2010/main" val="10197017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i="1" dirty="0" smtClean="0"/>
              <a:t>Директива </a:t>
            </a:r>
            <a:r>
              <a:rPr lang="ru-RU" sz="3200" i="1" dirty="0"/>
              <a:t>о высылке нелегальных </a:t>
            </a:r>
            <a:r>
              <a:rPr lang="ru-RU" sz="3200" i="1" dirty="0" smtClean="0"/>
              <a:t>мигрантов</a:t>
            </a:r>
            <a:r>
              <a:rPr lang="ru-RU" sz="3200" dirty="0" smtClean="0"/>
              <a:t> </a:t>
            </a:r>
            <a:endParaRPr lang="ru-RU" sz="3200" dirty="0"/>
          </a:p>
        </p:txBody>
      </p:sp>
      <p:sp>
        <p:nvSpPr>
          <p:cNvPr id="3" name="Объект 2"/>
          <p:cNvSpPr>
            <a:spLocks noGrp="1"/>
          </p:cNvSpPr>
          <p:nvPr>
            <p:ph idx="1"/>
          </p:nvPr>
        </p:nvSpPr>
        <p:spPr>
          <a:xfrm>
            <a:off x="1435608" y="1700808"/>
            <a:ext cx="7498080" cy="4547592"/>
          </a:xfrm>
        </p:spPr>
        <p:txBody>
          <a:bodyPr>
            <a:normAutofit/>
          </a:bodyPr>
          <a:lstStyle/>
          <a:p>
            <a:r>
              <a:rPr lang="ru-RU" dirty="0" smtClean="0"/>
              <a:t>обязательна </a:t>
            </a:r>
            <a:r>
              <a:rPr lang="ru-RU" dirty="0"/>
              <a:t>для всех стран - членов </a:t>
            </a:r>
            <a:r>
              <a:rPr lang="ru-RU" dirty="0" smtClean="0"/>
              <a:t>ЕС</a:t>
            </a:r>
          </a:p>
          <a:p>
            <a:r>
              <a:rPr lang="ru-RU" i="1" dirty="0" smtClean="0"/>
              <a:t>Поощряет добровольное </a:t>
            </a:r>
            <a:r>
              <a:rPr lang="ru-RU" i="1" dirty="0"/>
              <a:t>возвращение иммигрантов на </a:t>
            </a:r>
            <a:r>
              <a:rPr lang="ru-RU" i="1" dirty="0" smtClean="0"/>
              <a:t>родину</a:t>
            </a:r>
            <a:endParaRPr lang="ru-RU" dirty="0"/>
          </a:p>
        </p:txBody>
      </p:sp>
    </p:spTree>
    <p:extLst>
      <p:ext uri="{BB962C8B-B14F-4D97-AF65-F5344CB8AC3E}">
        <p14:creationId xmlns:p14="http://schemas.microsoft.com/office/powerpoint/2010/main" val="1262732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6777" y="107576"/>
            <a:ext cx="7724773" cy="1492626"/>
          </a:xfrm>
        </p:spPr>
        <p:txBody>
          <a:bodyPr/>
          <a:lstStyle/>
          <a:p>
            <a:r>
              <a:rPr lang="bg-BG" altLang="zh-CN" sz="3200" dirty="0">
                <a:latin typeface="Andale Mono"/>
                <a:cs typeface="Andale Mono"/>
              </a:rPr>
              <a:t>История Шенгенского соглашения и Шенгенского законодательства</a:t>
            </a:r>
            <a:endParaRPr kumimoji="1" lang="zh-CN" altLang="en-US" sz="3200" dirty="0"/>
          </a:p>
        </p:txBody>
      </p:sp>
      <p:sp>
        <p:nvSpPr>
          <p:cNvPr id="4" name="内容占位符 3"/>
          <p:cNvSpPr>
            <a:spLocks noGrp="1"/>
          </p:cNvSpPr>
          <p:nvPr>
            <p:ph idx="1"/>
          </p:nvPr>
        </p:nvSpPr>
        <p:spPr>
          <a:xfrm>
            <a:off x="866777" y="1447800"/>
            <a:ext cx="8066911" cy="5410200"/>
          </a:xfrm>
        </p:spPr>
        <p:txBody>
          <a:bodyPr>
            <a:normAutofit fontScale="85000" lnSpcReduction="10000"/>
          </a:bodyPr>
          <a:lstStyle/>
          <a:p>
            <a:r>
              <a:rPr lang="ru-RU" dirty="0"/>
              <a:t>Начало сотрудничеству в области внутренних дел и правосудия было положено в середине 1970-х годов. В 1975 г. в ответ на серию террористических актов государства — члены ЕС решили создать межправительственную группу ТРЕВИ (TREVI </a:t>
            </a:r>
            <a:r>
              <a:rPr lang="ru-RU" dirty="0" err="1"/>
              <a:t>group</a:t>
            </a:r>
            <a:r>
              <a:rPr lang="ru-RU" dirty="0"/>
              <a:t> — </a:t>
            </a:r>
            <a:r>
              <a:rPr lang="ru-RU" dirty="0" err="1"/>
              <a:t>Terrorisme</a:t>
            </a:r>
            <a:r>
              <a:rPr lang="ru-RU" dirty="0"/>
              <a:t>, </a:t>
            </a:r>
            <a:r>
              <a:rPr lang="ru-RU" dirty="0" err="1"/>
              <a:t>Radicalisme</a:t>
            </a:r>
            <a:r>
              <a:rPr lang="ru-RU" dirty="0"/>
              <a:t>, </a:t>
            </a:r>
            <a:r>
              <a:rPr lang="ru-RU" dirty="0" err="1"/>
              <a:t>Extremisme</a:t>
            </a:r>
            <a:r>
              <a:rPr lang="ru-RU" dirty="0"/>
              <a:t>, </a:t>
            </a:r>
            <a:r>
              <a:rPr lang="ru-RU" dirty="0" err="1"/>
              <a:t>Violence</a:t>
            </a:r>
            <a:r>
              <a:rPr lang="ru-RU" dirty="0"/>
              <a:t> </a:t>
            </a:r>
            <a:r>
              <a:rPr lang="ru-RU" dirty="0" err="1"/>
              <a:t>Internationale</a:t>
            </a:r>
            <a:r>
              <a:rPr lang="ru-RU" dirty="0"/>
              <a:t>) в составе старших должностных лиц национальных министерств внутренних дел. Первоначально она координировала обмен информацией о террористических организациях. Позже группа занялась вопросами пограничного контроля, миграционных потоков и нелегальной транспортировкой наркотиков</a:t>
            </a:r>
            <a:r>
              <a:rPr lang="ru-RU" dirty="0" smtClean="0"/>
              <a:t>.</a:t>
            </a:r>
            <a:endParaRPr lang="ru-RU" altLang="zh-CN"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370289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568" y="260648"/>
            <a:ext cx="7858120" cy="1143000"/>
          </a:xfrm>
        </p:spPr>
        <p:txBody>
          <a:bodyPr>
            <a:noAutofit/>
          </a:bodyPr>
          <a:lstStyle/>
          <a:p>
            <a:r>
              <a:rPr lang="ru-RU" sz="3200" dirty="0"/>
              <a:t>Европейский пакт об иммиграции и политическом убежище (</a:t>
            </a:r>
            <a:r>
              <a:rPr lang="ru-RU" sz="3200" i="1" dirty="0" err="1"/>
              <a:t>European</a:t>
            </a:r>
            <a:r>
              <a:rPr lang="ru-RU" sz="3200" i="1" dirty="0"/>
              <a:t> </a:t>
            </a:r>
            <a:r>
              <a:rPr lang="ru-RU" sz="3200" i="1" dirty="0" err="1"/>
              <a:t>Pact</a:t>
            </a:r>
            <a:r>
              <a:rPr lang="ru-RU" sz="3200" i="1" dirty="0"/>
              <a:t> </a:t>
            </a:r>
            <a:r>
              <a:rPr lang="ru-RU" sz="3200" i="1" dirty="0" err="1"/>
              <a:t>on</a:t>
            </a:r>
            <a:r>
              <a:rPr lang="ru-RU" sz="3200" i="1" dirty="0"/>
              <a:t> </a:t>
            </a:r>
            <a:r>
              <a:rPr lang="ru-RU" sz="3200" i="1" dirty="0" err="1"/>
              <a:t>Asylum</a:t>
            </a:r>
            <a:r>
              <a:rPr lang="ru-RU" sz="3200" i="1" dirty="0"/>
              <a:t> </a:t>
            </a:r>
            <a:r>
              <a:rPr lang="ru-RU" sz="3200" i="1" dirty="0" err="1"/>
              <a:t>and</a:t>
            </a:r>
            <a:r>
              <a:rPr lang="ru-RU" sz="3200" i="1" dirty="0"/>
              <a:t> </a:t>
            </a:r>
            <a:r>
              <a:rPr lang="ru-RU" sz="3200" i="1" dirty="0" err="1"/>
              <a:t>Immigration</a:t>
            </a:r>
            <a:r>
              <a:rPr lang="ru-RU" sz="3200" dirty="0"/>
              <a:t>, </a:t>
            </a:r>
            <a:r>
              <a:rPr lang="ru-RU" sz="3200" dirty="0" smtClean="0"/>
              <a:t>24сентября </a:t>
            </a:r>
            <a:r>
              <a:rPr lang="ru-RU" sz="3200" dirty="0"/>
              <a:t>2008 г.)</a:t>
            </a:r>
          </a:p>
        </p:txBody>
      </p:sp>
      <p:sp>
        <p:nvSpPr>
          <p:cNvPr id="3" name="Объект 2"/>
          <p:cNvSpPr>
            <a:spLocks noGrp="1"/>
          </p:cNvSpPr>
          <p:nvPr>
            <p:ph idx="1"/>
          </p:nvPr>
        </p:nvSpPr>
        <p:spPr>
          <a:xfrm>
            <a:off x="1435608" y="1844824"/>
            <a:ext cx="7498080" cy="4403576"/>
          </a:xfrm>
        </p:spPr>
        <p:txBody>
          <a:bodyPr>
            <a:normAutofit lnSpcReduction="10000"/>
          </a:bodyPr>
          <a:lstStyle/>
          <a:p>
            <a:r>
              <a:rPr lang="ru-RU" dirty="0" smtClean="0"/>
              <a:t>Обязателен </a:t>
            </a:r>
            <a:r>
              <a:rPr lang="ru-RU" dirty="0"/>
              <a:t>для всех стран - членов </a:t>
            </a:r>
            <a:r>
              <a:rPr lang="ru-RU" dirty="0" smtClean="0"/>
              <a:t>ЕС</a:t>
            </a:r>
          </a:p>
          <a:p>
            <a:r>
              <a:rPr lang="ru-RU" dirty="0" smtClean="0"/>
              <a:t>воспроизводит </a:t>
            </a:r>
            <a:r>
              <a:rPr lang="ru-RU" dirty="0"/>
              <a:t>принципы иммиграционной политики ЕС, зафиксированные в "Плане Тампере" (1999 г.) и "Гаагской платформе" (2004 г.), и опирается на положения Лиссабонского договора по функционированию Общей иммиграционной политики </a:t>
            </a:r>
          </a:p>
          <a:p>
            <a:endParaRPr lang="ru-RU" dirty="0"/>
          </a:p>
        </p:txBody>
      </p:sp>
    </p:spTree>
    <p:extLst>
      <p:ext uri="{BB962C8B-B14F-4D97-AF65-F5344CB8AC3E}">
        <p14:creationId xmlns:p14="http://schemas.microsoft.com/office/powerpoint/2010/main" val="27499575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0"/>
            <a:ext cx="8172400" cy="764704"/>
          </a:xfrm>
          <a:solidFill>
            <a:schemeClr val="accent3">
              <a:lumMod val="40000"/>
              <a:lumOff val="60000"/>
            </a:schemeClr>
          </a:solidFill>
        </p:spPr>
        <p:txBody>
          <a:bodyPr>
            <a:normAutofit fontScale="90000"/>
          </a:bodyPr>
          <a:lstStyle/>
          <a:p>
            <a:r>
              <a:rPr lang="ru-RU" b="1" dirty="0"/>
              <a:t> Нелегальная трудовая </a:t>
            </a:r>
            <a:r>
              <a:rPr lang="ru-RU" b="1" dirty="0" smtClean="0"/>
              <a:t>иммиграция</a:t>
            </a:r>
            <a:endParaRPr lang="ru-RU" dirty="0"/>
          </a:p>
        </p:txBody>
      </p:sp>
      <p:sp>
        <p:nvSpPr>
          <p:cNvPr id="3" name="Объект 2"/>
          <p:cNvSpPr>
            <a:spLocks noGrp="1"/>
          </p:cNvSpPr>
          <p:nvPr>
            <p:ph idx="1"/>
          </p:nvPr>
        </p:nvSpPr>
        <p:spPr>
          <a:xfrm>
            <a:off x="1435608" y="764704"/>
            <a:ext cx="7498080" cy="6093296"/>
          </a:xfrm>
        </p:spPr>
        <p:txBody>
          <a:bodyPr>
            <a:normAutofit fontScale="85000" lnSpcReduction="10000"/>
          </a:bodyPr>
          <a:lstStyle/>
          <a:p>
            <a:r>
              <a:rPr lang="ru-RU" dirty="0" smtClean="0"/>
              <a:t>С </a:t>
            </a:r>
            <a:r>
              <a:rPr lang="ru-RU" dirty="0"/>
              <a:t>целью воспрепятствования притоку в ЕС нелегальной рабочей силы 18 июня 2009 года была одобрена Директива о санкциях и мерах, применимых к работодателям незаконно пребывающих граждан третьих стран. Эта Директива представляет собой юридически обязательный нормативный акт в рамках иммиграционной политики и иммиграционного законодательства ЕС. В качестве основополагающего Директива зафиксировала </a:t>
            </a:r>
            <a:r>
              <a:rPr lang="ru-RU" b="1" i="1" dirty="0"/>
              <a:t>принцип запрета любого трудоустройства нелегальных иммигрантов</a:t>
            </a:r>
            <a:r>
              <a:rPr lang="ru-RU" dirty="0"/>
              <a:t> и предусмотрела к его нарушителям широкий комплекс санкций и мер превентивного, восстановительного и карательного </a:t>
            </a:r>
            <a:r>
              <a:rPr lang="ru-RU" dirty="0" smtClean="0"/>
              <a:t>характера</a:t>
            </a:r>
            <a:endParaRPr lang="ru-RU" dirty="0"/>
          </a:p>
        </p:txBody>
      </p:sp>
    </p:spTree>
    <p:extLst>
      <p:ext uri="{BB962C8B-B14F-4D97-AF65-F5344CB8AC3E}">
        <p14:creationId xmlns:p14="http://schemas.microsoft.com/office/powerpoint/2010/main" val="38772529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0"/>
            <a:ext cx="8172400" cy="764704"/>
          </a:xfrm>
          <a:solidFill>
            <a:schemeClr val="accent3">
              <a:lumMod val="40000"/>
              <a:lumOff val="60000"/>
            </a:schemeClr>
          </a:solidFill>
        </p:spPr>
        <p:txBody>
          <a:bodyPr>
            <a:normAutofit fontScale="90000"/>
          </a:bodyPr>
          <a:lstStyle/>
          <a:p>
            <a:r>
              <a:rPr lang="ru-RU" b="1" dirty="0"/>
              <a:t> Нелегальная трудовая </a:t>
            </a:r>
            <a:r>
              <a:rPr lang="ru-RU" b="1" dirty="0" smtClean="0"/>
              <a:t>иммиграция</a:t>
            </a:r>
            <a:endParaRPr lang="ru-RU" dirty="0"/>
          </a:p>
        </p:txBody>
      </p:sp>
      <p:sp>
        <p:nvSpPr>
          <p:cNvPr id="3" name="Объект 2"/>
          <p:cNvSpPr>
            <a:spLocks noGrp="1"/>
          </p:cNvSpPr>
          <p:nvPr>
            <p:ph idx="1"/>
          </p:nvPr>
        </p:nvSpPr>
        <p:spPr>
          <a:xfrm>
            <a:off x="1435608" y="764704"/>
            <a:ext cx="7498080" cy="6093296"/>
          </a:xfrm>
        </p:spPr>
        <p:txBody>
          <a:bodyPr>
            <a:normAutofit fontScale="77500" lnSpcReduction="20000"/>
          </a:bodyPr>
          <a:lstStyle/>
          <a:p>
            <a:pPr marL="82296" indent="0">
              <a:buNone/>
            </a:pPr>
            <a:r>
              <a:rPr lang="ru-RU" dirty="0" smtClean="0"/>
              <a:t>К </a:t>
            </a:r>
            <a:r>
              <a:rPr lang="ru-RU" dirty="0"/>
              <a:t>ним относятся:</a:t>
            </a:r>
          </a:p>
          <a:p>
            <a:r>
              <a:rPr lang="ru-RU" dirty="0"/>
              <a:t>– обязанности работодателей удостоверяться в законности пребывания нанимаемых ими граждан третьих стран и информировать компетентные органы о трудоустройстве таких работников-мигрантов;</a:t>
            </a:r>
          </a:p>
          <a:p>
            <a:r>
              <a:rPr lang="ru-RU" dirty="0"/>
              <a:t>– штрафные санкции, размер которых зависит от количества принятых на работу нелегальных иммигрантов, плюс обязанность оплаты расходов по их возврату на родину;</a:t>
            </a:r>
          </a:p>
          <a:p>
            <a:r>
              <a:rPr lang="ru-RU" dirty="0"/>
              <a:t>– лишение права на получение различных видов льгот, помощи и дотаций со стороны органов власти, права участия в размещении государственных заказов и т.д.;</a:t>
            </a:r>
          </a:p>
          <a:p>
            <a:r>
              <a:rPr lang="ru-RU" dirty="0"/>
              <a:t>– обязанность государств-членов проводить на своей территории «эффективные и надлежащие инспекции» в целях выявления фактов трудоустройства нелегальных иммигрантов.</a:t>
            </a:r>
          </a:p>
        </p:txBody>
      </p:sp>
    </p:spTree>
    <p:extLst>
      <p:ext uri="{BB962C8B-B14F-4D97-AF65-F5344CB8AC3E}">
        <p14:creationId xmlns:p14="http://schemas.microsoft.com/office/powerpoint/2010/main" val="20850958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0"/>
            <a:ext cx="8172400" cy="764704"/>
          </a:xfrm>
          <a:solidFill>
            <a:schemeClr val="accent3">
              <a:lumMod val="40000"/>
              <a:lumOff val="60000"/>
            </a:schemeClr>
          </a:solidFill>
        </p:spPr>
        <p:txBody>
          <a:bodyPr>
            <a:normAutofit fontScale="90000"/>
          </a:bodyPr>
          <a:lstStyle/>
          <a:p>
            <a:r>
              <a:rPr lang="ru-RU" b="1" dirty="0"/>
              <a:t> Нелегальная трудовая </a:t>
            </a:r>
            <a:r>
              <a:rPr lang="ru-RU" b="1" dirty="0" smtClean="0"/>
              <a:t>иммиграция</a:t>
            </a:r>
            <a:endParaRPr lang="ru-RU" dirty="0"/>
          </a:p>
        </p:txBody>
      </p:sp>
      <p:sp>
        <p:nvSpPr>
          <p:cNvPr id="3" name="Объект 2"/>
          <p:cNvSpPr>
            <a:spLocks noGrp="1"/>
          </p:cNvSpPr>
          <p:nvPr>
            <p:ph idx="1"/>
          </p:nvPr>
        </p:nvSpPr>
        <p:spPr>
          <a:xfrm>
            <a:off x="1435608" y="764704"/>
            <a:ext cx="7498080" cy="6093296"/>
          </a:xfrm>
        </p:spPr>
        <p:txBody>
          <a:bodyPr>
            <a:normAutofit fontScale="77500" lnSpcReduction="20000"/>
          </a:bodyPr>
          <a:lstStyle/>
          <a:p>
            <a:r>
              <a:rPr lang="ru-RU" dirty="0" smtClean="0"/>
              <a:t>Наряду </a:t>
            </a:r>
            <a:r>
              <a:rPr lang="ru-RU" dirty="0"/>
              <a:t>с этими положениями, Директива не содержит предписаний об ответственности самих незаконных работников (этот вопрос регулируется национальным законодательством). С другой стороны, она вводит ряд положений, направленных на защиту интересов последних: например, обязанность работодателей возместить им в полном объеме задолженность по заработной плате и произвести в их пользу другие платежи, как если бы они трудились на законных основаниях. По истечении предельного срока трансформации в национальное законодательство – 20 июля 2011 г. – положения Директивы будут применяться на всей территории Европейского Союза, за исключением трех государств-членов (Великобритании, Дании и Ирландии), пользующихся согласно учредительным документам ЕС особыми изъятиями в правоохранительной сфере.</a:t>
            </a:r>
          </a:p>
        </p:txBody>
      </p:sp>
    </p:spTree>
    <p:extLst>
      <p:ext uri="{BB962C8B-B14F-4D97-AF65-F5344CB8AC3E}">
        <p14:creationId xmlns:p14="http://schemas.microsoft.com/office/powerpoint/2010/main" val="30384753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dirty="0" smtClean="0"/>
              <a:t>Противодействие нелегальной миграции</a:t>
            </a:r>
            <a:endParaRPr lang="ru-RU" dirty="0"/>
          </a:p>
        </p:txBody>
      </p:sp>
      <p:sp>
        <p:nvSpPr>
          <p:cNvPr id="3" name="Содержимое 2"/>
          <p:cNvSpPr>
            <a:spLocks noGrp="1"/>
          </p:cNvSpPr>
          <p:nvPr>
            <p:ph idx="1"/>
          </p:nvPr>
        </p:nvSpPr>
        <p:spPr/>
        <p:txBody>
          <a:bodyPr/>
          <a:lstStyle/>
          <a:p>
            <a:r>
              <a:rPr lang="ru-RU" dirty="0" smtClean="0"/>
              <a:t>«О приоритетах политики по борьбе с нелегальной миграцией граждан третьих стран» от 19 июля 2006 г. </a:t>
            </a:r>
          </a:p>
          <a:p>
            <a:r>
              <a:rPr lang="ru-RU" dirty="0" smtClean="0"/>
              <a:t>Директива «Об общих стандартах и процедурах, подлежащих  применению в государствах-членах к возврату незаконно пребывающих граждан третьих стран»</a:t>
            </a:r>
            <a:endParaRPr lang="ru-RU"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dirty="0" smtClean="0"/>
              <a:t>Противодействие нелегальной миграции</a:t>
            </a:r>
            <a:endParaRPr lang="ru-RU" dirty="0"/>
          </a:p>
        </p:txBody>
      </p:sp>
      <p:sp>
        <p:nvSpPr>
          <p:cNvPr id="3" name="Содержимое 2"/>
          <p:cNvSpPr>
            <a:spLocks noGrp="1"/>
          </p:cNvSpPr>
          <p:nvPr>
            <p:ph idx="1"/>
          </p:nvPr>
        </p:nvSpPr>
        <p:spPr/>
        <p:txBody>
          <a:bodyPr>
            <a:normAutofit/>
          </a:bodyPr>
          <a:lstStyle/>
          <a:p>
            <a:r>
              <a:rPr lang="ru-RU" sz="3600" dirty="0" smtClean="0"/>
              <a:t>Фонд поддержки внешних границ ЕС</a:t>
            </a:r>
          </a:p>
          <a:p>
            <a:r>
              <a:rPr lang="ru-RU" sz="3600" dirty="0" smtClean="0"/>
              <a:t>Фонд выдворения нелегальных мигрантов</a:t>
            </a:r>
          </a:p>
          <a:p>
            <a:r>
              <a:rPr lang="ru-RU" sz="3600" dirty="0" smtClean="0"/>
              <a:t>Создание единой общеевропейской пограничной службы</a:t>
            </a:r>
            <a:endParaRPr lang="ru-RU" sz="36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dirty="0" smtClean="0"/>
              <a:t>Противодействие нелегальной миграции</a:t>
            </a:r>
            <a:endParaRPr lang="ru-RU" dirty="0"/>
          </a:p>
        </p:txBody>
      </p:sp>
      <p:sp>
        <p:nvSpPr>
          <p:cNvPr id="3" name="Содержимое 2"/>
          <p:cNvSpPr>
            <a:spLocks noGrp="1"/>
          </p:cNvSpPr>
          <p:nvPr>
            <p:ph idx="1"/>
          </p:nvPr>
        </p:nvSpPr>
        <p:spPr>
          <a:xfrm>
            <a:off x="1435608" y="1844824"/>
            <a:ext cx="7498080" cy="4403576"/>
          </a:xfrm>
        </p:spPr>
        <p:txBody>
          <a:bodyPr/>
          <a:lstStyle/>
          <a:p>
            <a:r>
              <a:rPr lang="ru-RU" dirty="0" smtClean="0"/>
              <a:t>С 2005 г. функционирует  Агентство по общему управлению внешних границ государств-участников ЕС со штаб-квартирой в Варшаве</a:t>
            </a:r>
            <a:endParaRPr lang="ru-RU" dirty="0"/>
          </a:p>
        </p:txBody>
      </p:sp>
    </p:spTree>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74638"/>
            <a:ext cx="8034096" cy="1143000"/>
          </a:xfrm>
        </p:spPr>
        <p:txBody>
          <a:bodyPr>
            <a:normAutofit fontScale="90000"/>
          </a:bodyPr>
          <a:lstStyle/>
          <a:p>
            <a:r>
              <a:rPr lang="ru-RU" sz="3600" dirty="0"/>
              <a:t>Европейская комиссия </a:t>
            </a:r>
            <a:r>
              <a:rPr lang="ru-RU" sz="3600" dirty="0" smtClean="0"/>
              <a:t>улучшает </a:t>
            </a:r>
            <a:r>
              <a:rPr lang="ru-RU" sz="3600" dirty="0"/>
              <a:t>статистику по миграции и международной защите </a:t>
            </a:r>
            <a:br>
              <a:rPr lang="ru-RU" sz="3600" dirty="0"/>
            </a:br>
            <a:endParaRPr lang="ru-RU" sz="3600" dirty="0"/>
          </a:p>
        </p:txBody>
      </p:sp>
      <p:sp>
        <p:nvSpPr>
          <p:cNvPr id="3" name="Объект 2"/>
          <p:cNvSpPr>
            <a:spLocks noGrp="1"/>
          </p:cNvSpPr>
          <p:nvPr>
            <p:ph idx="1"/>
          </p:nvPr>
        </p:nvSpPr>
        <p:spPr/>
        <p:txBody>
          <a:bodyPr>
            <a:normAutofit fontScale="92500" lnSpcReduction="20000"/>
          </a:bodyPr>
          <a:lstStyle/>
          <a:p>
            <a:r>
              <a:rPr lang="ru-RU" dirty="0" err="1" smtClean="0"/>
              <a:t>Евростат</a:t>
            </a:r>
            <a:r>
              <a:rPr lang="ru-RU" dirty="0" smtClean="0"/>
              <a:t> </a:t>
            </a:r>
            <a:r>
              <a:rPr lang="ru-RU" dirty="0"/>
              <a:t>отметил потребность в более подробном, частом и своевременном сборе  статистических данных в сферах управления миграцией и предоставления убежища. Такие данные будут способствовать более полному и регулярному освещению ситуации в данных областях. Принятое 16 мая предложение вносит поправки в Регламент Европейского парламента и совета 862/2007 и заполняет его основные пробелы.</a:t>
            </a:r>
          </a:p>
        </p:txBody>
      </p:sp>
    </p:spTree>
    <p:extLst>
      <p:ext uri="{BB962C8B-B14F-4D97-AF65-F5344CB8AC3E}">
        <p14:creationId xmlns:p14="http://schemas.microsoft.com/office/powerpoint/2010/main" val="21116192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t>Саммит Евросоюза в </a:t>
            </a:r>
            <a:r>
              <a:rPr lang="ru-RU" dirty="0" smtClean="0"/>
              <a:t>Риме</a:t>
            </a:r>
            <a:br>
              <a:rPr lang="ru-RU" dirty="0" smtClean="0"/>
            </a:br>
            <a:r>
              <a:rPr lang="ru-RU" dirty="0" smtClean="0"/>
              <a:t> 25 марта 2017 год</a:t>
            </a:r>
            <a:endParaRPr lang="ru-RU" dirty="0"/>
          </a:p>
        </p:txBody>
      </p:sp>
      <p:sp>
        <p:nvSpPr>
          <p:cNvPr id="3" name="Объект 2"/>
          <p:cNvSpPr>
            <a:spLocks noGrp="1"/>
          </p:cNvSpPr>
          <p:nvPr>
            <p:ph idx="1"/>
          </p:nvPr>
        </p:nvSpPr>
        <p:spPr/>
        <p:txBody>
          <a:bodyPr>
            <a:normAutofit fontScale="85000" lnSpcReduction="10000"/>
          </a:bodyPr>
          <a:lstStyle/>
          <a:p>
            <a:pPr fontAlgn="base"/>
            <a:r>
              <a:rPr lang="ru-RU" dirty="0" smtClean="0"/>
              <a:t>увенчался </a:t>
            </a:r>
            <a:r>
              <a:rPr lang="ru-RU" dirty="0"/>
              <a:t>подписанием </a:t>
            </a:r>
            <a:r>
              <a:rPr lang="ru-RU" b="1" dirty="0">
                <a:solidFill>
                  <a:srgbClr val="FF0000"/>
                </a:solidFill>
              </a:rPr>
              <a:t>новой Римской декларации</a:t>
            </a:r>
            <a:r>
              <a:rPr lang="ru-RU" dirty="0"/>
              <a:t>. Подписи под документом поставили лидеры всех 27 стран, оставшихся в ЕС после выхода из него Великобритании.</a:t>
            </a:r>
          </a:p>
          <a:p>
            <a:pPr fontAlgn="base"/>
            <a:r>
              <a:rPr lang="ru-RU" dirty="0"/>
              <a:t>Торжественная церемония прошла в зале Горациев и </a:t>
            </a:r>
            <a:r>
              <a:rPr lang="ru-RU" dirty="0" err="1"/>
              <a:t>Куриациев</a:t>
            </a:r>
            <a:r>
              <a:rPr lang="ru-RU" dirty="0"/>
              <a:t> капитолийского Дворца консерваторов </a:t>
            </a:r>
            <a:r>
              <a:rPr lang="ru-RU" b="1" dirty="0"/>
              <a:t>60 лет </a:t>
            </a:r>
            <a:r>
              <a:rPr lang="ru-RU" b="1" dirty="0" smtClean="0"/>
              <a:t>спустя </a:t>
            </a:r>
            <a:r>
              <a:rPr lang="ru-RU" dirty="0" smtClean="0"/>
              <a:t>после </a:t>
            </a:r>
            <a:r>
              <a:rPr lang="ru-RU" dirty="0"/>
              <a:t>25 марта 1957 </a:t>
            </a:r>
            <a:r>
              <a:rPr lang="ru-RU" dirty="0" smtClean="0"/>
              <a:t>года и там же, где </a:t>
            </a:r>
            <a:r>
              <a:rPr lang="ru-RU" dirty="0"/>
              <a:t>состоялось подписание договора о создании Европейского экономического сообщества, положившего начало будущего Евросоюза</a:t>
            </a:r>
            <a:r>
              <a:rPr lang="ru-RU" dirty="0" smtClean="0"/>
              <a:t>.</a:t>
            </a:r>
            <a:endParaRPr lang="ru-RU" dirty="0"/>
          </a:p>
        </p:txBody>
      </p:sp>
    </p:spTree>
    <p:extLst>
      <p:ext uri="{BB962C8B-B14F-4D97-AF65-F5344CB8AC3E}">
        <p14:creationId xmlns:p14="http://schemas.microsoft.com/office/powerpoint/2010/main" val="7307425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638"/>
            <a:ext cx="7746064" cy="1143000"/>
          </a:xfrm>
        </p:spPr>
        <p:txBody>
          <a:bodyPr>
            <a:normAutofit fontScale="90000"/>
          </a:bodyPr>
          <a:lstStyle/>
          <a:p>
            <a:r>
              <a:rPr lang="ru-RU" sz="3600" b="1" dirty="0"/>
              <a:t>Еврокомиссия развивает концепцию контролируемых центров для мигрантов </a:t>
            </a:r>
            <a:br>
              <a:rPr lang="ru-RU" sz="3600" b="1" dirty="0"/>
            </a:br>
            <a:endParaRPr lang="ru-RU" sz="3600" b="1" dirty="0"/>
          </a:p>
        </p:txBody>
      </p:sp>
      <p:sp>
        <p:nvSpPr>
          <p:cNvPr id="3" name="Объект 2"/>
          <p:cNvSpPr>
            <a:spLocks noGrp="1"/>
          </p:cNvSpPr>
          <p:nvPr>
            <p:ph idx="1"/>
          </p:nvPr>
        </p:nvSpPr>
        <p:spPr>
          <a:xfrm>
            <a:off x="1331640" y="1124744"/>
            <a:ext cx="7602048" cy="5400600"/>
          </a:xfrm>
        </p:spPr>
        <p:txBody>
          <a:bodyPr>
            <a:normAutofit fontScale="77500" lnSpcReduction="20000"/>
          </a:bodyPr>
          <a:lstStyle/>
          <a:p>
            <a:r>
              <a:rPr lang="ru-RU" dirty="0" smtClean="0"/>
              <a:t>Следуя </a:t>
            </a:r>
            <a:r>
              <a:rPr lang="ru-RU" dirty="0"/>
              <a:t>призыву лидеров ЕС на заседании Европейского совета в </a:t>
            </a:r>
            <a:r>
              <a:rPr lang="ru-RU" dirty="0" smtClean="0"/>
              <a:t>июне 2018 г., </a:t>
            </a:r>
            <a:r>
              <a:rPr lang="ru-RU" dirty="0"/>
              <a:t>Европейская комиссия работает над </a:t>
            </a:r>
            <a:r>
              <a:rPr lang="ru-RU" b="1" dirty="0"/>
              <a:t>концепцией </a:t>
            </a:r>
            <a:r>
              <a:rPr lang="ru-RU" b="1" dirty="0">
                <a:solidFill>
                  <a:srgbClr val="C00000"/>
                </a:solidFill>
              </a:rPr>
              <a:t>контролируемых центров для мигрантов</a:t>
            </a:r>
            <a:r>
              <a:rPr lang="ru-RU" dirty="0"/>
              <a:t>, а также </a:t>
            </a:r>
            <a:r>
              <a:rPr lang="ru-RU" b="1" dirty="0"/>
              <a:t>краткосрочных мер, которые могут быть приняты для оптимизации обработки дел мигрантов, прибывающих в ЕС по морю</a:t>
            </a:r>
            <a:r>
              <a:rPr lang="ru-RU" dirty="0"/>
              <a:t>, а также над созданием предварительного плана по принятию </a:t>
            </a:r>
            <a:r>
              <a:rPr lang="ru-RU" b="1" dirty="0">
                <a:solidFill>
                  <a:srgbClr val="FF0000"/>
                </a:solidFill>
              </a:rPr>
              <a:t>региональных соглашений с третьими странами </a:t>
            </a:r>
            <a:r>
              <a:rPr lang="ru-RU" dirty="0"/>
              <a:t>касательно приема прибывающих по морю мигрантов. Подготовка таких региональных соглашений должна проводиться в комплексе с разработкой концепции контролируемых центров для мигрантов в ЕС. Вместе обе концепции должны помочь сделать решение проблем в сфере миграции в регионе предметом общей ответственности. </a:t>
            </a:r>
          </a:p>
        </p:txBody>
      </p:sp>
    </p:spTree>
    <p:extLst>
      <p:ext uri="{BB962C8B-B14F-4D97-AF65-F5344CB8AC3E}">
        <p14:creationId xmlns:p14="http://schemas.microsoft.com/office/powerpoint/2010/main" val="7616807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10484</TotalTime>
  <Words>9746</Words>
  <Application>Microsoft Office PowerPoint</Application>
  <PresentationFormat>Экран (4:3)</PresentationFormat>
  <Paragraphs>589</Paragraphs>
  <Slides>194</Slides>
  <Notes>6</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194</vt:i4>
      </vt:variant>
    </vt:vector>
  </HeadingPairs>
  <TitlesOfParts>
    <vt:vector size="205" baseType="lpstr">
      <vt:lpstr>Andale Mono</vt:lpstr>
      <vt:lpstr>Arial</vt:lpstr>
      <vt:lpstr>Calibri</vt:lpstr>
      <vt:lpstr>Corbel</vt:lpstr>
      <vt:lpstr>Georgia</vt:lpstr>
      <vt:lpstr>Gill Sans MT</vt:lpstr>
      <vt:lpstr>华文中宋</vt:lpstr>
      <vt:lpstr>Times New Roman</vt:lpstr>
      <vt:lpstr>Verdana</vt:lpstr>
      <vt:lpstr>Wingdings 2</vt:lpstr>
      <vt:lpstr>Солнцестояние</vt:lpstr>
      <vt:lpstr>Регулирование международной миграции в странах Евросоюза</vt:lpstr>
      <vt:lpstr>Мигрантов в Европе</vt:lpstr>
      <vt:lpstr>Значение миграции для ЕС</vt:lpstr>
      <vt:lpstr>Значение миграции для ЕС</vt:lpstr>
      <vt:lpstr>литература</vt:lpstr>
      <vt:lpstr>Два вида миграционных потоков в ЕС</vt:lpstr>
      <vt:lpstr>Шенгенское соглашение</vt:lpstr>
      <vt:lpstr>История Шенгенского соглашения и Шенгенского законодательства</vt:lpstr>
      <vt:lpstr>История Шенгенского соглашения и Шенгенского законодательства</vt:lpstr>
      <vt:lpstr>История Шенгенского соглашения и Шенгенского законодательства</vt:lpstr>
      <vt:lpstr>Презентация PowerPoint</vt:lpstr>
      <vt:lpstr>Шенгенское соглашение</vt:lpstr>
      <vt:lpstr>Живописная деревня Шенген с населением в 500 жителей</vt:lpstr>
      <vt:lpstr>Место для подписания документа было выбрано не случайно</vt:lpstr>
      <vt:lpstr>История Шенгенского соглашения и Шенгенского законодательства</vt:lpstr>
      <vt:lpstr>Презентация PowerPoint</vt:lpstr>
      <vt:lpstr>Конвенция о введении в действие и применении Шенгенского соглашения</vt:lpstr>
      <vt:lpstr>По Маастрихтскому договору 1992 г. </vt:lpstr>
      <vt:lpstr>Амстердамский договор (1997)</vt:lpstr>
      <vt:lpstr>В 1999 году начало действовать Шенгенское законодательство ЕС </vt:lpstr>
      <vt:lpstr>В 1999 году начало действовать Шенгенское законодательство ЕС </vt:lpstr>
      <vt:lpstr>Общую политику ЕС в области миграции </vt:lpstr>
      <vt:lpstr>Презентация PowerPoint</vt:lpstr>
      <vt:lpstr>Презентация PowerPoint</vt:lpstr>
      <vt:lpstr>Презентация PowerPoint</vt:lpstr>
      <vt:lpstr>Новые члены ЕС</vt:lpstr>
      <vt:lpstr>Неучастие</vt:lpstr>
      <vt:lpstr>Неполное применение</vt:lpstr>
      <vt:lpstr>ШЕНГЕНСКАЯ ЗОНА</vt:lpstr>
      <vt:lpstr>Презентация PowerPoint</vt:lpstr>
      <vt:lpstr>страны Шенгенского соглашения:</vt:lpstr>
      <vt:lpstr>страны Шенгенского соглашения:</vt:lpstr>
      <vt:lpstr>страны Шенгенского соглашения:</vt:lpstr>
      <vt:lpstr>страны Шенгенского соглашения:</vt:lpstr>
      <vt:lpstr>присоединились к Шенгенской зоне</vt:lpstr>
      <vt:lpstr>присоединились к Шенгенской зоне</vt:lpstr>
      <vt:lpstr>Не стоит путать ЕС, шенген и еврозону, но правильным будет сравнить эти три образования</vt:lpstr>
      <vt:lpstr>Участие стран в европейских договорах и организациях.</vt:lpstr>
      <vt:lpstr>Сегодня действуют 3 соглашения</vt:lpstr>
      <vt:lpstr>Членство в ЕС не означает непременного участия в шенгене</vt:lpstr>
      <vt:lpstr>ВИС</vt:lpstr>
      <vt:lpstr>В Западной Европе сотрудничество</vt:lpstr>
      <vt:lpstr>Миграция и права граждан ЕС регламентируются</vt:lpstr>
      <vt:lpstr>Регламент Совета (ЕЭС) № 1612/68 от 15 октября 1968 г.</vt:lpstr>
      <vt:lpstr>Регламент ЕЭС № 1612/68 Совета от 15 октября 1968 г. «О свободном передвижении работников внутри Сообщества»</vt:lpstr>
      <vt:lpstr>Регламент ЕЭС № 1612/68 Совета от 15 октября 1968 г. «О свободном передвижении работников внутри Сообщества»</vt:lpstr>
      <vt:lpstr>Регламент № 1612/68</vt:lpstr>
      <vt:lpstr>На саммите в Люксембурге в июне 1991 г. </vt:lpstr>
      <vt:lpstr>Маастрихтский договор, 7 февраля 1992 г.</vt:lpstr>
      <vt:lpstr>Маастрихтский договор, 7 февраля 1992 г.</vt:lpstr>
      <vt:lpstr>Маастрихтский договор, 7 февраля 1992 г.</vt:lpstr>
      <vt:lpstr>После горячих дебатов на Межправительственной конференции 1996—1997 гг. было предложено создать «европейское пространство свободы, безопасности и правосудия», обеспечить свободу передвижения граждан ЕС и приблизить политику Евросоюза к их нуждам. </vt:lpstr>
      <vt:lpstr>Амстердамский договор 1997 Г.</vt:lpstr>
      <vt:lpstr>саммит Европейского Союза в г. Тампере </vt:lpstr>
      <vt:lpstr>приоритетные сферы деятельности</vt:lpstr>
      <vt:lpstr>Пакт  Тампере</vt:lpstr>
      <vt:lpstr>Пакт  Тампере</vt:lpstr>
      <vt:lpstr>После 2001 г. значительно активизировалось сотрудничество государств-членов в вопросах борьбы с нелегальной иммиграцией.</vt:lpstr>
      <vt:lpstr>После 2001 г. значительно активизировалось сотрудничество государств-членов в вопросах борьбы с нелегальной иммиграцией.</vt:lpstr>
      <vt:lpstr>Презентация PowerPoint</vt:lpstr>
      <vt:lpstr>«Лиссабонская инициатива»</vt:lpstr>
      <vt:lpstr>Лиссабонский договор 2007 г.</vt:lpstr>
      <vt:lpstr>Лиссабонский договор 2007 г.</vt:lpstr>
      <vt:lpstr> В статье 79 Лиссабонского договора 2009 г. </vt:lpstr>
      <vt:lpstr> </vt:lpstr>
      <vt:lpstr>ОСОБЫЕ ОГРАНИЧЕНИЯ СВОБОДЫ ТРУДОВОЙ МИГРАЦИИ В РАМКАХ СТРАН ЕС</vt:lpstr>
      <vt:lpstr>Презентация PowerPoint</vt:lpstr>
      <vt:lpstr>Законодательный статус  МП  ЕС по отношению к гражданам третьих стран</vt:lpstr>
      <vt:lpstr>Законодательный статус  МП  ЕС по отношению к гражданам третьих стран</vt:lpstr>
      <vt:lpstr>по отношению к гражданам третьих стран</vt:lpstr>
      <vt:lpstr>Легальная трудовая миграция</vt:lpstr>
      <vt:lpstr>Презентация PowerPoint</vt:lpstr>
      <vt:lpstr>Стратегические направления в области миграционной политики</vt:lpstr>
      <vt:lpstr>Пакт Тампере</vt:lpstr>
      <vt:lpstr>направления в области миграционной политики  (саммит ЕС в Тампере)  (октябрь  1999 г.)</vt:lpstr>
      <vt:lpstr>Презентация PowerPoint</vt:lpstr>
      <vt:lpstr>Green Paper of 11 January 2005 on an EU approach to managing economic migration. COM (2004) 811.</vt:lpstr>
      <vt:lpstr>Пятилетние программы: Гаагская программа</vt:lpstr>
      <vt:lpstr>Пятилетние программы. </vt:lpstr>
      <vt:lpstr>Пятилетние программы. </vt:lpstr>
      <vt:lpstr>На очередной пятилетний период 2014-2020 гг. в целях развития пространства свободы, безопасности и правосудия был создан новый финансовый инструмент– Фонд «Убежище, миграция и интеграция» (ФУМИ)</vt:lpstr>
      <vt:lpstr>Литва</vt:lpstr>
      <vt:lpstr>Литва</vt:lpstr>
      <vt:lpstr>Платформа информации и сотрудничества в сфере миграции (MIPAS)</vt:lpstr>
      <vt:lpstr>Визовый порядок въезда в Шенгенскую зону</vt:lpstr>
      <vt:lpstr>Правила пребывания в ЕС</vt:lpstr>
      <vt:lpstr>сотрудничество в рамках Восточного партнерства</vt:lpstr>
      <vt:lpstr>Иностранцы-трудящиеся в странах ЕС</vt:lpstr>
      <vt:lpstr>Директива о высылке нелегальных мигрантов </vt:lpstr>
      <vt:lpstr>Европейский пакт об иммиграции и политическом убежище (European Pact on Asylum and Immigration, 24сентября 2008 г.)</vt:lpstr>
      <vt:lpstr> Нелегальная трудовая иммиграция</vt:lpstr>
      <vt:lpstr> Нелегальная трудовая иммиграция</vt:lpstr>
      <vt:lpstr> Нелегальная трудовая иммиграция</vt:lpstr>
      <vt:lpstr>Противодействие нелегальной миграции</vt:lpstr>
      <vt:lpstr>Противодействие нелегальной миграции</vt:lpstr>
      <vt:lpstr>Противодействие нелегальной миграции</vt:lpstr>
      <vt:lpstr>Европейская комиссия улучшает статистику по миграции и международной защите  </vt:lpstr>
      <vt:lpstr>Саммит Евросоюза в Риме  25 марта 2017 год</vt:lpstr>
      <vt:lpstr>Еврокомиссия развивает концепцию контролируемых центров для мигрантов  </vt:lpstr>
      <vt:lpstr>ЕС будет проводить предварительную проверку лиц, въезжающих без виз  </vt:lpstr>
      <vt:lpstr>Презентация PowerPoint</vt:lpstr>
      <vt:lpstr>Презентация PowerPoint</vt:lpstr>
      <vt:lpstr>Презентация PowerPoint</vt:lpstr>
      <vt:lpstr>Политика по отношению к беженцам в ЕС</vt:lpstr>
      <vt:lpstr>По данным Еврокомиссии</vt:lpstr>
      <vt:lpstr>Common European Asylum System</vt:lpstr>
      <vt:lpstr>Правовая основа</vt:lpstr>
      <vt:lpstr>Правовая основа</vt:lpstr>
      <vt:lpstr>Правовая основа</vt:lpstr>
      <vt:lpstr>институты ЕС в рамках обычной законодательной процедуры разрабатывают общие нормы по следующим аспектам регулирования:</vt:lpstr>
      <vt:lpstr>Европейская служба по оказанию содействия в предоставлении убежища </vt:lpstr>
      <vt:lpstr>Европейская дактилоскопическая система («Евродак») </vt:lpstr>
      <vt:lpstr>Презентация PowerPoint</vt:lpstr>
      <vt:lpstr>Квалификационная директива </vt:lpstr>
      <vt:lpstr>Процедурная директива</vt:lpstr>
      <vt:lpstr>Директива об условиях приема </vt:lpstr>
      <vt:lpstr>два этапа построения общей европейской системы предоставления убежища </vt:lpstr>
      <vt:lpstr>На втором этапе </vt:lpstr>
      <vt:lpstr>Первое поколение законодательства ЕС об убежище  </vt:lpstr>
      <vt:lpstr>Дублинская Конвенция 1990 года</vt:lpstr>
      <vt:lpstr>Dublin II, или Дублинское предписание, 2003 год</vt:lpstr>
      <vt:lpstr>Основная цель второго этапа (2011—2013 гг.) </vt:lpstr>
      <vt:lpstr>Ключевым новшеством второго поколения законодательства ЕС об убежище </vt:lpstr>
      <vt:lpstr>Презентация PowerPoint</vt:lpstr>
      <vt:lpstr>Что нового содержится в регламенте «Дублин III»?</vt:lpstr>
      <vt:lpstr>Третий этап</vt:lpstr>
      <vt:lpstr>Презентация PowerPoint</vt:lpstr>
      <vt:lpstr>Презентация PowerPoint</vt:lpstr>
      <vt:lpstr>НОВАЯ РЕДАКЦИЯ ДУБЛИНСКОГО РЕГЛАМЕНТА</vt:lpstr>
      <vt:lpstr>Вишеградская группа (Польша, Чехия, Словакия и Венгрия)</vt:lpstr>
      <vt:lpstr>Вишеградская группа</vt:lpstr>
      <vt:lpstr>Третий этап</vt:lpstr>
      <vt:lpstr>Третий этап</vt:lpstr>
      <vt:lpstr>Основная причина незаконного перемещения просителей убежища внутри ЕС </vt:lpstr>
      <vt:lpstr>Презентация PowerPoint</vt:lpstr>
      <vt:lpstr>Презентация PowerPoint</vt:lpstr>
      <vt:lpstr>Презентация PowerPoint</vt:lpstr>
      <vt:lpstr>вывод</vt:lpstr>
      <vt:lpstr>Что ждет беженцев в Евросоюзе?</vt:lpstr>
      <vt:lpstr>Что ждет беженцев в Евросоюзе?</vt:lpstr>
      <vt:lpstr>Презентация PowerPoint</vt:lpstr>
      <vt:lpstr>​По данным Еврокомиссии, в 2014 г. количество поданных заявлений на статус беженца </vt:lpstr>
      <vt:lpstr>Статус беженца</vt:lpstr>
      <vt:lpstr>Статус беженца</vt:lpstr>
      <vt:lpstr>в середине 2016 г. </vt:lpstr>
      <vt:lpstr> документы для мигрантов</vt:lpstr>
      <vt:lpstr>принятие Директивы 2003/109/ЕС в ноябре 2003 г.</vt:lpstr>
      <vt:lpstr>Категории видов на жительство</vt:lpstr>
      <vt:lpstr>Категории видов на жительство</vt:lpstr>
      <vt:lpstr>Программы получения ВНЖ и ПМЖ </vt:lpstr>
      <vt:lpstr>Временный вид на жительство (ВНЖ) </vt:lpstr>
      <vt:lpstr>Постоянный вид на жительство (ПМЖ)</vt:lpstr>
      <vt:lpstr>Специальный статус для трудовых мигрантов в странах Европейского Соглашения  («Голубая Карта»)</vt:lpstr>
      <vt:lpstr>Специальный статус для трудовых мигрантов в странах Европейского Соглашения  («Голубая Карта»)</vt:lpstr>
      <vt:lpstr>Специальный статус для трудовых мигрантов в странах Европейского Соглашения («Голубая Карта»)</vt:lpstr>
      <vt:lpstr>Специальный статус для трудовых мигрантов в странах Европейского Соглашения («Голубая Карта»)</vt:lpstr>
      <vt:lpstr>Презентация PowerPoint</vt:lpstr>
      <vt:lpstr>Презентация PowerPoint</vt:lpstr>
      <vt:lpstr>Лицевая и оборотная сторона Голубой карты, выданной в Германии</vt:lpstr>
      <vt:lpstr>Что такое Blue Card / Blaue Karte или т.н. голубая карта ЕС?</vt:lpstr>
      <vt:lpstr>Основные условия получения «Голубой Карты»:</vt:lpstr>
      <vt:lpstr>Основные условия получения «Голубой Карты»:</vt:lpstr>
      <vt:lpstr>Обладатели «Голубой Карты» и члены их семей имеют право :</vt:lpstr>
      <vt:lpstr>«Голубая Карта» дает право только легально жить и работать в европейских государствах</vt:lpstr>
      <vt:lpstr>в Швеции </vt:lpstr>
      <vt:lpstr>в Швеции </vt:lpstr>
      <vt:lpstr>в Швеции </vt:lpstr>
      <vt:lpstr>Права обладателя Blue Card / Blaue Karte или т.н. голубой карты ЕС?</vt:lpstr>
      <vt:lpstr>Права обладателя Blue Card / Blaue Karte или т.н. голубой карты ЕС?</vt:lpstr>
      <vt:lpstr>Выдано голубых карт</vt:lpstr>
      <vt:lpstr>Гармонизация режима свободного передвижения</vt:lpstr>
      <vt:lpstr>Гармонизация режима свободного передвижения</vt:lpstr>
      <vt:lpstr>долгосрочный вид на жительство в ЕС</vt:lpstr>
      <vt:lpstr>долгосрочный вид на жительство в ЕС</vt:lpstr>
      <vt:lpstr>долгосрочный вид на жительство в ЕС</vt:lpstr>
      <vt:lpstr>долгосрочный вид на жительство в ЕС</vt:lpstr>
      <vt:lpstr>Миграционный кризис в Европе</vt:lpstr>
      <vt:lpstr>Презентация PowerPoint</vt:lpstr>
      <vt:lpstr> Сommunication from the Commission to the European Parliament, the Council, the European Economic and Social Committee and the Committee of the Regions, A European agenda on migration, COM(2015)</vt:lpstr>
      <vt:lpstr>Презентация PowerPoint</vt:lpstr>
      <vt:lpstr>Презентация PowerPoint</vt:lpstr>
      <vt:lpstr>ГЕРМАНИЯ</vt:lpstr>
      <vt:lpstr>Презентация PowerPoint</vt:lpstr>
      <vt:lpstr>Презентация PowerPoint</vt:lpstr>
      <vt:lpstr>Беженцев распределяют по Германии </vt:lpstr>
      <vt:lpstr>Презентация PowerPoint</vt:lpstr>
      <vt:lpstr>На что пойдут ежегодно 20 миллиардов</vt:lpstr>
      <vt:lpstr>Правительство Германии утвердило новые правила воссоединения семей беженцев  </vt:lpstr>
      <vt:lpstr>Германия утвердила законопроект о включении Грузии в список безопасных стран (19.07.18)  </vt:lpstr>
      <vt:lpstr>24 февраля 2019 г. первый в истории саммит Евросоюза и Лиги арабских государств (ЛАГ)</vt:lpstr>
      <vt:lpstr>президент Египта Абдель Фаттах ас-Сиси заявил</vt:lpstr>
      <vt:lpstr>Верховный представитель ЕС по вопросам внешней политики и безопасности Федерика Могерини</vt:lpstr>
      <vt:lpstr>неправительственная организация «Хлеб для мира»:</vt:lpstr>
      <vt:lpstr>Презентация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Формирование международной системы защиты мигрантов</dc:title>
  <dc:creator>зсб</dc:creator>
  <cp:lastModifiedBy>Administrator</cp:lastModifiedBy>
  <cp:revision>181</cp:revision>
  <dcterms:created xsi:type="dcterms:W3CDTF">2013-10-17T21:41:06Z</dcterms:created>
  <dcterms:modified xsi:type="dcterms:W3CDTF">2020-04-15T14:06:02Z</dcterms:modified>
</cp:coreProperties>
</file>