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8" r:id="rId4"/>
    <p:sldId id="259" r:id="rId5"/>
    <p:sldId id="265" r:id="rId6"/>
    <p:sldId id="264" r:id="rId7"/>
    <p:sldId id="260" r:id="rId8"/>
    <p:sldId id="261" r:id="rId9"/>
    <p:sldId id="263" r:id="rId10"/>
    <p:sldId id="262" r:id="rId11"/>
    <p:sldId id="266" r:id="rId12"/>
    <p:sldId id="257" r:id="rId13"/>
    <p:sldId id="267" r:id="rId14"/>
    <p:sldId id="269"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Экологическая миграция</a:t>
            </a:r>
            <a:endParaRPr lang="ru-RU" dirty="0"/>
          </a:p>
        </p:txBody>
      </p:sp>
      <p:sp>
        <p:nvSpPr>
          <p:cNvPr id="3" name="Подзаголовок 2"/>
          <p:cNvSpPr>
            <a:spLocks noGrp="1"/>
          </p:cNvSpPr>
          <p:nvPr>
            <p:ph type="subTitle" idx="1"/>
          </p:nvPr>
        </p:nvSpPr>
        <p:spPr/>
        <p:txBody>
          <a:bodyPr>
            <a:normAutofit/>
          </a:bodyPr>
          <a:lstStyle/>
          <a:p>
            <a:r>
              <a:rPr lang="ru-RU" sz="4800" dirty="0"/>
              <a:t>и вызовы современности</a:t>
            </a:r>
            <a:endParaRPr lang="ru-RU" sz="4800" dirty="0"/>
          </a:p>
        </p:txBody>
      </p:sp>
    </p:spTree>
    <p:extLst>
      <p:ext uri="{BB962C8B-B14F-4D97-AF65-F5344CB8AC3E}">
        <p14:creationId xmlns:p14="http://schemas.microsoft.com/office/powerpoint/2010/main" val="230932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8793" y="382385"/>
            <a:ext cx="10451207" cy="763835"/>
          </a:xfrm>
        </p:spPr>
        <p:txBody>
          <a:bodyPr>
            <a:normAutofit/>
          </a:bodyPr>
          <a:lstStyle/>
          <a:p>
            <a:r>
              <a:rPr lang="ru-RU" dirty="0" smtClean="0"/>
              <a:t>Численность </a:t>
            </a:r>
            <a:r>
              <a:rPr lang="ru-RU" dirty="0" err="1" smtClean="0"/>
              <a:t>экомигрантов</a:t>
            </a:r>
            <a:endParaRPr lang="ru-RU" dirty="0"/>
          </a:p>
        </p:txBody>
      </p:sp>
      <p:sp>
        <p:nvSpPr>
          <p:cNvPr id="3" name="Объект 2"/>
          <p:cNvSpPr>
            <a:spLocks noGrp="1"/>
          </p:cNvSpPr>
          <p:nvPr>
            <p:ph idx="1"/>
          </p:nvPr>
        </p:nvSpPr>
        <p:spPr>
          <a:xfrm>
            <a:off x="642617" y="1025196"/>
            <a:ext cx="10921285" cy="5615187"/>
          </a:xfrm>
          <a:solidFill>
            <a:schemeClr val="accent1">
              <a:lumMod val="40000"/>
              <a:lumOff val="60000"/>
            </a:schemeClr>
          </a:solidFill>
        </p:spPr>
        <p:txBody>
          <a:bodyPr>
            <a:normAutofit/>
          </a:bodyPr>
          <a:lstStyle/>
          <a:p>
            <a:r>
              <a:rPr lang="ru-RU" sz="3600" dirty="0"/>
              <a:t>От наполнения понятия «экологический мигрант» зависят подсчеты численности этой категории населения. В конце 1980-х годов ученые называли цифру в 10 млн экологических мигрантов, которая позже была увеличена до 25 млн. На конференции по окружающей среде и развитию в Рио-де-Жанейро 1992 года приводились данные о превышении численности экологических мигрантов над количеством «классических», конвенционных, беженцев. </a:t>
            </a:r>
            <a:endParaRPr lang="ru-RU"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86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Рост численности </a:t>
            </a:r>
            <a:r>
              <a:rPr lang="ru-RU" dirty="0" err="1" smtClean="0"/>
              <a:t>экомигрантов</a:t>
            </a:r>
            <a:r>
              <a:rPr lang="ru-RU" dirty="0" smtClean="0"/>
              <a:t>: причины</a:t>
            </a:r>
            <a:endParaRPr lang="ru-RU" dirty="0"/>
          </a:p>
        </p:txBody>
      </p:sp>
      <p:sp>
        <p:nvSpPr>
          <p:cNvPr id="3" name="Объект 2"/>
          <p:cNvSpPr>
            <a:spLocks noGrp="1"/>
          </p:cNvSpPr>
          <p:nvPr>
            <p:ph idx="1"/>
          </p:nvPr>
        </p:nvSpPr>
        <p:spPr>
          <a:xfrm>
            <a:off x="1089212" y="2556932"/>
            <a:ext cx="9937376" cy="3318936"/>
          </a:xfrm>
        </p:spPr>
        <p:txBody>
          <a:bodyPr>
            <a:normAutofit fontScale="85000" lnSpcReduction="20000"/>
          </a:bodyPr>
          <a:lstStyle/>
          <a:p>
            <a:r>
              <a:rPr lang="ru-RU" dirty="0"/>
              <a:t>К 2050 году прогнозируют увеличение </a:t>
            </a:r>
            <a:r>
              <a:rPr lang="ru-RU" dirty="0" err="1"/>
              <a:t>экомигрантов</a:t>
            </a:r>
            <a:r>
              <a:rPr lang="ru-RU" dirty="0"/>
              <a:t> до </a:t>
            </a:r>
            <a:r>
              <a:rPr lang="ru-RU" b="1" dirty="0">
                <a:solidFill>
                  <a:srgbClr val="002060"/>
                </a:solidFill>
                <a:effectLst>
                  <a:outerShdw blurRad="38100" dist="38100" dir="2700000" algn="tl">
                    <a:srgbClr val="000000">
                      <a:alpha val="43137"/>
                    </a:srgbClr>
                  </a:outerShdw>
                </a:effectLst>
              </a:rPr>
              <a:t>200 млн</a:t>
            </a:r>
            <a:r>
              <a:rPr lang="ru-RU" dirty="0">
                <a:solidFill>
                  <a:srgbClr val="002060"/>
                </a:solidFill>
              </a:rPr>
              <a:t>. </a:t>
            </a:r>
            <a:r>
              <a:rPr lang="ru-RU" dirty="0"/>
              <a:t>Ни у кого не вызывает сомнений положительная динамика этой тенденции. Основания для такого прогноза серьезные: примерно </a:t>
            </a:r>
            <a:r>
              <a:rPr lang="ru-RU" b="1" dirty="0"/>
              <a:t>44%</a:t>
            </a:r>
            <a:r>
              <a:rPr lang="ru-RU" dirty="0"/>
              <a:t> мирового населения живет в пределах 150 км от </a:t>
            </a:r>
            <a:r>
              <a:rPr lang="ru-RU" b="1" dirty="0"/>
              <a:t>береговой линии</a:t>
            </a:r>
            <a:r>
              <a:rPr lang="ru-RU" dirty="0"/>
              <a:t>, и в случае </a:t>
            </a:r>
            <a:r>
              <a:rPr lang="ru-RU" b="1" dirty="0"/>
              <a:t>подъема уровня моря </a:t>
            </a:r>
            <a:r>
              <a:rPr lang="ru-RU" dirty="0"/>
              <a:t>всего на 10 см затопленной окажется большая часть Бангладеш и полностью уйдут под воду многие островные государства Азиатско-Тихоокеанского региона. </a:t>
            </a:r>
            <a:r>
              <a:rPr lang="ru-RU" dirty="0" smtClean="0"/>
              <a:t>Бывший генеральный </a:t>
            </a:r>
            <a:r>
              <a:rPr lang="ru-RU" dirty="0"/>
              <a:t>директор МОМ У.Л. Свинг </a:t>
            </a:r>
            <a:r>
              <a:rPr lang="ru-RU" dirty="0" smtClean="0"/>
              <a:t>говорил </a:t>
            </a:r>
            <a:r>
              <a:rPr lang="ru-RU" dirty="0"/>
              <a:t>о 75 млн человек, которые находятся под угрозой вынужденной миграции, так как живут всего лишь на один метр выше уровня моря. Во всем мире будет расти число тех, кто вынужден покинуть свои дома из-за </a:t>
            </a:r>
            <a:r>
              <a:rPr lang="ru-RU" b="1" dirty="0">
                <a:solidFill>
                  <a:srgbClr val="00B0F0"/>
                </a:solidFill>
              </a:rPr>
              <a:t>истощения почвы</a:t>
            </a:r>
            <a:r>
              <a:rPr lang="ru-RU" dirty="0"/>
              <a:t>, </a:t>
            </a:r>
            <a:r>
              <a:rPr lang="ru-RU" b="1" dirty="0">
                <a:solidFill>
                  <a:srgbClr val="0070C0"/>
                </a:solidFill>
              </a:rPr>
              <a:t>засух </a:t>
            </a:r>
            <a:r>
              <a:rPr lang="ru-RU" dirty="0"/>
              <a:t>и разрушительных </a:t>
            </a:r>
            <a:r>
              <a:rPr lang="ru-RU" b="1" dirty="0">
                <a:solidFill>
                  <a:srgbClr val="002060"/>
                </a:solidFill>
              </a:rPr>
              <a:t>стихийных бедствий</a:t>
            </a:r>
            <a:r>
              <a:rPr lang="ru-RU" dirty="0"/>
              <a:t>. Темпы современного </a:t>
            </a:r>
            <a:r>
              <a:rPr lang="ru-RU" b="1" dirty="0">
                <a:solidFill>
                  <a:srgbClr val="002060"/>
                </a:solidFill>
              </a:rPr>
              <a:t>опустынивания</a:t>
            </a:r>
            <a:r>
              <a:rPr lang="ru-RU" dirty="0"/>
              <a:t> — 5-7 млн га в год. Если его не остановить, то, по прогнозам ООН, к концу тысячелетия планета утратит до 1/3 земель, которыми люди располагали еще в 1970-х годах</a:t>
            </a:r>
            <a:r>
              <a:rPr lang="ru-RU" dirty="0" smtClean="0"/>
              <a:t>.</a:t>
            </a:r>
            <a:endParaRPr lang="ru-RU" dirty="0"/>
          </a:p>
        </p:txBody>
      </p:sp>
    </p:spTree>
    <p:extLst>
      <p:ext uri="{BB962C8B-B14F-4D97-AF65-F5344CB8AC3E}">
        <p14:creationId xmlns:p14="http://schemas.microsoft.com/office/powerpoint/2010/main" val="295448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Природные катаклизмы и образование</a:t>
            </a:r>
            <a:endParaRPr lang="ru-RU" dirty="0"/>
          </a:p>
        </p:txBody>
      </p:sp>
      <p:sp>
        <p:nvSpPr>
          <p:cNvPr id="3" name="Объект 2"/>
          <p:cNvSpPr>
            <a:spLocks noGrp="1"/>
          </p:cNvSpPr>
          <p:nvPr>
            <p:ph idx="1"/>
          </p:nvPr>
        </p:nvSpPr>
        <p:spPr>
          <a:xfrm>
            <a:off x="1295401" y="2556931"/>
            <a:ext cx="9601196" cy="3480797"/>
          </a:xfrm>
        </p:spPr>
        <p:txBody>
          <a:bodyPr>
            <a:normAutofit fontScale="92500" lnSpcReduction="20000"/>
          </a:bodyPr>
          <a:lstStyle/>
          <a:p>
            <a:r>
              <a:rPr lang="ru-RU" dirty="0"/>
              <a:t>Изменение климата и природные катаклизмы оказывают сильное влияние на системы и результаты </a:t>
            </a:r>
            <a:r>
              <a:rPr lang="ru-RU" dirty="0" smtClean="0"/>
              <a:t>образования. </a:t>
            </a:r>
            <a:r>
              <a:rPr lang="ru-RU" dirty="0"/>
              <a:t>Увеличивающая частота природных катаклизмов и экстремальные погодные условия увеличивают уязвимость в странах с низким доходом, и подобные события прямо или косвенно влияют на системы образования и его результаты. Природные катаклизмы постоянно срывают процесс обучения, разрушая или уничтожая помещения учебных заведений, угрожают физической безопасности членов общин и их психологическому здоровью. Например, землетрясение в Непале в 2015 году разрушило инфраструктуру учебных заведений —в 11 наиболее пострадавших районах 34 500 из 55 000 школьных помещений были признаны опасными для использования, что нарушило процесс обучения более одного миллиона детей. </a:t>
            </a:r>
          </a:p>
        </p:txBody>
      </p:sp>
      <p:sp>
        <p:nvSpPr>
          <p:cNvPr id="4" name="Прямоугольник 3"/>
          <p:cNvSpPr/>
          <p:nvPr/>
        </p:nvSpPr>
        <p:spPr>
          <a:xfrm>
            <a:off x="530804" y="6389452"/>
            <a:ext cx="5903219" cy="369332"/>
          </a:xfrm>
          <a:prstGeom prst="rect">
            <a:avLst/>
          </a:prstGeom>
        </p:spPr>
        <p:txBody>
          <a:bodyPr wrap="none">
            <a:spAutoFit/>
          </a:bodyPr>
          <a:lstStyle/>
          <a:p>
            <a:r>
              <a:rPr lang="en-US" dirty="0"/>
              <a:t>http://unesdoc.unesco.org/images/0024/002457/245752R.pdf</a:t>
            </a:r>
            <a:endParaRPr lang="ru-RU" dirty="0"/>
          </a:p>
        </p:txBody>
      </p:sp>
    </p:spTree>
    <p:extLst>
      <p:ext uri="{BB962C8B-B14F-4D97-AF65-F5344CB8AC3E}">
        <p14:creationId xmlns:p14="http://schemas.microsoft.com/office/powerpoint/2010/main" val="17666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Природные катаклизмы и образование</a:t>
            </a:r>
          </a:p>
        </p:txBody>
      </p:sp>
      <p:sp>
        <p:nvSpPr>
          <p:cNvPr id="3" name="Объект 2"/>
          <p:cNvSpPr>
            <a:spLocks noGrp="1"/>
          </p:cNvSpPr>
          <p:nvPr>
            <p:ph idx="1"/>
          </p:nvPr>
        </p:nvSpPr>
        <p:spPr>
          <a:xfrm>
            <a:off x="806824" y="2380129"/>
            <a:ext cx="10596282" cy="3684495"/>
          </a:xfrm>
        </p:spPr>
        <p:txBody>
          <a:bodyPr>
            <a:normAutofit/>
          </a:bodyPr>
          <a:lstStyle/>
          <a:p>
            <a:r>
              <a:rPr lang="ru-RU" sz="2800" dirty="0"/>
              <a:t>Природные катаклизмы являются основной причиной внутренней и международной миграции в мире и оказывают воздействие как на школьную систему страны, которую покидают, так и страны, которая принимает мигрантов, ввиду изменения количества юных иммигрантов. В 2015 г. 19,2 миллионов людей по всему миру были вынуждены изменить место жительства внутри своих стран из-за природных катаклизмов, это в два раза больше количества беженцев в результате конфликтов и насилия. </a:t>
            </a:r>
          </a:p>
        </p:txBody>
      </p:sp>
    </p:spTree>
    <p:extLst>
      <p:ext uri="{BB962C8B-B14F-4D97-AF65-F5344CB8AC3E}">
        <p14:creationId xmlns:p14="http://schemas.microsoft.com/office/powerpoint/2010/main" val="142052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изменение климата </a:t>
            </a:r>
          </a:p>
        </p:txBody>
      </p:sp>
      <p:sp>
        <p:nvSpPr>
          <p:cNvPr id="3" name="Объект 2"/>
          <p:cNvSpPr>
            <a:spLocks noGrp="1"/>
          </p:cNvSpPr>
          <p:nvPr>
            <p:ph idx="1"/>
          </p:nvPr>
        </p:nvSpPr>
        <p:spPr/>
        <p:txBody>
          <a:bodyPr/>
          <a:lstStyle/>
          <a:p>
            <a:r>
              <a:rPr lang="ru-RU" dirty="0" smtClean="0"/>
              <a:t>повышает </a:t>
            </a:r>
            <a:r>
              <a:rPr lang="ru-RU" dirty="0"/>
              <a:t>температуру и уровень моря, вызывая снижение сельскохозяйственной продуктивности, оказывая серьезное влияние на здоровье детей и снижая результаты обучения. Бангладеш — одна из самых бедных, самых густонаселенных и самых подверженных наводнениям стран в мире. </a:t>
            </a:r>
          </a:p>
        </p:txBody>
      </p:sp>
    </p:spTree>
    <p:extLst>
      <p:ext uri="{BB962C8B-B14F-4D97-AF65-F5344CB8AC3E}">
        <p14:creationId xmlns:p14="http://schemas.microsoft.com/office/powerpoint/2010/main" val="116557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Бангладеш: угроза миграции населения</a:t>
            </a:r>
            <a:endParaRPr lang="ru-RU" dirty="0"/>
          </a:p>
        </p:txBody>
      </p:sp>
      <p:sp>
        <p:nvSpPr>
          <p:cNvPr id="3" name="Объект 2"/>
          <p:cNvSpPr>
            <a:spLocks noGrp="1"/>
          </p:cNvSpPr>
          <p:nvPr>
            <p:ph idx="1"/>
          </p:nvPr>
        </p:nvSpPr>
        <p:spPr>
          <a:xfrm>
            <a:off x="887506" y="2556932"/>
            <a:ext cx="10367682" cy="3318936"/>
          </a:xfrm>
        </p:spPr>
        <p:txBody>
          <a:bodyPr>
            <a:normAutofit fontScale="85000" lnSpcReduction="20000"/>
          </a:bodyPr>
          <a:lstStyle/>
          <a:p>
            <a:r>
              <a:rPr lang="ru-RU" dirty="0"/>
              <a:t>Эксперты по проблемам климата прогнозируют, что к 2050 году для 27 миллионов населения страны будет существовать опасность </a:t>
            </a:r>
            <a:r>
              <a:rPr lang="ru-RU" dirty="0" smtClean="0"/>
              <a:t>миграции из-за </a:t>
            </a:r>
            <a:r>
              <a:rPr lang="ru-RU" dirty="0"/>
              <a:t>подъема уровня моря. С увеличением частоты наводнений все большее количество экологических мигрантов покидают сельскую местность и становятся обитателями трущоб в Дакке — густонаселенной столице страны. Не удивительно, что школьная система часто подвергается испытаниям из-за проблем с окружающей средой. Например, из-за урагана «Сидр» в 2007 году 849 школ в 12 районах было разрушено, поэтому 140 000 учеников не могли ходить в школу. Программа </a:t>
            </a:r>
            <a:r>
              <a:rPr lang="ru-RU" dirty="0" err="1"/>
              <a:t>Solar-Powered</a:t>
            </a:r>
            <a:r>
              <a:rPr lang="ru-RU" dirty="0"/>
              <a:t> </a:t>
            </a:r>
            <a:r>
              <a:rPr lang="ru-RU" dirty="0" err="1"/>
              <a:t>Floating</a:t>
            </a:r>
            <a:r>
              <a:rPr lang="ru-RU" dirty="0"/>
              <a:t> </a:t>
            </a:r>
            <a:r>
              <a:rPr lang="ru-RU" dirty="0" err="1"/>
              <a:t>Schools</a:t>
            </a:r>
            <a:r>
              <a:rPr lang="ru-RU" dirty="0"/>
              <a:t> (Плавающая школа на солнечной энергии), разработанная НПО </a:t>
            </a:r>
            <a:r>
              <a:rPr lang="ru-RU" dirty="0" err="1"/>
              <a:t>Shidhulai</a:t>
            </a:r>
            <a:r>
              <a:rPr lang="ru-RU" dirty="0"/>
              <a:t> </a:t>
            </a:r>
            <a:r>
              <a:rPr lang="ru-RU" dirty="0" err="1"/>
              <a:t>Swanirvar</a:t>
            </a:r>
            <a:r>
              <a:rPr lang="ru-RU" dirty="0"/>
              <a:t> </a:t>
            </a:r>
            <a:r>
              <a:rPr lang="ru-RU" dirty="0" err="1"/>
              <a:t>Sangstha</a:t>
            </a:r>
            <a:r>
              <a:rPr lang="ru-RU" dirty="0"/>
              <a:t>,— пример решения проблемы образования, учитывающего местные особенности и разработанного для адаптации к суровым погодным условиям. «Плавающие школы» (лодки) помогают в течение всего года обеспечить образование и необходимые для этого ресурсы. Они собирают школьников в округе, а уроки проводятся в месте </a:t>
            </a:r>
            <a:r>
              <a:rPr lang="ru-RU" dirty="0" err="1"/>
              <a:t>швартования</a:t>
            </a:r>
            <a:r>
              <a:rPr lang="ru-RU" dirty="0"/>
              <a:t>. </a:t>
            </a:r>
          </a:p>
        </p:txBody>
      </p:sp>
    </p:spTree>
    <p:extLst>
      <p:ext uri="{BB962C8B-B14F-4D97-AF65-F5344CB8AC3E}">
        <p14:creationId xmlns:p14="http://schemas.microsoft.com/office/powerpoint/2010/main" val="361085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Миграция, окружающая среда и изменение климата: Учебное пособие </a:t>
            </a:r>
            <a:r>
              <a:rPr lang="ru-RU" sz="2800"/>
              <a:t>(для координаторов</a:t>
            </a:r>
            <a:r>
              <a:rPr lang="ru-RU" sz="2800" dirty="0"/>
              <a:t>)</a:t>
            </a:r>
          </a:p>
        </p:txBody>
      </p:sp>
      <p:sp>
        <p:nvSpPr>
          <p:cNvPr id="3" name="Прямоугольник 2"/>
          <p:cNvSpPr/>
          <p:nvPr/>
        </p:nvSpPr>
        <p:spPr>
          <a:xfrm>
            <a:off x="3173506" y="2422178"/>
            <a:ext cx="8102076" cy="3416320"/>
          </a:xfrm>
          <a:prstGeom prst="rect">
            <a:avLst/>
          </a:prstGeom>
        </p:spPr>
        <p:txBody>
          <a:bodyPr wrap="square">
            <a:spAutoFit/>
          </a:bodyPr>
          <a:lstStyle/>
          <a:p>
            <a:r>
              <a:rPr lang="ru-RU" sz="2400" dirty="0"/>
              <a:t>углубленный обзор концепций миграции и окружающей среды, мобильности и катастроф и постепенного наступления события, сведения, юридические вопросы, региональные перспективы, а также шаг за шагом "дорожной карты" по политике интеграции  мигранта, в том числе стратегий адаптации к изменению климата. В методичке был разработан в процессе сотрудничества с партнерами MECLEP, экспертов и представителей директивных органов и был опробован в семи странах до своего выхода.</a:t>
            </a:r>
          </a:p>
        </p:txBody>
      </p:sp>
      <p:pic>
        <p:nvPicPr>
          <p:cNvPr id="4" name="Picture 2" descr="http://www.environmentalmigration.iom.int/sites/default/files/publications/Training%20Manual%20cover%20wo%20disclai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630" y="2285999"/>
            <a:ext cx="208823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9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экологическая миграция</a:t>
            </a:r>
          </a:p>
        </p:txBody>
      </p:sp>
      <p:sp>
        <p:nvSpPr>
          <p:cNvPr id="3" name="Объект 2"/>
          <p:cNvSpPr>
            <a:spLocks noGrp="1"/>
          </p:cNvSpPr>
          <p:nvPr>
            <p:ph idx="1"/>
          </p:nvPr>
        </p:nvSpPr>
        <p:spPr/>
        <p:txBody>
          <a:bodyPr>
            <a:normAutofit/>
          </a:bodyPr>
          <a:lstStyle/>
          <a:p>
            <a:r>
              <a:rPr lang="ru-RU" sz="2400" dirty="0"/>
              <a:t>С 1970-х годов все чаще раздавались голоса в пользу оказания гуманитарной помощи жертвам стихийных бедствий и антропогенных катастроф, а в качестве причины миграций называлась неблагоприятная экологическая обстановка. Появились термины «экологический мигрант», «экологическая миграция». Но они до сих пор еще не устоялись, являются дискуссионными, в международных документах упоминаются вскользь, либо даются определения, не исчерпывающие всей сложности и многообразия вопроса. </a:t>
            </a:r>
          </a:p>
        </p:txBody>
      </p:sp>
    </p:spTree>
    <p:extLst>
      <p:ext uri="{BB962C8B-B14F-4D97-AF65-F5344CB8AC3E}">
        <p14:creationId xmlns:p14="http://schemas.microsoft.com/office/powerpoint/2010/main" val="3405786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экологическая миграция</a:t>
            </a:r>
          </a:p>
        </p:txBody>
      </p:sp>
      <p:sp>
        <p:nvSpPr>
          <p:cNvPr id="3" name="Объект 2"/>
          <p:cNvSpPr>
            <a:spLocks noGrp="1"/>
          </p:cNvSpPr>
          <p:nvPr>
            <p:ph idx="1"/>
          </p:nvPr>
        </p:nvSpPr>
        <p:spPr>
          <a:xfrm>
            <a:off x="1006839" y="852468"/>
            <a:ext cx="10178322" cy="5074276"/>
          </a:xfrm>
          <a:solidFill>
            <a:schemeClr val="accent1">
              <a:lumMod val="40000"/>
              <a:lumOff val="60000"/>
            </a:schemeClr>
          </a:solidFill>
        </p:spPr>
        <p:txBody>
          <a:bodyPr>
            <a:normAutofit fontScale="85000" lnSpcReduction="20000"/>
          </a:bodyPr>
          <a:lstStyle/>
          <a:p>
            <a:r>
              <a:rPr lang="ru-RU" sz="4800" dirty="0"/>
              <a:t>Считается, что термин «экологическая миграция» был введен в оборот американским экологом </a:t>
            </a:r>
            <a:r>
              <a:rPr lang="ru-RU" sz="4800" b="1" dirty="0">
                <a:solidFill>
                  <a:srgbClr val="FFFF00"/>
                </a:solidFill>
                <a:effectLst>
                  <a:outerShdw blurRad="38100" dist="38100" dir="2700000" algn="tl">
                    <a:srgbClr val="000000">
                      <a:alpha val="43137"/>
                    </a:srgbClr>
                  </a:outerShdw>
                </a:effectLst>
              </a:rPr>
              <a:t>У. </a:t>
            </a:r>
            <a:r>
              <a:rPr lang="ru-RU" sz="4800" b="1" dirty="0" err="1">
                <a:solidFill>
                  <a:srgbClr val="FFFF00"/>
                </a:solidFill>
                <a:effectLst>
                  <a:outerShdw blurRad="38100" dist="38100" dir="2700000" algn="tl">
                    <a:srgbClr val="000000">
                      <a:alpha val="43137"/>
                    </a:srgbClr>
                  </a:outerShdw>
                </a:effectLst>
              </a:rPr>
              <a:t>Вогтом</a:t>
            </a:r>
            <a:r>
              <a:rPr lang="ru-RU" sz="4800" b="1" dirty="0">
                <a:solidFill>
                  <a:srgbClr val="FFFF00"/>
                </a:solidFill>
                <a:effectLst>
                  <a:outerShdw blurRad="38100" dist="38100" dir="2700000" algn="tl">
                    <a:srgbClr val="000000">
                      <a:alpha val="43137"/>
                    </a:srgbClr>
                  </a:outerShdw>
                </a:effectLst>
              </a:rPr>
              <a:t> в 1948 </a:t>
            </a:r>
            <a:r>
              <a:rPr lang="ru-RU" sz="4800" dirty="0"/>
              <a:t>году. </a:t>
            </a:r>
            <a:endParaRPr lang="ru-RU" sz="4800" dirty="0" smtClean="0"/>
          </a:p>
          <a:p>
            <a:r>
              <a:rPr lang="ru-RU" sz="4800" dirty="0" smtClean="0"/>
              <a:t>Популяризовано </a:t>
            </a:r>
            <a:r>
              <a:rPr lang="ru-RU" sz="4800" dirty="0"/>
              <a:t>в 1976 г. JI. Брауном. </a:t>
            </a:r>
            <a:endParaRPr lang="ru-RU" sz="4800" dirty="0" smtClean="0"/>
          </a:p>
          <a:p>
            <a:r>
              <a:rPr lang="ru-RU" sz="4800" dirty="0" smtClean="0"/>
              <a:t>В </a:t>
            </a:r>
            <a:r>
              <a:rPr lang="ru-RU" sz="4800" dirty="0"/>
              <a:t>1985 г., после разработки проблемы экологических беженцев на уровне ООН это понятие стало общеупотребительным как на научном, так и на политическом уровнях. </a:t>
            </a:r>
            <a:endParaRPr lang="ru-RU" sz="4800" dirty="0" smtClean="0"/>
          </a:p>
        </p:txBody>
      </p:sp>
    </p:spTree>
    <p:extLst>
      <p:ext uri="{BB962C8B-B14F-4D97-AF65-F5344CB8AC3E}">
        <p14:creationId xmlns:p14="http://schemas.microsoft.com/office/powerpoint/2010/main" val="2016654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Понятие «экологическая миграция»</a:t>
            </a:r>
            <a:endParaRPr lang="ru-RU" dirty="0"/>
          </a:p>
        </p:txBody>
      </p:sp>
      <p:sp>
        <p:nvSpPr>
          <p:cNvPr id="3" name="Объект 2"/>
          <p:cNvSpPr>
            <a:spLocks noGrp="1"/>
          </p:cNvSpPr>
          <p:nvPr>
            <p:ph idx="1"/>
          </p:nvPr>
        </p:nvSpPr>
        <p:spPr/>
        <p:txBody>
          <a:bodyPr>
            <a:normAutofit/>
          </a:bodyPr>
          <a:lstStyle/>
          <a:p>
            <a:r>
              <a:rPr lang="ru-RU" sz="4000" dirty="0" smtClean="0"/>
              <a:t>Формирование </a:t>
            </a:r>
            <a:r>
              <a:rPr lang="ru-RU" sz="4000" dirty="0"/>
              <a:t>понятия шло параллельно с концептуализацией охраны окружающей среды, и в активный дискурс оно вошло после </a:t>
            </a:r>
            <a:r>
              <a:rPr lang="ru-RU" sz="4000" i="1" dirty="0">
                <a:effectLst>
                  <a:outerShdw blurRad="38100" dist="38100" dir="2700000" algn="tl">
                    <a:srgbClr val="000000">
                      <a:alpha val="43137"/>
                    </a:srgbClr>
                  </a:outerShdw>
                </a:effectLst>
              </a:rPr>
              <a:t>Стокгольмской конференции по окружающей среде и развитию</a:t>
            </a:r>
            <a:r>
              <a:rPr lang="ru-RU" sz="4000" dirty="0"/>
              <a:t> (</a:t>
            </a:r>
            <a:r>
              <a:rPr lang="ru-RU" sz="4000" b="1" dirty="0">
                <a:solidFill>
                  <a:srgbClr val="002060"/>
                </a:solidFill>
                <a:effectLst>
                  <a:outerShdw blurRad="38100" dist="38100" dir="2700000" algn="tl">
                    <a:srgbClr val="000000">
                      <a:alpha val="43137"/>
                    </a:srgbClr>
                  </a:outerShdw>
                </a:effectLst>
              </a:rPr>
              <a:t>1972 </a:t>
            </a:r>
            <a:r>
              <a:rPr lang="ru-RU" sz="4000" dirty="0"/>
              <a:t>год</a:t>
            </a:r>
            <a:r>
              <a:rPr lang="ru-RU" sz="4000" dirty="0" smtClean="0"/>
              <a:t>).</a:t>
            </a:r>
            <a:endParaRPr lang="ru-RU" sz="4000" dirty="0"/>
          </a:p>
        </p:txBody>
      </p:sp>
    </p:spTree>
    <p:extLst>
      <p:ext uri="{BB962C8B-B14F-4D97-AF65-F5344CB8AC3E}">
        <p14:creationId xmlns:p14="http://schemas.microsoft.com/office/powerpoint/2010/main" val="102548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Понятие «экологическая миграция»</a:t>
            </a:r>
          </a:p>
        </p:txBody>
      </p:sp>
      <p:sp>
        <p:nvSpPr>
          <p:cNvPr id="3" name="Объект 2"/>
          <p:cNvSpPr>
            <a:spLocks noGrp="1"/>
          </p:cNvSpPr>
          <p:nvPr>
            <p:ph idx="1"/>
          </p:nvPr>
        </p:nvSpPr>
        <p:spPr/>
        <p:txBody>
          <a:bodyPr/>
          <a:lstStyle/>
          <a:p>
            <a:r>
              <a:rPr lang="ru-RU" dirty="0"/>
              <a:t>Следующим этапом стала </a:t>
            </a:r>
            <a:r>
              <a:rPr lang="ru-RU" b="1" i="1" dirty="0">
                <a:solidFill>
                  <a:srgbClr val="002060"/>
                </a:solidFill>
                <a:effectLst>
                  <a:outerShdw blurRad="38100" dist="38100" dir="2700000" algn="tl">
                    <a:srgbClr val="000000">
                      <a:alpha val="43137"/>
                    </a:srgbClr>
                  </a:outerShdw>
                </a:effectLst>
              </a:rPr>
              <a:t>конференция по окружающей среде и развитию в Рио-де-Жанейро</a:t>
            </a:r>
            <a:r>
              <a:rPr lang="ru-RU" dirty="0"/>
              <a:t>, состоявшаяся двадцать лет спустя (</a:t>
            </a:r>
            <a:r>
              <a:rPr lang="ru-RU" b="1" dirty="0">
                <a:solidFill>
                  <a:srgbClr val="002060"/>
                </a:solidFill>
                <a:effectLst>
                  <a:outerShdw blurRad="38100" dist="38100" dir="2700000" algn="tl">
                    <a:srgbClr val="000000">
                      <a:alpha val="43137"/>
                    </a:srgbClr>
                  </a:outerShdw>
                </a:effectLst>
              </a:rPr>
              <a:t>1992 </a:t>
            </a:r>
            <a:r>
              <a:rPr lang="ru-RU" dirty="0"/>
              <a:t>год), где были названы потенциальные причины экологической миграции, и впервые были сформулированы цели устойчивого развития. Ряд целей непосредственно относится к безопасности человека и экологии, в том числе </a:t>
            </a:r>
            <a:r>
              <a:rPr lang="ru-RU" dirty="0">
                <a:solidFill>
                  <a:srgbClr val="002060"/>
                </a:solidFill>
              </a:rPr>
              <a:t>доступ к чистой воде и санитарии, недорогостоящая и чистая энергия, борьба с изменением климата, сохранение морских экосистем, сохранение экосистем суши </a:t>
            </a:r>
            <a:r>
              <a:rPr lang="ru-RU" dirty="0"/>
              <a:t>и другие</a:t>
            </a:r>
            <a:r>
              <a:rPr lang="ru-RU" dirty="0" smtClean="0"/>
              <a:t>.</a:t>
            </a:r>
            <a:endParaRPr lang="ru-RU" dirty="0"/>
          </a:p>
        </p:txBody>
      </p:sp>
    </p:spTree>
    <p:extLst>
      <p:ext uri="{BB962C8B-B14F-4D97-AF65-F5344CB8AC3E}">
        <p14:creationId xmlns:p14="http://schemas.microsoft.com/office/powerpoint/2010/main" val="384647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экологическая миграция</a:t>
            </a:r>
          </a:p>
        </p:txBody>
      </p:sp>
      <p:sp>
        <p:nvSpPr>
          <p:cNvPr id="3" name="Объект 2"/>
          <p:cNvSpPr>
            <a:spLocks noGrp="1"/>
          </p:cNvSpPr>
          <p:nvPr>
            <p:ph idx="1"/>
          </p:nvPr>
        </p:nvSpPr>
        <p:spPr>
          <a:xfrm>
            <a:off x="718275" y="812127"/>
            <a:ext cx="10496571" cy="5074276"/>
          </a:xfrm>
          <a:solidFill>
            <a:schemeClr val="accent1">
              <a:lumMod val="40000"/>
              <a:lumOff val="60000"/>
            </a:schemeClr>
          </a:solidFill>
        </p:spPr>
        <p:txBody>
          <a:bodyPr>
            <a:normAutofit lnSpcReduction="10000"/>
          </a:bodyPr>
          <a:lstStyle/>
          <a:p>
            <a:r>
              <a:rPr lang="ru-RU" sz="2400" dirty="0"/>
              <a:t>В докладе Глобальной комиссии по международной миграции 2006 года </a:t>
            </a:r>
            <a:r>
              <a:rPr lang="ru-RU" sz="2400" b="1" dirty="0">
                <a:effectLst>
                  <a:outerShdw blurRad="38100" dist="38100" dir="2700000" algn="tl">
                    <a:srgbClr val="000000">
                      <a:alpha val="43137"/>
                    </a:srgbClr>
                  </a:outerShdw>
                </a:effectLst>
              </a:rPr>
              <a:t>к экологическим мигрантам отнесены </a:t>
            </a:r>
            <a:r>
              <a:rPr lang="ru-RU" sz="2400" dirty="0">
                <a:solidFill>
                  <a:srgbClr val="002060"/>
                </a:solidFill>
              </a:rPr>
              <a:t>«</a:t>
            </a:r>
            <a:r>
              <a:rPr lang="ru-RU" sz="2400" b="1" dirty="0">
                <a:solidFill>
                  <a:srgbClr val="002060"/>
                </a:solidFill>
                <a:effectLst>
                  <a:outerShdw blurRad="38100" dist="38100" dir="2700000" algn="tl">
                    <a:srgbClr val="000000">
                      <a:alpha val="43137"/>
                    </a:srgbClr>
                  </a:outerShdw>
                </a:effectLst>
              </a:rPr>
              <a:t>люди, которые были вынуждены переселяться вследствие экологических катастроф</a:t>
            </a:r>
            <a:r>
              <a:rPr lang="ru-RU" sz="2400" dirty="0" smtClean="0">
                <a:solidFill>
                  <a:srgbClr val="002060"/>
                </a:solidFill>
              </a:rPr>
              <a:t>»</a:t>
            </a:r>
            <a:r>
              <a:rPr lang="ru-RU" sz="2400" dirty="0" smtClean="0"/>
              <a:t>. </a:t>
            </a:r>
          </a:p>
          <a:p>
            <a:r>
              <a:rPr lang="ru-RU" sz="2400" dirty="0" smtClean="0"/>
              <a:t>Одно </a:t>
            </a:r>
            <a:r>
              <a:rPr lang="ru-RU" sz="2400" dirty="0"/>
              <a:t>из разработанных Международной организацией по миграции (МОМ) определение гласит: «</a:t>
            </a:r>
            <a:r>
              <a:rPr lang="ru-RU" sz="2800" b="1" dirty="0">
                <a:solidFill>
                  <a:srgbClr val="002060"/>
                </a:solidFill>
                <a:effectLst>
                  <a:outerShdw blurRad="38100" dist="38100" dir="2700000" algn="tl">
                    <a:srgbClr val="000000">
                      <a:alpha val="43137"/>
                    </a:srgbClr>
                  </a:outerShdw>
                </a:effectLst>
              </a:rPr>
              <a:t>экологическими мигрантами являются лица или группы лиц, которые по серьезным причинам внезапного или постепенного изменения окружающей среды, негативно сказывающегося на их жизнедеятельности или условиях жизни, вынуждены покинуть свое обычное место жительства или по своему желанию покидают его на определенное или неопределенное время и мигрируют в пределах свой страны или за ее пределы</a:t>
            </a:r>
            <a:r>
              <a:rPr lang="ru-RU" sz="2400" dirty="0"/>
              <a:t>»</a:t>
            </a:r>
          </a:p>
        </p:txBody>
      </p:sp>
    </p:spTree>
    <p:extLst>
      <p:ext uri="{BB962C8B-B14F-4D97-AF65-F5344CB8AC3E}">
        <p14:creationId xmlns:p14="http://schemas.microsoft.com/office/powerpoint/2010/main" val="2473254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экологическая миграция</a:t>
            </a:r>
          </a:p>
        </p:txBody>
      </p:sp>
      <p:sp>
        <p:nvSpPr>
          <p:cNvPr id="3" name="Объект 2"/>
          <p:cNvSpPr>
            <a:spLocks noGrp="1"/>
          </p:cNvSpPr>
          <p:nvPr>
            <p:ph idx="1"/>
          </p:nvPr>
        </p:nvSpPr>
        <p:spPr>
          <a:xfrm>
            <a:off x="902055" y="785232"/>
            <a:ext cx="10178322" cy="5074276"/>
          </a:xfrm>
          <a:solidFill>
            <a:schemeClr val="accent1">
              <a:lumMod val="40000"/>
              <a:lumOff val="60000"/>
            </a:schemeClr>
          </a:solidFill>
        </p:spPr>
        <p:txBody>
          <a:bodyPr>
            <a:normAutofit/>
          </a:bodyPr>
          <a:lstStyle/>
          <a:p>
            <a:r>
              <a:rPr lang="ru-RU" sz="2400" b="1" dirty="0">
                <a:solidFill>
                  <a:srgbClr val="002060"/>
                </a:solidFill>
                <a:effectLst>
                  <a:outerShdw blurRad="38100" dist="38100" dir="2700000" algn="tl">
                    <a:srgbClr val="000000">
                      <a:alpha val="43137"/>
                    </a:srgbClr>
                  </a:outerShdw>
                </a:effectLst>
              </a:rPr>
              <a:t>Первая международная конференция, посвященная миграции, вызванной состоянием окружающей среды, состоялась в Бонне (Германия) 11 октября 2008 года.</a:t>
            </a:r>
            <a:r>
              <a:rPr lang="ru-RU" sz="2400" dirty="0"/>
              <a:t> Участники предложили следующее определение «внешних экологических трудовых мигрантов». </a:t>
            </a:r>
            <a:endParaRPr lang="ru-RU" sz="2400" dirty="0" smtClean="0"/>
          </a:p>
          <a:p>
            <a:r>
              <a:rPr lang="ru-RU" sz="2400" dirty="0" smtClean="0"/>
              <a:t>Это </a:t>
            </a:r>
            <a:r>
              <a:rPr lang="ru-RU" sz="2400" dirty="0"/>
              <a:t>– «лица, которые вынуждены покинуть место своего постоянного проживания в какой-либо стране и пересекают ее границу вследствие резкого ухудшения состояния окружающей среды или экологических катастроф в целях поиска работы</a:t>
            </a:r>
            <a:r>
              <a:rPr lang="ru-RU" sz="2400" dirty="0" smtClean="0"/>
              <a:t>». </a:t>
            </a:r>
          </a:p>
          <a:p>
            <a:r>
              <a:rPr lang="ru-RU" sz="2400" dirty="0" smtClean="0"/>
              <a:t>Был </a:t>
            </a:r>
            <a:r>
              <a:rPr lang="ru-RU" sz="2400" dirty="0"/>
              <a:t>поставлен вопрос об их </a:t>
            </a:r>
            <a:r>
              <a:rPr lang="ru-RU" sz="2400" b="1" dirty="0">
                <a:effectLst>
                  <a:outerShdw blurRad="38100" dist="38100" dir="2700000" algn="tl">
                    <a:srgbClr val="000000">
                      <a:alpha val="43137"/>
                    </a:srgbClr>
                  </a:outerShdw>
                </a:effectLst>
              </a:rPr>
              <a:t>защите либо за счет расширения действия </a:t>
            </a:r>
            <a:r>
              <a:rPr lang="ru-RU" sz="2400" b="1" dirty="0" smtClean="0">
                <a:effectLst>
                  <a:outerShdw blurRad="38100" dist="38100" dir="2700000" algn="tl">
                    <a:srgbClr val="000000">
                      <a:alpha val="43137"/>
                    </a:srgbClr>
                  </a:outerShdw>
                </a:effectLst>
              </a:rPr>
              <a:t>Конвенции </a:t>
            </a:r>
            <a:r>
              <a:rPr lang="ru-RU" sz="2400" b="1" dirty="0">
                <a:effectLst>
                  <a:outerShdw blurRad="38100" dist="38100" dir="2700000" algn="tl">
                    <a:srgbClr val="000000">
                      <a:alpha val="43137"/>
                    </a:srgbClr>
                  </a:outerShdw>
                </a:effectLst>
              </a:rPr>
              <a:t>1951 года о правовом статусе беженца, либо за счет разработки новой специальной конвенции о защите экологических мигрантов.</a:t>
            </a:r>
          </a:p>
        </p:txBody>
      </p:sp>
    </p:spTree>
    <p:extLst>
      <p:ext uri="{BB962C8B-B14F-4D97-AF65-F5344CB8AC3E}">
        <p14:creationId xmlns:p14="http://schemas.microsoft.com/office/powerpoint/2010/main" val="59547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82385"/>
            <a:ext cx="10178322" cy="686561"/>
          </a:xfrm>
        </p:spPr>
        <p:txBody>
          <a:bodyPr>
            <a:normAutofit fontScale="90000"/>
          </a:bodyPr>
          <a:lstStyle/>
          <a:p>
            <a:r>
              <a:rPr lang="ru-RU" dirty="0"/>
              <a:t>Экологическая миграция</a:t>
            </a:r>
          </a:p>
        </p:txBody>
      </p:sp>
      <p:sp>
        <p:nvSpPr>
          <p:cNvPr id="3" name="Объект 2"/>
          <p:cNvSpPr>
            <a:spLocks noGrp="1"/>
          </p:cNvSpPr>
          <p:nvPr>
            <p:ph idx="1"/>
          </p:nvPr>
        </p:nvSpPr>
        <p:spPr>
          <a:xfrm>
            <a:off x="807925" y="907583"/>
            <a:ext cx="10178322" cy="5653826"/>
          </a:xfrm>
          <a:solidFill>
            <a:schemeClr val="accent2">
              <a:lumMod val="40000"/>
              <a:lumOff val="60000"/>
            </a:schemeClr>
          </a:solidFill>
        </p:spPr>
        <p:txBody>
          <a:bodyPr>
            <a:normAutofit/>
          </a:bodyPr>
          <a:lstStyle/>
          <a:p>
            <a:r>
              <a:rPr lang="ru-RU" sz="2400" dirty="0" smtClean="0"/>
              <a:t> </a:t>
            </a:r>
            <a:r>
              <a:rPr lang="ru-RU" sz="2400" dirty="0"/>
              <a:t>концептуально оформившись значительно позже, чем беженская проблема, приобретая все более масштабный и необратимый характер, нуждается в международно-правовом регулировании. Понятия «экологический мигрант» и «беженец» </a:t>
            </a:r>
            <a:r>
              <a:rPr lang="ru-RU" sz="2400" b="1" dirty="0">
                <a:effectLst>
                  <a:outerShdw blurRad="38100" dist="38100" dir="2700000" algn="tl">
                    <a:srgbClr val="000000">
                      <a:alpha val="43137"/>
                    </a:srgbClr>
                  </a:outerShdw>
                </a:effectLst>
              </a:rPr>
              <a:t>сближает </a:t>
            </a:r>
            <a:r>
              <a:rPr lang="ru-RU" sz="2400" dirty="0"/>
              <a:t>критерий «угрозы жизни и здоровью» и «обоснованные опасения стать жертвой преследований» соответственно, и, как правило, отсутствие защиты со стороны страны происхождения. Причем, если претендент на получение статуса беженца должен доказать наличие реальной угрозы, то признаки экологического мигранта относительно размыты. </a:t>
            </a:r>
            <a:endParaRPr lang="ru-RU" sz="2400" dirty="0" smtClean="0"/>
          </a:p>
          <a:p>
            <a:r>
              <a:rPr lang="ru-RU" sz="2400" b="1" dirty="0" smtClean="0">
                <a:solidFill>
                  <a:srgbClr val="0070C0"/>
                </a:solidFill>
                <a:effectLst>
                  <a:outerShdw blurRad="38100" dist="38100" dir="2700000" algn="tl">
                    <a:srgbClr val="000000">
                      <a:alpha val="43137"/>
                    </a:srgbClr>
                  </a:outerShdw>
                </a:effectLst>
              </a:rPr>
              <a:t>Разводит </a:t>
            </a:r>
            <a:r>
              <a:rPr lang="ru-RU" sz="2400" b="1" dirty="0">
                <a:solidFill>
                  <a:srgbClr val="0070C0"/>
                </a:solidFill>
                <a:effectLst>
                  <a:outerShdw blurRad="38100" dist="38100" dir="2700000" algn="tl">
                    <a:srgbClr val="000000">
                      <a:alpha val="43137"/>
                    </a:srgbClr>
                  </a:outerShdw>
                </a:effectLst>
              </a:rPr>
              <a:t>эти понятия </a:t>
            </a:r>
            <a:r>
              <a:rPr lang="ru-RU" sz="2400" b="1" dirty="0">
                <a:effectLst>
                  <a:outerShdw blurRad="38100" dist="38100" dir="2700000" algn="tl">
                    <a:srgbClr val="000000">
                      <a:alpha val="43137"/>
                    </a:srgbClr>
                  </a:outerShdw>
                </a:effectLst>
              </a:rPr>
              <a:t>критерий гражданства</a:t>
            </a:r>
            <a:r>
              <a:rPr lang="ru-RU" sz="2400" dirty="0"/>
              <a:t>, поскольку беженец – это всегда иностранец или лицо без гражданства, а экологическим мигрантом может быть и лицо, перемещенное внутри страны.</a:t>
            </a:r>
          </a:p>
        </p:txBody>
      </p:sp>
    </p:spTree>
    <p:extLst>
      <p:ext uri="{BB962C8B-B14F-4D97-AF65-F5344CB8AC3E}">
        <p14:creationId xmlns:p14="http://schemas.microsoft.com/office/powerpoint/2010/main" val="34714032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55</TotalTime>
  <Words>1267</Words>
  <Application>Microsoft Office PowerPoint</Application>
  <PresentationFormat>Широкоэкранный</PresentationFormat>
  <Paragraphs>37</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Garamond</vt:lpstr>
      <vt:lpstr>Натуральные материалы</vt:lpstr>
      <vt:lpstr>Экологическая миграция</vt:lpstr>
      <vt:lpstr>Миграция, окружающая среда и изменение климата: Учебное пособие (для координаторов)</vt:lpstr>
      <vt:lpstr>экологическая миграция</vt:lpstr>
      <vt:lpstr>экологическая миграция</vt:lpstr>
      <vt:lpstr>Понятие «экологическая миграция»</vt:lpstr>
      <vt:lpstr>Понятие «экологическая миграция»</vt:lpstr>
      <vt:lpstr>экологическая миграция</vt:lpstr>
      <vt:lpstr>экологическая миграция</vt:lpstr>
      <vt:lpstr>Экологическая миграция</vt:lpstr>
      <vt:lpstr>Численность экомигрантов</vt:lpstr>
      <vt:lpstr>Рост численности экомигрантов: причины</vt:lpstr>
      <vt:lpstr>Природные катаклизмы и образование</vt:lpstr>
      <vt:lpstr>Природные катаклизмы и образование</vt:lpstr>
      <vt:lpstr>изменение климата </vt:lpstr>
      <vt:lpstr>Бангладеш: угроза миграции населения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Экологическая миграция</dc:title>
  <dc:creator>Administrator</dc:creator>
  <cp:lastModifiedBy>Administrator</cp:lastModifiedBy>
  <cp:revision>8</cp:revision>
  <dcterms:created xsi:type="dcterms:W3CDTF">2018-02-27T20:32:23Z</dcterms:created>
  <dcterms:modified xsi:type="dcterms:W3CDTF">2020-03-25T13:58:29Z</dcterms:modified>
</cp:coreProperties>
</file>