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2">
  <p:sldMasterIdLst>
    <p:sldMasterId id="2147483648" r:id="rId1"/>
  </p:sldMasterIdLst>
  <p:notesMasterIdLst>
    <p:notesMasterId r:id="rId1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390" r:id="rId28"/>
    <p:sldId id="391" r:id="rId29"/>
    <p:sldId id="392" r:id="rId30"/>
    <p:sldId id="394" r:id="rId31"/>
    <p:sldId id="393" r:id="rId32"/>
    <p:sldId id="282" r:id="rId33"/>
    <p:sldId id="283" r:id="rId34"/>
    <p:sldId id="284" r:id="rId35"/>
    <p:sldId id="290" r:id="rId36"/>
    <p:sldId id="286" r:id="rId37"/>
    <p:sldId id="288" r:id="rId38"/>
    <p:sldId id="291" r:id="rId39"/>
    <p:sldId id="292" r:id="rId40"/>
    <p:sldId id="296" r:id="rId41"/>
    <p:sldId id="293" r:id="rId42"/>
    <p:sldId id="295" r:id="rId43"/>
    <p:sldId id="297" r:id="rId44"/>
    <p:sldId id="298" r:id="rId45"/>
    <p:sldId id="299" r:id="rId46"/>
    <p:sldId id="300" r:id="rId47"/>
    <p:sldId id="301" r:id="rId48"/>
    <p:sldId id="302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95" r:id="rId73"/>
    <p:sldId id="396" r:id="rId74"/>
    <p:sldId id="329" r:id="rId75"/>
    <p:sldId id="331" r:id="rId76"/>
    <p:sldId id="387" r:id="rId77"/>
    <p:sldId id="388" r:id="rId78"/>
    <p:sldId id="416" r:id="rId79"/>
    <p:sldId id="417" r:id="rId80"/>
    <p:sldId id="399" r:id="rId81"/>
    <p:sldId id="400" r:id="rId82"/>
    <p:sldId id="389" r:id="rId83"/>
    <p:sldId id="398" r:id="rId84"/>
    <p:sldId id="381" r:id="rId85"/>
    <p:sldId id="385" r:id="rId86"/>
    <p:sldId id="382" r:id="rId87"/>
    <p:sldId id="402" r:id="rId88"/>
    <p:sldId id="403" r:id="rId89"/>
    <p:sldId id="404" r:id="rId90"/>
    <p:sldId id="405" r:id="rId91"/>
    <p:sldId id="406" r:id="rId92"/>
    <p:sldId id="407" r:id="rId93"/>
    <p:sldId id="408" r:id="rId94"/>
    <p:sldId id="397" r:id="rId95"/>
    <p:sldId id="332" r:id="rId96"/>
    <p:sldId id="352" r:id="rId97"/>
    <p:sldId id="353" r:id="rId98"/>
    <p:sldId id="409" r:id="rId99"/>
    <p:sldId id="410" r:id="rId100"/>
    <p:sldId id="411" r:id="rId101"/>
    <p:sldId id="401" r:id="rId102"/>
    <p:sldId id="333" r:id="rId103"/>
    <p:sldId id="335" r:id="rId104"/>
    <p:sldId id="357" r:id="rId105"/>
    <p:sldId id="358" r:id="rId106"/>
    <p:sldId id="359" r:id="rId107"/>
    <p:sldId id="360" r:id="rId108"/>
    <p:sldId id="361" r:id="rId109"/>
    <p:sldId id="362" r:id="rId110"/>
    <p:sldId id="363" r:id="rId111"/>
    <p:sldId id="334" r:id="rId112"/>
    <p:sldId id="364" r:id="rId113"/>
    <p:sldId id="336" r:id="rId114"/>
    <p:sldId id="337" r:id="rId115"/>
    <p:sldId id="338" r:id="rId116"/>
    <p:sldId id="339" r:id="rId117"/>
    <p:sldId id="340" r:id="rId118"/>
    <p:sldId id="341" r:id="rId119"/>
    <p:sldId id="342" r:id="rId120"/>
    <p:sldId id="413" r:id="rId121"/>
    <p:sldId id="414" r:id="rId122"/>
    <p:sldId id="415" r:id="rId123"/>
    <p:sldId id="412" r:id="rId124"/>
    <p:sldId id="344" r:id="rId125"/>
    <p:sldId id="345" r:id="rId126"/>
    <p:sldId id="346" r:id="rId127"/>
    <p:sldId id="347" r:id="rId128"/>
    <p:sldId id="348" r:id="rId129"/>
    <p:sldId id="365" r:id="rId130"/>
    <p:sldId id="366" r:id="rId131"/>
    <p:sldId id="367" r:id="rId132"/>
    <p:sldId id="349" r:id="rId1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4" autoAdjust="0"/>
    <p:restoredTop sz="94660"/>
  </p:normalViewPr>
  <p:slideViewPr>
    <p:cSldViewPr snapToGrid="0">
      <p:cViewPr varScale="1">
        <p:scale>
          <a:sx n="39" d="100"/>
          <a:sy n="39" d="100"/>
        </p:scale>
        <p:origin x="72" y="9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DD721F-E29A-4709-962D-7E81D253908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3A8C883-27FA-4984-A776-176796C9B70B}">
      <dgm:prSet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ru-RU" sz="2400" b="1" dirty="0" smtClean="0">
              <a:solidFill>
                <a:srgbClr val="C00000"/>
              </a:solidFill>
            </a:rPr>
            <a:t>14 декабря 1950 г. принят устав УВКБ</a:t>
          </a:r>
          <a:endParaRPr lang="ru-RU" sz="2400" dirty="0">
            <a:solidFill>
              <a:srgbClr val="C00000"/>
            </a:solidFill>
          </a:endParaRPr>
        </a:p>
      </dgm:t>
    </dgm:pt>
    <dgm:pt modelId="{8F43F702-72E5-4316-B0DD-7D93FEAB9173}" type="parTrans" cxnId="{336D8F2D-E022-4975-A046-35C4F232B3A3}">
      <dgm:prSet/>
      <dgm:spPr/>
      <dgm:t>
        <a:bodyPr/>
        <a:lstStyle/>
        <a:p>
          <a:endParaRPr lang="ru-RU"/>
        </a:p>
      </dgm:t>
    </dgm:pt>
    <dgm:pt modelId="{E3027DFD-2B57-4F6C-B80C-09942CCC6435}" type="sibTrans" cxnId="{336D8F2D-E022-4975-A046-35C4F232B3A3}">
      <dgm:prSet/>
      <dgm:spPr/>
      <dgm:t>
        <a:bodyPr/>
        <a:lstStyle/>
        <a:p>
          <a:endParaRPr lang="ru-RU"/>
        </a:p>
      </dgm:t>
    </dgm:pt>
    <dgm:pt modelId="{A00B8465-A5D8-40B7-BBA1-06BB900BF4A7}">
      <dgm:prSet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ru-RU" sz="2000" b="1" dirty="0" smtClean="0">
              <a:solidFill>
                <a:srgbClr val="C00000"/>
              </a:solidFill>
            </a:rPr>
            <a:t>28 июля 1951 г. подписана Конвенция о статусе беженцев. Вступила в силу 22 апреля 1954 г.</a:t>
          </a:r>
          <a:endParaRPr lang="ru-RU" sz="2000" dirty="0">
            <a:solidFill>
              <a:srgbClr val="C00000"/>
            </a:solidFill>
          </a:endParaRPr>
        </a:p>
      </dgm:t>
    </dgm:pt>
    <dgm:pt modelId="{E6BA0E1D-8DBA-4831-B3B4-4FFD2FA9298E}" type="parTrans" cxnId="{33B85A7A-428F-45C1-BCE7-2E219BFDFF00}">
      <dgm:prSet/>
      <dgm:spPr/>
      <dgm:t>
        <a:bodyPr/>
        <a:lstStyle/>
        <a:p>
          <a:endParaRPr lang="ru-RU"/>
        </a:p>
      </dgm:t>
    </dgm:pt>
    <dgm:pt modelId="{E98484B1-AD40-403D-A4B6-38D8CB152B52}" type="sibTrans" cxnId="{33B85A7A-428F-45C1-BCE7-2E219BFDFF00}">
      <dgm:prSet/>
      <dgm:spPr/>
      <dgm:t>
        <a:bodyPr/>
        <a:lstStyle/>
        <a:p>
          <a:endParaRPr lang="ru-RU"/>
        </a:p>
      </dgm:t>
    </dgm:pt>
    <dgm:pt modelId="{095259B8-5FB8-44F3-9E84-A90D042C0CB8}">
      <dgm:prSet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ru-RU" sz="2000" b="1" dirty="0" smtClean="0">
              <a:solidFill>
                <a:srgbClr val="C00000"/>
              </a:solidFill>
            </a:rPr>
            <a:t>31 января 1967 г. Протокол, касающийся статуса беженцев. Вступил в силу 4 октября 1967 г.</a:t>
          </a:r>
          <a:endParaRPr lang="ru-RU" sz="2000" dirty="0">
            <a:solidFill>
              <a:srgbClr val="C00000"/>
            </a:solidFill>
          </a:endParaRPr>
        </a:p>
      </dgm:t>
    </dgm:pt>
    <dgm:pt modelId="{124F3AF8-254F-4F4D-A23E-0EA19D036784}" type="parTrans" cxnId="{DDAA4F8A-53D9-47E4-ADB9-452CD71B3AA4}">
      <dgm:prSet/>
      <dgm:spPr/>
      <dgm:t>
        <a:bodyPr/>
        <a:lstStyle/>
        <a:p>
          <a:endParaRPr lang="ru-RU"/>
        </a:p>
      </dgm:t>
    </dgm:pt>
    <dgm:pt modelId="{45FB2EAE-37BB-44C5-85F2-2C3A6D0D81EB}" type="sibTrans" cxnId="{DDAA4F8A-53D9-47E4-ADB9-452CD71B3AA4}">
      <dgm:prSet/>
      <dgm:spPr/>
      <dgm:t>
        <a:bodyPr/>
        <a:lstStyle/>
        <a:p>
          <a:endParaRPr lang="ru-RU"/>
        </a:p>
      </dgm:t>
    </dgm:pt>
    <dgm:pt modelId="{EF3FD714-B630-4D60-8F2F-285C807BB827}">
      <dgm:prSet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ru-RU" sz="2400" b="1" dirty="0" smtClean="0">
              <a:solidFill>
                <a:srgbClr val="C00000"/>
              </a:solidFill>
            </a:rPr>
            <a:t>К 2016 г. присоединились 134 государства</a:t>
          </a:r>
          <a:endParaRPr lang="ru-RU" sz="2400" b="1" dirty="0">
            <a:solidFill>
              <a:srgbClr val="C00000"/>
            </a:solidFill>
          </a:endParaRPr>
        </a:p>
      </dgm:t>
    </dgm:pt>
    <dgm:pt modelId="{07E10186-3070-478A-AD08-0EF9E3F09119}" type="parTrans" cxnId="{51277714-5ABA-4283-A721-0ED0BF5CED9D}">
      <dgm:prSet/>
      <dgm:spPr/>
      <dgm:t>
        <a:bodyPr/>
        <a:lstStyle/>
        <a:p>
          <a:endParaRPr lang="ru-RU"/>
        </a:p>
      </dgm:t>
    </dgm:pt>
    <dgm:pt modelId="{6A1B56F0-6945-409F-A10E-0010AAD6DBEE}" type="sibTrans" cxnId="{51277714-5ABA-4283-A721-0ED0BF5CED9D}">
      <dgm:prSet/>
      <dgm:spPr/>
      <dgm:t>
        <a:bodyPr/>
        <a:lstStyle/>
        <a:p>
          <a:endParaRPr lang="ru-RU"/>
        </a:p>
      </dgm:t>
    </dgm:pt>
    <dgm:pt modelId="{0F9E3544-6302-451C-9482-27DE7E031484}" type="pres">
      <dgm:prSet presAssocID="{A1DD721F-E29A-4709-962D-7E81D253908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59BBD75-EA5F-4E23-828B-0FDAA0B47BB7}" type="pres">
      <dgm:prSet presAssocID="{C3A8C883-27FA-4984-A776-176796C9B70B}" presName="parentLin" presStyleCnt="0"/>
      <dgm:spPr/>
    </dgm:pt>
    <dgm:pt modelId="{68DAEA7B-7FBD-497D-AD49-1A1498D0A891}" type="pres">
      <dgm:prSet presAssocID="{C3A8C883-27FA-4984-A776-176796C9B70B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FDFB4856-9A29-4653-881C-9840B381BE4C}" type="pres">
      <dgm:prSet presAssocID="{C3A8C883-27FA-4984-A776-176796C9B70B}" presName="parentText" presStyleLbl="node1" presStyleIdx="0" presStyleCnt="4" custScaleY="15849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D9DF73-2EA2-4AA9-8B54-4E1A684A8F53}" type="pres">
      <dgm:prSet presAssocID="{C3A8C883-27FA-4984-A776-176796C9B70B}" presName="negativeSpace" presStyleCnt="0"/>
      <dgm:spPr/>
    </dgm:pt>
    <dgm:pt modelId="{5F8CF12F-3982-4389-BC58-D2A1D08AE2B7}" type="pres">
      <dgm:prSet presAssocID="{C3A8C883-27FA-4984-A776-176796C9B70B}" presName="childText" presStyleLbl="conFgAcc1" presStyleIdx="0" presStyleCnt="4">
        <dgm:presLayoutVars>
          <dgm:bulletEnabled val="1"/>
        </dgm:presLayoutVars>
      </dgm:prSet>
      <dgm:spPr/>
    </dgm:pt>
    <dgm:pt modelId="{C8255D49-CA4C-4323-8DEA-372EA25064FA}" type="pres">
      <dgm:prSet presAssocID="{E3027DFD-2B57-4F6C-B80C-09942CCC6435}" presName="spaceBetweenRectangles" presStyleCnt="0"/>
      <dgm:spPr/>
    </dgm:pt>
    <dgm:pt modelId="{90FC0518-24B3-47C1-B32D-DBCD74909C9E}" type="pres">
      <dgm:prSet presAssocID="{A00B8465-A5D8-40B7-BBA1-06BB900BF4A7}" presName="parentLin" presStyleCnt="0"/>
      <dgm:spPr/>
    </dgm:pt>
    <dgm:pt modelId="{9A2D62BB-6B80-4789-A57A-86EA424B7741}" type="pres">
      <dgm:prSet presAssocID="{A00B8465-A5D8-40B7-BBA1-06BB900BF4A7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D87166C0-8062-4144-A223-7CA97015467D}" type="pres">
      <dgm:prSet presAssocID="{A00B8465-A5D8-40B7-BBA1-06BB900BF4A7}" presName="parentText" presStyleLbl="node1" presStyleIdx="1" presStyleCnt="4" custScaleY="15849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8ED344-470F-4122-B842-087FF3F75F3F}" type="pres">
      <dgm:prSet presAssocID="{A00B8465-A5D8-40B7-BBA1-06BB900BF4A7}" presName="negativeSpace" presStyleCnt="0"/>
      <dgm:spPr/>
    </dgm:pt>
    <dgm:pt modelId="{F60574DC-FB67-44E1-AF0B-1EF072B82438}" type="pres">
      <dgm:prSet presAssocID="{A00B8465-A5D8-40B7-BBA1-06BB900BF4A7}" presName="childText" presStyleLbl="conFgAcc1" presStyleIdx="1" presStyleCnt="4">
        <dgm:presLayoutVars>
          <dgm:bulletEnabled val="1"/>
        </dgm:presLayoutVars>
      </dgm:prSet>
      <dgm:spPr/>
    </dgm:pt>
    <dgm:pt modelId="{ADCE87E2-018B-41B8-B6FB-115808C1F170}" type="pres">
      <dgm:prSet presAssocID="{E98484B1-AD40-403D-A4B6-38D8CB152B52}" presName="spaceBetweenRectangles" presStyleCnt="0"/>
      <dgm:spPr/>
    </dgm:pt>
    <dgm:pt modelId="{D44F9385-CB44-4A33-9107-5F4690EA882B}" type="pres">
      <dgm:prSet presAssocID="{095259B8-5FB8-44F3-9E84-A90D042C0CB8}" presName="parentLin" presStyleCnt="0"/>
      <dgm:spPr/>
    </dgm:pt>
    <dgm:pt modelId="{99C4EE1C-FF5A-4E1A-A7D8-C1CFAB462D27}" type="pres">
      <dgm:prSet presAssocID="{095259B8-5FB8-44F3-9E84-A90D042C0CB8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FA494A3E-7C0A-4FAA-8CCF-B01ACB74167A}" type="pres">
      <dgm:prSet presAssocID="{095259B8-5FB8-44F3-9E84-A90D042C0CB8}" presName="parentText" presStyleLbl="node1" presStyleIdx="2" presStyleCnt="4" custScaleY="15849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35040A-2E1F-4F58-A209-BB620BC632ED}" type="pres">
      <dgm:prSet presAssocID="{095259B8-5FB8-44F3-9E84-A90D042C0CB8}" presName="negativeSpace" presStyleCnt="0"/>
      <dgm:spPr/>
    </dgm:pt>
    <dgm:pt modelId="{AD786F99-C25F-4FBC-81F4-4EE871F19A16}" type="pres">
      <dgm:prSet presAssocID="{095259B8-5FB8-44F3-9E84-A90D042C0CB8}" presName="childText" presStyleLbl="conFgAcc1" presStyleIdx="2" presStyleCnt="4">
        <dgm:presLayoutVars>
          <dgm:bulletEnabled val="1"/>
        </dgm:presLayoutVars>
      </dgm:prSet>
      <dgm:spPr/>
    </dgm:pt>
    <dgm:pt modelId="{E5AA71C5-F6CA-4E25-8691-3FDAE1A7A859}" type="pres">
      <dgm:prSet presAssocID="{45FB2EAE-37BB-44C5-85F2-2C3A6D0D81EB}" presName="spaceBetweenRectangles" presStyleCnt="0"/>
      <dgm:spPr/>
    </dgm:pt>
    <dgm:pt modelId="{B46265C3-35B7-4010-907B-52135CB81793}" type="pres">
      <dgm:prSet presAssocID="{EF3FD714-B630-4D60-8F2F-285C807BB827}" presName="parentLin" presStyleCnt="0"/>
      <dgm:spPr/>
    </dgm:pt>
    <dgm:pt modelId="{9EFA72ED-3DE9-4FAA-976F-28F3E9F5DAD5}" type="pres">
      <dgm:prSet presAssocID="{EF3FD714-B630-4D60-8F2F-285C807BB827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73AE11E6-C4E6-4F9D-8332-41D5EB45D911}" type="pres">
      <dgm:prSet presAssocID="{EF3FD714-B630-4D60-8F2F-285C807BB827}" presName="parentText" presStyleLbl="node1" presStyleIdx="3" presStyleCnt="4" custScaleY="15849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D87D6A-0A90-479A-9F2A-4B199FAC87A0}" type="pres">
      <dgm:prSet presAssocID="{EF3FD714-B630-4D60-8F2F-285C807BB827}" presName="negativeSpace" presStyleCnt="0"/>
      <dgm:spPr/>
    </dgm:pt>
    <dgm:pt modelId="{3DFFAB19-6114-4E57-AB3D-0CEE4FC012EC}" type="pres">
      <dgm:prSet presAssocID="{EF3FD714-B630-4D60-8F2F-285C807BB827}" presName="childText" presStyleLbl="conFgAcc1" presStyleIdx="3" presStyleCnt="4" custLinFactY="75018" custLinFactNeighborX="10239" custLinFactNeighborY="100000">
        <dgm:presLayoutVars>
          <dgm:bulletEnabled val="1"/>
        </dgm:presLayoutVars>
      </dgm:prSet>
      <dgm:spPr/>
    </dgm:pt>
  </dgm:ptLst>
  <dgm:cxnLst>
    <dgm:cxn modelId="{CFDFF8E5-58D6-49CB-B281-1AD032EC24C0}" type="presOf" srcId="{A1DD721F-E29A-4709-962D-7E81D2539083}" destId="{0F9E3544-6302-451C-9482-27DE7E031484}" srcOrd="0" destOrd="0" presId="urn:microsoft.com/office/officeart/2005/8/layout/list1"/>
    <dgm:cxn modelId="{9C88B44C-3449-47F1-8286-9CE50A397AF1}" type="presOf" srcId="{EF3FD714-B630-4D60-8F2F-285C807BB827}" destId="{73AE11E6-C4E6-4F9D-8332-41D5EB45D911}" srcOrd="1" destOrd="0" presId="urn:microsoft.com/office/officeart/2005/8/layout/list1"/>
    <dgm:cxn modelId="{336D8F2D-E022-4975-A046-35C4F232B3A3}" srcId="{A1DD721F-E29A-4709-962D-7E81D2539083}" destId="{C3A8C883-27FA-4984-A776-176796C9B70B}" srcOrd="0" destOrd="0" parTransId="{8F43F702-72E5-4316-B0DD-7D93FEAB9173}" sibTransId="{E3027DFD-2B57-4F6C-B80C-09942CCC6435}"/>
    <dgm:cxn modelId="{DDAA4F8A-53D9-47E4-ADB9-452CD71B3AA4}" srcId="{A1DD721F-E29A-4709-962D-7E81D2539083}" destId="{095259B8-5FB8-44F3-9E84-A90D042C0CB8}" srcOrd="2" destOrd="0" parTransId="{124F3AF8-254F-4F4D-A23E-0EA19D036784}" sibTransId="{45FB2EAE-37BB-44C5-85F2-2C3A6D0D81EB}"/>
    <dgm:cxn modelId="{33B85A7A-428F-45C1-BCE7-2E219BFDFF00}" srcId="{A1DD721F-E29A-4709-962D-7E81D2539083}" destId="{A00B8465-A5D8-40B7-BBA1-06BB900BF4A7}" srcOrd="1" destOrd="0" parTransId="{E6BA0E1D-8DBA-4831-B3B4-4FFD2FA9298E}" sibTransId="{E98484B1-AD40-403D-A4B6-38D8CB152B52}"/>
    <dgm:cxn modelId="{910E893D-26B8-4C6F-BB0D-31BA8F0C882C}" type="presOf" srcId="{C3A8C883-27FA-4984-A776-176796C9B70B}" destId="{FDFB4856-9A29-4653-881C-9840B381BE4C}" srcOrd="1" destOrd="0" presId="urn:microsoft.com/office/officeart/2005/8/layout/list1"/>
    <dgm:cxn modelId="{944D0A8C-2608-4EAB-A414-46523828DB2C}" type="presOf" srcId="{A00B8465-A5D8-40B7-BBA1-06BB900BF4A7}" destId="{D87166C0-8062-4144-A223-7CA97015467D}" srcOrd="1" destOrd="0" presId="urn:microsoft.com/office/officeart/2005/8/layout/list1"/>
    <dgm:cxn modelId="{51277714-5ABA-4283-A721-0ED0BF5CED9D}" srcId="{A1DD721F-E29A-4709-962D-7E81D2539083}" destId="{EF3FD714-B630-4D60-8F2F-285C807BB827}" srcOrd="3" destOrd="0" parTransId="{07E10186-3070-478A-AD08-0EF9E3F09119}" sibTransId="{6A1B56F0-6945-409F-A10E-0010AAD6DBEE}"/>
    <dgm:cxn modelId="{EDA9832A-5A8C-4868-8DAC-DAB5A983E38D}" type="presOf" srcId="{EF3FD714-B630-4D60-8F2F-285C807BB827}" destId="{9EFA72ED-3DE9-4FAA-976F-28F3E9F5DAD5}" srcOrd="0" destOrd="0" presId="urn:microsoft.com/office/officeart/2005/8/layout/list1"/>
    <dgm:cxn modelId="{F9BE063F-5C65-456E-BAD7-1FD0F0415B4C}" type="presOf" srcId="{C3A8C883-27FA-4984-A776-176796C9B70B}" destId="{68DAEA7B-7FBD-497D-AD49-1A1498D0A891}" srcOrd="0" destOrd="0" presId="urn:microsoft.com/office/officeart/2005/8/layout/list1"/>
    <dgm:cxn modelId="{0F69D244-5BDD-4730-A08A-7DA7A6BD9085}" type="presOf" srcId="{095259B8-5FB8-44F3-9E84-A90D042C0CB8}" destId="{99C4EE1C-FF5A-4E1A-A7D8-C1CFAB462D27}" srcOrd="0" destOrd="0" presId="urn:microsoft.com/office/officeart/2005/8/layout/list1"/>
    <dgm:cxn modelId="{45212189-12F6-4F7D-BB9C-139E1978A4A8}" type="presOf" srcId="{A00B8465-A5D8-40B7-BBA1-06BB900BF4A7}" destId="{9A2D62BB-6B80-4789-A57A-86EA424B7741}" srcOrd="0" destOrd="0" presId="urn:microsoft.com/office/officeart/2005/8/layout/list1"/>
    <dgm:cxn modelId="{AC49DE6B-3EC7-4813-BC5F-5B0F510F8249}" type="presOf" srcId="{095259B8-5FB8-44F3-9E84-A90D042C0CB8}" destId="{FA494A3E-7C0A-4FAA-8CCF-B01ACB74167A}" srcOrd="1" destOrd="0" presId="urn:microsoft.com/office/officeart/2005/8/layout/list1"/>
    <dgm:cxn modelId="{EBA9C253-727C-485F-9F11-31EEF20D06AE}" type="presParOf" srcId="{0F9E3544-6302-451C-9482-27DE7E031484}" destId="{059BBD75-EA5F-4E23-828B-0FDAA0B47BB7}" srcOrd="0" destOrd="0" presId="urn:microsoft.com/office/officeart/2005/8/layout/list1"/>
    <dgm:cxn modelId="{B13A521B-83D6-4102-9F26-73DB96DC6CCF}" type="presParOf" srcId="{059BBD75-EA5F-4E23-828B-0FDAA0B47BB7}" destId="{68DAEA7B-7FBD-497D-AD49-1A1498D0A891}" srcOrd="0" destOrd="0" presId="urn:microsoft.com/office/officeart/2005/8/layout/list1"/>
    <dgm:cxn modelId="{86ED887E-E029-4E80-93DB-FA4C475B8B61}" type="presParOf" srcId="{059BBD75-EA5F-4E23-828B-0FDAA0B47BB7}" destId="{FDFB4856-9A29-4653-881C-9840B381BE4C}" srcOrd="1" destOrd="0" presId="urn:microsoft.com/office/officeart/2005/8/layout/list1"/>
    <dgm:cxn modelId="{9C7587AB-4042-41BD-A241-7549948D1A9B}" type="presParOf" srcId="{0F9E3544-6302-451C-9482-27DE7E031484}" destId="{25D9DF73-2EA2-4AA9-8B54-4E1A684A8F53}" srcOrd="1" destOrd="0" presId="urn:microsoft.com/office/officeart/2005/8/layout/list1"/>
    <dgm:cxn modelId="{BC5E2344-C1DE-4DF8-947E-CA95A4DAAE7F}" type="presParOf" srcId="{0F9E3544-6302-451C-9482-27DE7E031484}" destId="{5F8CF12F-3982-4389-BC58-D2A1D08AE2B7}" srcOrd="2" destOrd="0" presId="urn:microsoft.com/office/officeart/2005/8/layout/list1"/>
    <dgm:cxn modelId="{E7DFB34E-8B6F-44BE-B4AF-334E06EC4510}" type="presParOf" srcId="{0F9E3544-6302-451C-9482-27DE7E031484}" destId="{C8255D49-CA4C-4323-8DEA-372EA25064FA}" srcOrd="3" destOrd="0" presId="urn:microsoft.com/office/officeart/2005/8/layout/list1"/>
    <dgm:cxn modelId="{F5A3687F-FE82-4C49-ACFC-DCFC38B3B088}" type="presParOf" srcId="{0F9E3544-6302-451C-9482-27DE7E031484}" destId="{90FC0518-24B3-47C1-B32D-DBCD74909C9E}" srcOrd="4" destOrd="0" presId="urn:microsoft.com/office/officeart/2005/8/layout/list1"/>
    <dgm:cxn modelId="{E7E82CBE-57F3-4F9A-AFAF-F2DCAA39E7D2}" type="presParOf" srcId="{90FC0518-24B3-47C1-B32D-DBCD74909C9E}" destId="{9A2D62BB-6B80-4789-A57A-86EA424B7741}" srcOrd="0" destOrd="0" presId="urn:microsoft.com/office/officeart/2005/8/layout/list1"/>
    <dgm:cxn modelId="{93EE0701-A237-4BC9-B7A6-366477CFAAE4}" type="presParOf" srcId="{90FC0518-24B3-47C1-B32D-DBCD74909C9E}" destId="{D87166C0-8062-4144-A223-7CA97015467D}" srcOrd="1" destOrd="0" presId="urn:microsoft.com/office/officeart/2005/8/layout/list1"/>
    <dgm:cxn modelId="{A35386B8-E96C-47B2-99CB-C2C75EDAA25B}" type="presParOf" srcId="{0F9E3544-6302-451C-9482-27DE7E031484}" destId="{9E8ED344-470F-4122-B842-087FF3F75F3F}" srcOrd="5" destOrd="0" presId="urn:microsoft.com/office/officeart/2005/8/layout/list1"/>
    <dgm:cxn modelId="{43BB0495-39F5-4B4B-9262-40BA6EFB26B4}" type="presParOf" srcId="{0F9E3544-6302-451C-9482-27DE7E031484}" destId="{F60574DC-FB67-44E1-AF0B-1EF072B82438}" srcOrd="6" destOrd="0" presId="urn:microsoft.com/office/officeart/2005/8/layout/list1"/>
    <dgm:cxn modelId="{9626D13C-C46A-46B6-A33E-9A472167EC2C}" type="presParOf" srcId="{0F9E3544-6302-451C-9482-27DE7E031484}" destId="{ADCE87E2-018B-41B8-B6FB-115808C1F170}" srcOrd="7" destOrd="0" presId="urn:microsoft.com/office/officeart/2005/8/layout/list1"/>
    <dgm:cxn modelId="{1BB0DA49-7540-44D9-81CA-77D10347E93C}" type="presParOf" srcId="{0F9E3544-6302-451C-9482-27DE7E031484}" destId="{D44F9385-CB44-4A33-9107-5F4690EA882B}" srcOrd="8" destOrd="0" presId="urn:microsoft.com/office/officeart/2005/8/layout/list1"/>
    <dgm:cxn modelId="{5BFD89AD-8D84-41B3-AAA2-2A0EAF021FE0}" type="presParOf" srcId="{D44F9385-CB44-4A33-9107-5F4690EA882B}" destId="{99C4EE1C-FF5A-4E1A-A7D8-C1CFAB462D27}" srcOrd="0" destOrd="0" presId="urn:microsoft.com/office/officeart/2005/8/layout/list1"/>
    <dgm:cxn modelId="{5564A26B-8083-4633-8BCD-50C1072CF8B4}" type="presParOf" srcId="{D44F9385-CB44-4A33-9107-5F4690EA882B}" destId="{FA494A3E-7C0A-4FAA-8CCF-B01ACB74167A}" srcOrd="1" destOrd="0" presId="urn:microsoft.com/office/officeart/2005/8/layout/list1"/>
    <dgm:cxn modelId="{3EFCCDB8-25CC-4609-A74B-FFA40B24BE24}" type="presParOf" srcId="{0F9E3544-6302-451C-9482-27DE7E031484}" destId="{7935040A-2E1F-4F58-A209-BB620BC632ED}" srcOrd="9" destOrd="0" presId="urn:microsoft.com/office/officeart/2005/8/layout/list1"/>
    <dgm:cxn modelId="{2AA4A4ED-2EBF-4153-B0A8-1BD41B456BD0}" type="presParOf" srcId="{0F9E3544-6302-451C-9482-27DE7E031484}" destId="{AD786F99-C25F-4FBC-81F4-4EE871F19A16}" srcOrd="10" destOrd="0" presId="urn:microsoft.com/office/officeart/2005/8/layout/list1"/>
    <dgm:cxn modelId="{3595A228-202F-43E1-A515-B8FED6EFB5FE}" type="presParOf" srcId="{0F9E3544-6302-451C-9482-27DE7E031484}" destId="{E5AA71C5-F6CA-4E25-8691-3FDAE1A7A859}" srcOrd="11" destOrd="0" presId="urn:microsoft.com/office/officeart/2005/8/layout/list1"/>
    <dgm:cxn modelId="{274ECEED-3E0B-4384-A2E0-259169485A4A}" type="presParOf" srcId="{0F9E3544-6302-451C-9482-27DE7E031484}" destId="{B46265C3-35B7-4010-907B-52135CB81793}" srcOrd="12" destOrd="0" presId="urn:microsoft.com/office/officeart/2005/8/layout/list1"/>
    <dgm:cxn modelId="{E70E2015-DA00-4839-951D-499DB8512D44}" type="presParOf" srcId="{B46265C3-35B7-4010-907B-52135CB81793}" destId="{9EFA72ED-3DE9-4FAA-976F-28F3E9F5DAD5}" srcOrd="0" destOrd="0" presId="urn:microsoft.com/office/officeart/2005/8/layout/list1"/>
    <dgm:cxn modelId="{B3AD2FA3-65DB-4207-A047-DC64C74E478F}" type="presParOf" srcId="{B46265C3-35B7-4010-907B-52135CB81793}" destId="{73AE11E6-C4E6-4F9D-8332-41D5EB45D911}" srcOrd="1" destOrd="0" presId="urn:microsoft.com/office/officeart/2005/8/layout/list1"/>
    <dgm:cxn modelId="{36CCAAC3-B61B-4A7E-B248-BB4A499DA71C}" type="presParOf" srcId="{0F9E3544-6302-451C-9482-27DE7E031484}" destId="{E6D87D6A-0A90-479A-9F2A-4B199FAC87A0}" srcOrd="13" destOrd="0" presId="urn:microsoft.com/office/officeart/2005/8/layout/list1"/>
    <dgm:cxn modelId="{539AC037-F421-4436-88F3-ED0F7F79497B}" type="presParOf" srcId="{0F9E3544-6302-451C-9482-27DE7E031484}" destId="{3DFFAB19-6114-4E57-AB3D-0CEE4FC012E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33DD7D-7DA1-4F37-877F-D6FE0D661F65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4D6FC2-D37C-480B-8C13-ED830BD828C7}">
      <dgm:prSet/>
      <dgm:spPr/>
      <dgm:t>
        <a:bodyPr/>
        <a:lstStyle/>
        <a:p>
          <a:pPr rtl="0"/>
          <a:r>
            <a:rPr lang="ru-RU" dirty="0" smtClean="0"/>
            <a:t> 722,400  Германия </a:t>
          </a:r>
          <a:endParaRPr lang="ru-RU" dirty="0"/>
        </a:p>
      </dgm:t>
    </dgm:pt>
    <dgm:pt modelId="{032C37DE-10C1-444C-A55F-3BD738FB7424}" type="parTrans" cxnId="{2B9558F8-AEE1-4897-97CC-A1E53D6DFDA8}">
      <dgm:prSet/>
      <dgm:spPr/>
      <dgm:t>
        <a:bodyPr/>
        <a:lstStyle/>
        <a:p>
          <a:endParaRPr lang="ru-RU"/>
        </a:p>
      </dgm:t>
    </dgm:pt>
    <dgm:pt modelId="{1539FD1F-A6E5-46F6-A8CE-986856B484EC}" type="sibTrans" cxnId="{2B9558F8-AEE1-4897-97CC-A1E53D6DFDA8}">
      <dgm:prSet/>
      <dgm:spPr/>
      <dgm:t>
        <a:bodyPr/>
        <a:lstStyle/>
        <a:p>
          <a:endParaRPr lang="ru-RU"/>
        </a:p>
      </dgm:t>
    </dgm:pt>
    <dgm:pt modelId="{3EF300D8-8128-4D8D-A58F-51BD90CC084C}">
      <dgm:prSet custT="1"/>
      <dgm:spPr/>
      <dgm:t>
        <a:bodyPr/>
        <a:lstStyle/>
        <a:p>
          <a:pPr rtl="0"/>
          <a:r>
            <a:rPr lang="ru-RU" sz="2000" b="1" dirty="0" smtClean="0"/>
            <a:t>Соединенные Штаты Америки (262,000), </a:t>
          </a:r>
          <a:endParaRPr lang="ru-RU" sz="2000" b="1" dirty="0"/>
        </a:p>
      </dgm:t>
    </dgm:pt>
    <dgm:pt modelId="{076ABF92-1375-486E-A7A1-BA2380E4EEF0}" type="parTrans" cxnId="{49635B3E-979C-4BE8-95C0-4E7E2518086A}">
      <dgm:prSet/>
      <dgm:spPr/>
      <dgm:t>
        <a:bodyPr/>
        <a:lstStyle/>
        <a:p>
          <a:endParaRPr lang="ru-RU"/>
        </a:p>
      </dgm:t>
    </dgm:pt>
    <dgm:pt modelId="{6ED547BB-A63E-4978-88CC-DCE5675E2A74}" type="sibTrans" cxnId="{49635B3E-979C-4BE8-95C0-4E7E2518086A}">
      <dgm:prSet/>
      <dgm:spPr/>
      <dgm:t>
        <a:bodyPr/>
        <a:lstStyle/>
        <a:p>
          <a:endParaRPr lang="ru-RU"/>
        </a:p>
      </dgm:t>
    </dgm:pt>
    <dgm:pt modelId="{C18F6FC2-1917-417C-97FB-97083C4278E4}">
      <dgm:prSet custT="1"/>
      <dgm:spPr/>
      <dgm:t>
        <a:bodyPr/>
        <a:lstStyle/>
        <a:p>
          <a:pPr rtl="0"/>
          <a:r>
            <a:rPr lang="ru-RU" sz="2400" dirty="0" smtClean="0"/>
            <a:t>Италия (123,000), </a:t>
          </a:r>
          <a:endParaRPr lang="ru-RU" sz="2400" dirty="0"/>
        </a:p>
      </dgm:t>
    </dgm:pt>
    <dgm:pt modelId="{9B7C78DC-2C26-4522-AE14-51312D36F6B7}" type="parTrans" cxnId="{D425389B-00A3-4135-8FBD-4F93D5C035B0}">
      <dgm:prSet/>
      <dgm:spPr/>
      <dgm:t>
        <a:bodyPr/>
        <a:lstStyle/>
        <a:p>
          <a:endParaRPr lang="ru-RU"/>
        </a:p>
      </dgm:t>
    </dgm:pt>
    <dgm:pt modelId="{C1E6495D-6CE5-47B9-9913-E05C417AFA73}" type="sibTrans" cxnId="{D425389B-00A3-4135-8FBD-4F93D5C035B0}">
      <dgm:prSet/>
      <dgm:spPr/>
      <dgm:t>
        <a:bodyPr/>
        <a:lstStyle/>
        <a:p>
          <a:endParaRPr lang="ru-RU"/>
        </a:p>
      </dgm:t>
    </dgm:pt>
    <dgm:pt modelId="{3EA14E70-C5E7-4FB3-9BE7-329151B0D71B}">
      <dgm:prSet custT="1"/>
      <dgm:spPr/>
      <dgm:t>
        <a:bodyPr/>
        <a:lstStyle/>
        <a:p>
          <a:pPr rtl="0"/>
          <a:r>
            <a:rPr lang="ru-RU" sz="2000" dirty="0" smtClean="0"/>
            <a:t>Турция (78,600).</a:t>
          </a:r>
          <a:endParaRPr lang="ru-RU" sz="2000" dirty="0"/>
        </a:p>
      </dgm:t>
    </dgm:pt>
    <dgm:pt modelId="{503D3763-1373-4050-B95D-CCD4675326B3}" type="parTrans" cxnId="{C8F81728-B119-40E9-8831-53DEA8DCB83E}">
      <dgm:prSet/>
      <dgm:spPr/>
      <dgm:t>
        <a:bodyPr/>
        <a:lstStyle/>
        <a:p>
          <a:endParaRPr lang="ru-RU"/>
        </a:p>
      </dgm:t>
    </dgm:pt>
    <dgm:pt modelId="{BB6FDBDB-63C2-4938-9566-80610B0F5B48}" type="sibTrans" cxnId="{C8F81728-B119-40E9-8831-53DEA8DCB83E}">
      <dgm:prSet/>
      <dgm:spPr/>
      <dgm:t>
        <a:bodyPr/>
        <a:lstStyle/>
        <a:p>
          <a:endParaRPr lang="ru-RU"/>
        </a:p>
      </dgm:t>
    </dgm:pt>
    <dgm:pt modelId="{DA2C9C33-E002-4F78-B92D-FC9F15126D5B}" type="pres">
      <dgm:prSet presAssocID="{7933DD7D-7DA1-4F37-877F-D6FE0D661F65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E18F6C-28AE-4D02-960D-6B95C2B6459C}" type="pres">
      <dgm:prSet presAssocID="{7933DD7D-7DA1-4F37-877F-D6FE0D661F65}" presName="cycle" presStyleCnt="0"/>
      <dgm:spPr/>
    </dgm:pt>
    <dgm:pt modelId="{00040550-0D52-48AB-94B4-7AD6045089C2}" type="pres">
      <dgm:prSet presAssocID="{7933DD7D-7DA1-4F37-877F-D6FE0D661F65}" presName="centerShape" presStyleCnt="0"/>
      <dgm:spPr/>
    </dgm:pt>
    <dgm:pt modelId="{56C970CD-F2C1-4039-95A1-4624F335AB07}" type="pres">
      <dgm:prSet presAssocID="{7933DD7D-7DA1-4F37-877F-D6FE0D661F65}" presName="connSite" presStyleLbl="node1" presStyleIdx="0" presStyleCnt="5"/>
      <dgm:spPr/>
    </dgm:pt>
    <dgm:pt modelId="{F4E7C392-43C4-48EE-88AF-6E5DA1954132}" type="pres">
      <dgm:prSet presAssocID="{7933DD7D-7DA1-4F37-877F-D6FE0D661F65}" presName="visible" presStyleLbl="node1" presStyleIdx="0" presStyleCnt="5" custLinFactNeighborX="-29226" custLinFactNeighborY="22407"/>
      <dgm:spPr/>
    </dgm:pt>
    <dgm:pt modelId="{0EBB7C11-66AB-4CB8-90B2-1155201D7F37}" type="pres">
      <dgm:prSet presAssocID="{032C37DE-10C1-444C-A55F-3BD738FB7424}" presName="Name25" presStyleLbl="parChTrans1D1" presStyleIdx="0" presStyleCnt="4"/>
      <dgm:spPr/>
      <dgm:t>
        <a:bodyPr/>
        <a:lstStyle/>
        <a:p>
          <a:endParaRPr lang="ru-RU"/>
        </a:p>
      </dgm:t>
    </dgm:pt>
    <dgm:pt modelId="{859911AB-B7CA-4F0C-9FA6-D2CADACDF3C6}" type="pres">
      <dgm:prSet presAssocID="{BA4D6FC2-D37C-480B-8C13-ED830BD828C7}" presName="node" presStyleCnt="0"/>
      <dgm:spPr/>
    </dgm:pt>
    <dgm:pt modelId="{CC6DA300-5CA3-4CBB-B15C-95C763C6B4AE}" type="pres">
      <dgm:prSet presAssocID="{BA4D6FC2-D37C-480B-8C13-ED830BD828C7}" presName="parentNode" presStyleLbl="node1" presStyleIdx="1" presStyleCnt="5" custScaleX="278547" custScaleY="223677" custLinFactX="-150634" custLinFactY="26090" custLinFactNeighborX="-200000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CF6355-C22F-49DA-BF5B-89DCC072E566}" type="pres">
      <dgm:prSet presAssocID="{BA4D6FC2-D37C-480B-8C13-ED830BD828C7}" presName="childNode" presStyleLbl="revTx" presStyleIdx="0" presStyleCnt="0">
        <dgm:presLayoutVars>
          <dgm:bulletEnabled val="1"/>
        </dgm:presLayoutVars>
      </dgm:prSet>
      <dgm:spPr/>
    </dgm:pt>
    <dgm:pt modelId="{9A435698-FE7A-491A-BEB5-B4EDE333A5B2}" type="pres">
      <dgm:prSet presAssocID="{076ABF92-1375-486E-A7A1-BA2380E4EEF0}" presName="Name25" presStyleLbl="parChTrans1D1" presStyleIdx="1" presStyleCnt="4"/>
      <dgm:spPr/>
      <dgm:t>
        <a:bodyPr/>
        <a:lstStyle/>
        <a:p>
          <a:endParaRPr lang="ru-RU"/>
        </a:p>
      </dgm:t>
    </dgm:pt>
    <dgm:pt modelId="{5F321396-A249-4126-A5E4-2EA6FD12E88D}" type="pres">
      <dgm:prSet presAssocID="{3EF300D8-8128-4D8D-A58F-51BD90CC084C}" presName="node" presStyleCnt="0"/>
      <dgm:spPr/>
    </dgm:pt>
    <dgm:pt modelId="{80A7ADF8-B72C-4F38-A3AD-935B0F5BAB69}" type="pres">
      <dgm:prSet presAssocID="{3EF300D8-8128-4D8D-A58F-51BD90CC084C}" presName="parentNode" presStyleLbl="node1" presStyleIdx="2" presStyleCnt="5" custScaleX="282198" custScaleY="253476" custLinFactX="-2523" custLinFactNeighborX="-100000" custLinFactNeighborY="-6154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D0C71E-A735-41C3-BC39-84C2E9760EF9}" type="pres">
      <dgm:prSet presAssocID="{3EF300D8-8128-4D8D-A58F-51BD90CC084C}" presName="childNode" presStyleLbl="revTx" presStyleIdx="0" presStyleCnt="0">
        <dgm:presLayoutVars>
          <dgm:bulletEnabled val="1"/>
        </dgm:presLayoutVars>
      </dgm:prSet>
      <dgm:spPr/>
    </dgm:pt>
    <dgm:pt modelId="{01E8D911-FBBA-451A-8504-1198F6AFC35D}" type="pres">
      <dgm:prSet presAssocID="{9B7C78DC-2C26-4522-AE14-51312D36F6B7}" presName="Name25" presStyleLbl="parChTrans1D1" presStyleIdx="2" presStyleCnt="4"/>
      <dgm:spPr/>
      <dgm:t>
        <a:bodyPr/>
        <a:lstStyle/>
        <a:p>
          <a:endParaRPr lang="ru-RU"/>
        </a:p>
      </dgm:t>
    </dgm:pt>
    <dgm:pt modelId="{D6FE1DFB-2797-450C-AC12-31661F576439}" type="pres">
      <dgm:prSet presAssocID="{C18F6FC2-1917-417C-97FB-97083C4278E4}" presName="node" presStyleCnt="0"/>
      <dgm:spPr/>
    </dgm:pt>
    <dgm:pt modelId="{B7537A74-386C-4E97-9B23-614B1F514A6C}" type="pres">
      <dgm:prSet presAssocID="{C18F6FC2-1917-417C-97FB-97083C4278E4}" presName="parentNode" presStyleLbl="node1" presStyleIdx="3" presStyleCnt="5" custScaleX="265621" custScaleY="256661" custLinFactX="100000" custLinFactNeighborX="13367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D247B-7156-445C-8B7B-8E96D6A7E403}" type="pres">
      <dgm:prSet presAssocID="{C18F6FC2-1917-417C-97FB-97083C4278E4}" presName="childNode" presStyleLbl="revTx" presStyleIdx="0" presStyleCnt="0">
        <dgm:presLayoutVars>
          <dgm:bulletEnabled val="1"/>
        </dgm:presLayoutVars>
      </dgm:prSet>
      <dgm:spPr/>
    </dgm:pt>
    <dgm:pt modelId="{D59C8025-2272-4D5A-A12E-1D3FD5D51AB8}" type="pres">
      <dgm:prSet presAssocID="{503D3763-1373-4050-B95D-CCD4675326B3}" presName="Name25" presStyleLbl="parChTrans1D1" presStyleIdx="3" presStyleCnt="4"/>
      <dgm:spPr/>
      <dgm:t>
        <a:bodyPr/>
        <a:lstStyle/>
        <a:p>
          <a:endParaRPr lang="ru-RU"/>
        </a:p>
      </dgm:t>
    </dgm:pt>
    <dgm:pt modelId="{66087F74-B475-4CD2-BEE6-1C185F960E81}" type="pres">
      <dgm:prSet presAssocID="{3EA14E70-C5E7-4FB3-9BE7-329151B0D71B}" presName="node" presStyleCnt="0"/>
      <dgm:spPr/>
    </dgm:pt>
    <dgm:pt modelId="{B17D5782-0793-41E6-B13A-874E9D1D14D0}" type="pres">
      <dgm:prSet presAssocID="{3EA14E70-C5E7-4FB3-9BE7-329151B0D71B}" presName="parentNode" presStyleLbl="node1" presStyleIdx="4" presStyleCnt="5" custScaleX="250053" custScaleY="23531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E73523-A073-4889-80FB-7E0B2C8CB4BE}" type="pres">
      <dgm:prSet presAssocID="{3EA14E70-C5E7-4FB3-9BE7-329151B0D71B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D425389B-00A3-4135-8FBD-4F93D5C035B0}" srcId="{7933DD7D-7DA1-4F37-877F-D6FE0D661F65}" destId="{C18F6FC2-1917-417C-97FB-97083C4278E4}" srcOrd="2" destOrd="0" parTransId="{9B7C78DC-2C26-4522-AE14-51312D36F6B7}" sibTransId="{C1E6495D-6CE5-47B9-9913-E05C417AFA73}"/>
    <dgm:cxn modelId="{B66FE509-4B0A-4F01-931F-D51074A1CFDC}" type="presOf" srcId="{503D3763-1373-4050-B95D-CCD4675326B3}" destId="{D59C8025-2272-4D5A-A12E-1D3FD5D51AB8}" srcOrd="0" destOrd="0" presId="urn:microsoft.com/office/officeart/2005/8/layout/radial2"/>
    <dgm:cxn modelId="{18851F6F-2312-4D46-B814-475B1B55EDF2}" type="presOf" srcId="{076ABF92-1375-486E-A7A1-BA2380E4EEF0}" destId="{9A435698-FE7A-491A-BEB5-B4EDE333A5B2}" srcOrd="0" destOrd="0" presId="urn:microsoft.com/office/officeart/2005/8/layout/radial2"/>
    <dgm:cxn modelId="{BE48BAE6-C20B-45AA-AF68-8B68EB4A794A}" type="presOf" srcId="{C18F6FC2-1917-417C-97FB-97083C4278E4}" destId="{B7537A74-386C-4E97-9B23-614B1F514A6C}" srcOrd="0" destOrd="0" presId="urn:microsoft.com/office/officeart/2005/8/layout/radial2"/>
    <dgm:cxn modelId="{EAA08585-E87E-40A5-8356-F1001A526B43}" type="presOf" srcId="{BA4D6FC2-D37C-480B-8C13-ED830BD828C7}" destId="{CC6DA300-5CA3-4CBB-B15C-95C763C6B4AE}" srcOrd="0" destOrd="0" presId="urn:microsoft.com/office/officeart/2005/8/layout/radial2"/>
    <dgm:cxn modelId="{D620EC85-5E50-4575-9938-CDF4E47BF001}" type="presOf" srcId="{7933DD7D-7DA1-4F37-877F-D6FE0D661F65}" destId="{DA2C9C33-E002-4F78-B92D-FC9F15126D5B}" srcOrd="0" destOrd="0" presId="urn:microsoft.com/office/officeart/2005/8/layout/radial2"/>
    <dgm:cxn modelId="{F64E2447-728F-43CB-ABE6-E4128426D633}" type="presOf" srcId="{032C37DE-10C1-444C-A55F-3BD738FB7424}" destId="{0EBB7C11-66AB-4CB8-90B2-1155201D7F37}" srcOrd="0" destOrd="0" presId="urn:microsoft.com/office/officeart/2005/8/layout/radial2"/>
    <dgm:cxn modelId="{2B9558F8-AEE1-4897-97CC-A1E53D6DFDA8}" srcId="{7933DD7D-7DA1-4F37-877F-D6FE0D661F65}" destId="{BA4D6FC2-D37C-480B-8C13-ED830BD828C7}" srcOrd="0" destOrd="0" parTransId="{032C37DE-10C1-444C-A55F-3BD738FB7424}" sibTransId="{1539FD1F-A6E5-46F6-A8CE-986856B484EC}"/>
    <dgm:cxn modelId="{ABDD134F-0029-4E45-B01A-6B12A388A63D}" type="presOf" srcId="{3EF300D8-8128-4D8D-A58F-51BD90CC084C}" destId="{80A7ADF8-B72C-4F38-A3AD-935B0F5BAB69}" srcOrd="0" destOrd="0" presId="urn:microsoft.com/office/officeart/2005/8/layout/radial2"/>
    <dgm:cxn modelId="{C8F81728-B119-40E9-8831-53DEA8DCB83E}" srcId="{7933DD7D-7DA1-4F37-877F-D6FE0D661F65}" destId="{3EA14E70-C5E7-4FB3-9BE7-329151B0D71B}" srcOrd="3" destOrd="0" parTransId="{503D3763-1373-4050-B95D-CCD4675326B3}" sibTransId="{BB6FDBDB-63C2-4938-9566-80610B0F5B48}"/>
    <dgm:cxn modelId="{9A48C626-E827-4823-BB6A-B3DFF3E87D1F}" type="presOf" srcId="{3EA14E70-C5E7-4FB3-9BE7-329151B0D71B}" destId="{B17D5782-0793-41E6-B13A-874E9D1D14D0}" srcOrd="0" destOrd="0" presId="urn:microsoft.com/office/officeart/2005/8/layout/radial2"/>
    <dgm:cxn modelId="{4B536143-4869-4460-9616-770262546CFA}" type="presOf" srcId="{9B7C78DC-2C26-4522-AE14-51312D36F6B7}" destId="{01E8D911-FBBA-451A-8504-1198F6AFC35D}" srcOrd="0" destOrd="0" presId="urn:microsoft.com/office/officeart/2005/8/layout/radial2"/>
    <dgm:cxn modelId="{49635B3E-979C-4BE8-95C0-4E7E2518086A}" srcId="{7933DD7D-7DA1-4F37-877F-D6FE0D661F65}" destId="{3EF300D8-8128-4D8D-A58F-51BD90CC084C}" srcOrd="1" destOrd="0" parTransId="{076ABF92-1375-486E-A7A1-BA2380E4EEF0}" sibTransId="{6ED547BB-A63E-4978-88CC-DCE5675E2A74}"/>
    <dgm:cxn modelId="{F3103A66-C8A8-4E94-B70D-4E3CF5A20521}" type="presParOf" srcId="{DA2C9C33-E002-4F78-B92D-FC9F15126D5B}" destId="{E4E18F6C-28AE-4D02-960D-6B95C2B6459C}" srcOrd="0" destOrd="0" presId="urn:microsoft.com/office/officeart/2005/8/layout/radial2"/>
    <dgm:cxn modelId="{724911E2-629A-47C0-A1F1-EEBADB6AE78D}" type="presParOf" srcId="{E4E18F6C-28AE-4D02-960D-6B95C2B6459C}" destId="{00040550-0D52-48AB-94B4-7AD6045089C2}" srcOrd="0" destOrd="0" presId="urn:microsoft.com/office/officeart/2005/8/layout/radial2"/>
    <dgm:cxn modelId="{0093291E-FF89-43DB-BD43-23AA73A10B99}" type="presParOf" srcId="{00040550-0D52-48AB-94B4-7AD6045089C2}" destId="{56C970CD-F2C1-4039-95A1-4624F335AB07}" srcOrd="0" destOrd="0" presId="urn:microsoft.com/office/officeart/2005/8/layout/radial2"/>
    <dgm:cxn modelId="{7D4ABCE2-A3AF-4D6D-9CD6-717142749332}" type="presParOf" srcId="{00040550-0D52-48AB-94B4-7AD6045089C2}" destId="{F4E7C392-43C4-48EE-88AF-6E5DA1954132}" srcOrd="1" destOrd="0" presId="urn:microsoft.com/office/officeart/2005/8/layout/radial2"/>
    <dgm:cxn modelId="{E4DFCA3D-1690-4EE8-8C0E-F4FEDB29B8E0}" type="presParOf" srcId="{E4E18F6C-28AE-4D02-960D-6B95C2B6459C}" destId="{0EBB7C11-66AB-4CB8-90B2-1155201D7F37}" srcOrd="1" destOrd="0" presId="urn:microsoft.com/office/officeart/2005/8/layout/radial2"/>
    <dgm:cxn modelId="{C7B218C3-932B-4A8C-97BA-07BACACB3DCF}" type="presParOf" srcId="{E4E18F6C-28AE-4D02-960D-6B95C2B6459C}" destId="{859911AB-B7CA-4F0C-9FA6-D2CADACDF3C6}" srcOrd="2" destOrd="0" presId="urn:microsoft.com/office/officeart/2005/8/layout/radial2"/>
    <dgm:cxn modelId="{502BC5D8-B175-4480-B518-ADEDC65BF331}" type="presParOf" srcId="{859911AB-B7CA-4F0C-9FA6-D2CADACDF3C6}" destId="{CC6DA300-5CA3-4CBB-B15C-95C763C6B4AE}" srcOrd="0" destOrd="0" presId="urn:microsoft.com/office/officeart/2005/8/layout/radial2"/>
    <dgm:cxn modelId="{F06B03D8-40F9-4214-881E-34BB3363D66F}" type="presParOf" srcId="{859911AB-B7CA-4F0C-9FA6-D2CADACDF3C6}" destId="{A1CF6355-C22F-49DA-BF5B-89DCC072E566}" srcOrd="1" destOrd="0" presId="urn:microsoft.com/office/officeart/2005/8/layout/radial2"/>
    <dgm:cxn modelId="{16D19912-DC0E-435B-A830-CD09C4FA5052}" type="presParOf" srcId="{E4E18F6C-28AE-4D02-960D-6B95C2B6459C}" destId="{9A435698-FE7A-491A-BEB5-B4EDE333A5B2}" srcOrd="3" destOrd="0" presId="urn:microsoft.com/office/officeart/2005/8/layout/radial2"/>
    <dgm:cxn modelId="{28D5F8FD-C0BF-493D-86A5-268A4CF1380A}" type="presParOf" srcId="{E4E18F6C-28AE-4D02-960D-6B95C2B6459C}" destId="{5F321396-A249-4126-A5E4-2EA6FD12E88D}" srcOrd="4" destOrd="0" presId="urn:microsoft.com/office/officeart/2005/8/layout/radial2"/>
    <dgm:cxn modelId="{876C00A9-50E7-4EB3-9163-ACC8725B1AA7}" type="presParOf" srcId="{5F321396-A249-4126-A5E4-2EA6FD12E88D}" destId="{80A7ADF8-B72C-4F38-A3AD-935B0F5BAB69}" srcOrd="0" destOrd="0" presId="urn:microsoft.com/office/officeart/2005/8/layout/radial2"/>
    <dgm:cxn modelId="{D7DB8978-62B4-45B7-A161-C4CD4BA23692}" type="presParOf" srcId="{5F321396-A249-4126-A5E4-2EA6FD12E88D}" destId="{D1D0C71E-A735-41C3-BC39-84C2E9760EF9}" srcOrd="1" destOrd="0" presId="urn:microsoft.com/office/officeart/2005/8/layout/radial2"/>
    <dgm:cxn modelId="{185210AA-FBB7-4C11-A1B1-B84265CC2938}" type="presParOf" srcId="{E4E18F6C-28AE-4D02-960D-6B95C2B6459C}" destId="{01E8D911-FBBA-451A-8504-1198F6AFC35D}" srcOrd="5" destOrd="0" presId="urn:microsoft.com/office/officeart/2005/8/layout/radial2"/>
    <dgm:cxn modelId="{35F178DD-91D0-4F34-9E12-277DE00386B2}" type="presParOf" srcId="{E4E18F6C-28AE-4D02-960D-6B95C2B6459C}" destId="{D6FE1DFB-2797-450C-AC12-31661F576439}" srcOrd="6" destOrd="0" presId="urn:microsoft.com/office/officeart/2005/8/layout/radial2"/>
    <dgm:cxn modelId="{AA06A071-682A-403C-BA76-6E6602E1A8FF}" type="presParOf" srcId="{D6FE1DFB-2797-450C-AC12-31661F576439}" destId="{B7537A74-386C-4E97-9B23-614B1F514A6C}" srcOrd="0" destOrd="0" presId="urn:microsoft.com/office/officeart/2005/8/layout/radial2"/>
    <dgm:cxn modelId="{83E8E69F-44B0-46C7-8821-4CFC0D25803D}" type="presParOf" srcId="{D6FE1DFB-2797-450C-AC12-31661F576439}" destId="{2CED247B-7156-445C-8B7B-8E96D6A7E403}" srcOrd="1" destOrd="0" presId="urn:microsoft.com/office/officeart/2005/8/layout/radial2"/>
    <dgm:cxn modelId="{614052E1-11DB-4209-99F5-94760003ECA1}" type="presParOf" srcId="{E4E18F6C-28AE-4D02-960D-6B95C2B6459C}" destId="{D59C8025-2272-4D5A-A12E-1D3FD5D51AB8}" srcOrd="7" destOrd="0" presId="urn:microsoft.com/office/officeart/2005/8/layout/radial2"/>
    <dgm:cxn modelId="{4B9841DC-C0E2-41F5-9648-9618089E75DC}" type="presParOf" srcId="{E4E18F6C-28AE-4D02-960D-6B95C2B6459C}" destId="{66087F74-B475-4CD2-BEE6-1C185F960E81}" srcOrd="8" destOrd="0" presId="urn:microsoft.com/office/officeart/2005/8/layout/radial2"/>
    <dgm:cxn modelId="{6473464F-35BB-411F-8C65-ED9B75718E67}" type="presParOf" srcId="{66087F74-B475-4CD2-BEE6-1C185F960E81}" destId="{B17D5782-0793-41E6-B13A-874E9D1D14D0}" srcOrd="0" destOrd="0" presId="urn:microsoft.com/office/officeart/2005/8/layout/radial2"/>
    <dgm:cxn modelId="{65670F2D-457C-4E43-BEE2-B9FA2BCABCAA}" type="presParOf" srcId="{66087F74-B475-4CD2-BEE6-1C185F960E81}" destId="{E8E73523-A073-4889-80FB-7E0B2C8CB4BE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2E3D36-C014-4024-98F6-0D887DD4FA2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07E596-D27A-46F1-80FC-04284287064D}">
      <dgm:prSet custT="1"/>
      <dgm:spPr/>
      <dgm:t>
        <a:bodyPr/>
        <a:lstStyle/>
        <a:p>
          <a:pPr rtl="0"/>
          <a:r>
            <a:rPr lang="ru-RU" sz="2400" dirty="0" smtClean="0">
              <a:solidFill>
                <a:srgbClr val="FFFF00"/>
              </a:solidFill>
            </a:rPr>
            <a:t>Наиболее быстро растущего числа беженцев был вызван кризисом в </a:t>
          </a:r>
          <a:r>
            <a:rPr lang="ru-RU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Южном Судане</a:t>
          </a:r>
          <a:r>
            <a:rPr lang="ru-RU" sz="2400" dirty="0" smtClean="0">
              <a:solidFill>
                <a:srgbClr val="FFFF00"/>
              </a:solidFill>
            </a:rPr>
            <a:t>. Эта группа выросла на 64% во второй половине 2016 года от 854,100 свыше 1,4 миллиона человек, большинство из которых были дети.</a:t>
          </a:r>
          <a:endParaRPr lang="ru-RU" sz="2400" dirty="0">
            <a:solidFill>
              <a:srgbClr val="FFFF00"/>
            </a:solidFill>
          </a:endParaRPr>
        </a:p>
      </dgm:t>
    </dgm:pt>
    <dgm:pt modelId="{9BA1193F-F209-4449-BD21-3402AFAF69DE}" type="parTrans" cxnId="{5EDFABE7-1E92-4551-B24A-8E45BB70C0F5}">
      <dgm:prSet/>
      <dgm:spPr/>
      <dgm:t>
        <a:bodyPr/>
        <a:lstStyle/>
        <a:p>
          <a:endParaRPr lang="ru-RU"/>
        </a:p>
      </dgm:t>
    </dgm:pt>
    <dgm:pt modelId="{ACDB393F-6911-46EF-A345-386AE8483C7A}" type="sibTrans" cxnId="{5EDFABE7-1E92-4551-B24A-8E45BB70C0F5}">
      <dgm:prSet/>
      <dgm:spPr/>
      <dgm:t>
        <a:bodyPr/>
        <a:lstStyle/>
        <a:p>
          <a:endParaRPr lang="ru-RU"/>
        </a:p>
      </dgm:t>
    </dgm:pt>
    <dgm:pt modelId="{64B41D68-CB95-4A4A-B550-F59B6B0436EA}">
      <dgm:prSet custT="1"/>
      <dgm:spPr/>
      <dgm:t>
        <a:bodyPr/>
        <a:lstStyle/>
        <a:p>
          <a:pPr rtl="0"/>
          <a:r>
            <a:rPr lang="ru-RU" sz="2400" dirty="0" smtClean="0">
              <a:solidFill>
                <a:srgbClr val="FFFF00"/>
              </a:solidFill>
            </a:rPr>
            <a:t>Более половины населения </a:t>
          </a:r>
          <a:r>
            <a:rPr lang="ru-RU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Сирии </a:t>
          </a:r>
          <a:r>
            <a:rPr lang="ru-RU" sz="2400" dirty="0" smtClean="0">
              <a:solidFill>
                <a:srgbClr val="FFFF00"/>
              </a:solidFill>
            </a:rPr>
            <a:t>живет вне дома в 2016 году, либо перемещенных через границы или в пределах своей страны.</a:t>
          </a:r>
          <a:endParaRPr lang="ru-RU" sz="2400" dirty="0">
            <a:solidFill>
              <a:srgbClr val="FFFF00"/>
            </a:solidFill>
          </a:endParaRPr>
        </a:p>
      </dgm:t>
    </dgm:pt>
    <dgm:pt modelId="{41479520-2C5B-4D56-931F-DA841C899024}" type="parTrans" cxnId="{BBB1FF22-B7F1-4A08-A5E6-9D43191276DA}">
      <dgm:prSet/>
      <dgm:spPr/>
      <dgm:t>
        <a:bodyPr/>
        <a:lstStyle/>
        <a:p>
          <a:endParaRPr lang="ru-RU"/>
        </a:p>
      </dgm:t>
    </dgm:pt>
    <dgm:pt modelId="{60AF4B6B-2C56-4A6E-8BE5-5C59A6B54DD7}" type="sibTrans" cxnId="{BBB1FF22-B7F1-4A08-A5E6-9D43191276DA}">
      <dgm:prSet/>
      <dgm:spPr/>
      <dgm:t>
        <a:bodyPr/>
        <a:lstStyle/>
        <a:p>
          <a:endParaRPr lang="ru-RU"/>
        </a:p>
      </dgm:t>
    </dgm:pt>
    <dgm:pt modelId="{3AB10D12-CF27-4623-AC1B-AE794D578018}" type="pres">
      <dgm:prSet presAssocID="{182E3D36-C014-4024-98F6-0D887DD4FA29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8D3C9E-9C88-4AD8-B883-926716BE4BB4}" type="pres">
      <dgm:prSet presAssocID="{182E3D36-C014-4024-98F6-0D887DD4FA29}" presName="arrow" presStyleLbl="bgShp" presStyleIdx="0" presStyleCnt="1"/>
      <dgm:spPr/>
    </dgm:pt>
    <dgm:pt modelId="{DE69CBC4-4804-4EC6-A597-128F7D0194DD}" type="pres">
      <dgm:prSet presAssocID="{182E3D36-C014-4024-98F6-0D887DD4FA29}" presName="linearProcess" presStyleCnt="0"/>
      <dgm:spPr/>
    </dgm:pt>
    <dgm:pt modelId="{11666082-536A-41CD-A7EC-F6A6ECC081B6}" type="pres">
      <dgm:prSet presAssocID="{6307E596-D27A-46F1-80FC-04284287064D}" presName="textNode" presStyleLbl="node1" presStyleIdx="0" presStyleCnt="2" custScaleY="2203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415437-B56E-41AE-BD7A-17B5DB472D9D}" type="pres">
      <dgm:prSet presAssocID="{ACDB393F-6911-46EF-A345-386AE8483C7A}" presName="sibTrans" presStyleCnt="0"/>
      <dgm:spPr/>
    </dgm:pt>
    <dgm:pt modelId="{E2957225-A9E5-48F9-87E7-3822382F7B29}" type="pres">
      <dgm:prSet presAssocID="{64B41D68-CB95-4A4A-B550-F59B6B0436EA}" presName="textNode" presStyleLbl="node1" presStyleIdx="1" presStyleCnt="2" custScaleY="1218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91EAC19-5DDB-47E3-BCB0-767863A34AD3}" type="presOf" srcId="{182E3D36-C014-4024-98F6-0D887DD4FA29}" destId="{3AB10D12-CF27-4623-AC1B-AE794D578018}" srcOrd="0" destOrd="0" presId="urn:microsoft.com/office/officeart/2005/8/layout/hProcess9"/>
    <dgm:cxn modelId="{954EBE6D-900C-4863-A705-5963D6EA0F5C}" type="presOf" srcId="{6307E596-D27A-46F1-80FC-04284287064D}" destId="{11666082-536A-41CD-A7EC-F6A6ECC081B6}" srcOrd="0" destOrd="0" presId="urn:microsoft.com/office/officeart/2005/8/layout/hProcess9"/>
    <dgm:cxn modelId="{2FD182AF-5A18-4ABA-9265-2F89E480D7AE}" type="presOf" srcId="{64B41D68-CB95-4A4A-B550-F59B6B0436EA}" destId="{E2957225-A9E5-48F9-87E7-3822382F7B29}" srcOrd="0" destOrd="0" presId="urn:microsoft.com/office/officeart/2005/8/layout/hProcess9"/>
    <dgm:cxn modelId="{5EDFABE7-1E92-4551-B24A-8E45BB70C0F5}" srcId="{182E3D36-C014-4024-98F6-0D887DD4FA29}" destId="{6307E596-D27A-46F1-80FC-04284287064D}" srcOrd="0" destOrd="0" parTransId="{9BA1193F-F209-4449-BD21-3402AFAF69DE}" sibTransId="{ACDB393F-6911-46EF-A345-386AE8483C7A}"/>
    <dgm:cxn modelId="{BBB1FF22-B7F1-4A08-A5E6-9D43191276DA}" srcId="{182E3D36-C014-4024-98F6-0D887DD4FA29}" destId="{64B41D68-CB95-4A4A-B550-F59B6B0436EA}" srcOrd="1" destOrd="0" parTransId="{41479520-2C5B-4D56-931F-DA841C899024}" sibTransId="{60AF4B6B-2C56-4A6E-8BE5-5C59A6B54DD7}"/>
    <dgm:cxn modelId="{1776EE96-40DA-4976-881A-2FAFABAFDB5E}" type="presParOf" srcId="{3AB10D12-CF27-4623-AC1B-AE794D578018}" destId="{E98D3C9E-9C88-4AD8-B883-926716BE4BB4}" srcOrd="0" destOrd="0" presId="urn:microsoft.com/office/officeart/2005/8/layout/hProcess9"/>
    <dgm:cxn modelId="{3495DB44-39B8-44EC-9394-3F665DCCEC24}" type="presParOf" srcId="{3AB10D12-CF27-4623-AC1B-AE794D578018}" destId="{DE69CBC4-4804-4EC6-A597-128F7D0194DD}" srcOrd="1" destOrd="0" presId="urn:microsoft.com/office/officeart/2005/8/layout/hProcess9"/>
    <dgm:cxn modelId="{2807A9EE-948E-41B0-B086-D0B2556B59F4}" type="presParOf" srcId="{DE69CBC4-4804-4EC6-A597-128F7D0194DD}" destId="{11666082-536A-41CD-A7EC-F6A6ECC081B6}" srcOrd="0" destOrd="0" presId="urn:microsoft.com/office/officeart/2005/8/layout/hProcess9"/>
    <dgm:cxn modelId="{81C6BD1B-3804-4C5C-AD98-8B4A3F8107AF}" type="presParOf" srcId="{DE69CBC4-4804-4EC6-A597-128F7D0194DD}" destId="{A2415437-B56E-41AE-BD7A-17B5DB472D9D}" srcOrd="1" destOrd="0" presId="urn:microsoft.com/office/officeart/2005/8/layout/hProcess9"/>
    <dgm:cxn modelId="{EFC8B30A-22BC-4AEF-A4F7-D08721BFC0CD}" type="presParOf" srcId="{DE69CBC4-4804-4EC6-A597-128F7D0194DD}" destId="{E2957225-A9E5-48F9-87E7-3822382F7B29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8CF12F-3982-4389-BC58-D2A1D08AE2B7}">
      <dsp:nvSpPr>
        <dsp:cNvPr id="0" name=""/>
        <dsp:cNvSpPr/>
      </dsp:nvSpPr>
      <dsp:spPr>
        <a:xfrm>
          <a:off x="0" y="647815"/>
          <a:ext cx="76200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FB4856-9A29-4653-881C-9840B381BE4C}">
      <dsp:nvSpPr>
        <dsp:cNvPr id="0" name=""/>
        <dsp:cNvSpPr/>
      </dsp:nvSpPr>
      <dsp:spPr>
        <a:xfrm>
          <a:off x="381000" y="103348"/>
          <a:ext cx="5334000" cy="795386"/>
        </a:xfrm>
        <a:prstGeom prst="roundRect">
          <a:avLst/>
        </a:prstGeom>
        <a:gradFill rotWithShape="1">
          <a:gsLst>
            <a:gs pos="0">
              <a:schemeClr val="accent5">
                <a:tint val="94000"/>
                <a:satMod val="103000"/>
                <a:lumMod val="102000"/>
              </a:schemeClr>
            </a:gs>
            <a:gs pos="50000">
              <a:schemeClr val="accent5">
                <a:shade val="100000"/>
                <a:satMod val="110000"/>
                <a:lumMod val="100000"/>
              </a:schemeClr>
            </a:gs>
            <a:gs pos="100000">
              <a:schemeClr val="accent5"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algn="ctr" rotWithShape="0">
            <a:srgbClr val="000000">
              <a:alpha val="25000"/>
            </a:srgbClr>
          </a:outerShdw>
        </a:effectLst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201613" tIns="0" rIns="201613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C00000"/>
              </a:solidFill>
            </a:rPr>
            <a:t>14 декабря 1950 г. принят устав УВКБ</a:t>
          </a:r>
          <a:endParaRPr lang="ru-RU" sz="2400" kern="1200" dirty="0">
            <a:solidFill>
              <a:srgbClr val="C00000"/>
            </a:solidFill>
          </a:endParaRPr>
        </a:p>
      </dsp:txBody>
      <dsp:txXfrm>
        <a:off x="419828" y="142176"/>
        <a:ext cx="5256344" cy="717730"/>
      </dsp:txXfrm>
    </dsp:sp>
    <dsp:sp modelId="{F60574DC-FB67-44E1-AF0B-1EF072B82438}">
      <dsp:nvSpPr>
        <dsp:cNvPr id="0" name=""/>
        <dsp:cNvSpPr/>
      </dsp:nvSpPr>
      <dsp:spPr>
        <a:xfrm>
          <a:off x="0" y="1712481"/>
          <a:ext cx="76200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7166C0-8062-4144-A223-7CA97015467D}">
      <dsp:nvSpPr>
        <dsp:cNvPr id="0" name=""/>
        <dsp:cNvSpPr/>
      </dsp:nvSpPr>
      <dsp:spPr>
        <a:xfrm>
          <a:off x="381000" y="1168015"/>
          <a:ext cx="5334000" cy="795386"/>
        </a:xfrm>
        <a:prstGeom prst="roundRect">
          <a:avLst/>
        </a:prstGeom>
        <a:gradFill rotWithShape="1">
          <a:gsLst>
            <a:gs pos="0">
              <a:schemeClr val="accent5">
                <a:tint val="94000"/>
                <a:satMod val="103000"/>
                <a:lumMod val="102000"/>
              </a:schemeClr>
            </a:gs>
            <a:gs pos="50000">
              <a:schemeClr val="accent5">
                <a:shade val="100000"/>
                <a:satMod val="110000"/>
                <a:lumMod val="100000"/>
              </a:schemeClr>
            </a:gs>
            <a:gs pos="100000">
              <a:schemeClr val="accent5"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algn="ctr" rotWithShape="0">
            <a:srgbClr val="000000">
              <a:alpha val="25000"/>
            </a:srgbClr>
          </a:outerShdw>
        </a:effectLst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201613" tIns="0" rIns="201613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C00000"/>
              </a:solidFill>
            </a:rPr>
            <a:t>28 июля 1951 г. подписана Конвенция о статусе беженцев. Вступила в силу 22 апреля 1954 г.</a:t>
          </a:r>
          <a:endParaRPr lang="ru-RU" sz="2000" kern="1200" dirty="0">
            <a:solidFill>
              <a:srgbClr val="C00000"/>
            </a:solidFill>
          </a:endParaRPr>
        </a:p>
      </dsp:txBody>
      <dsp:txXfrm>
        <a:off x="419828" y="1206843"/>
        <a:ext cx="5256344" cy="717730"/>
      </dsp:txXfrm>
    </dsp:sp>
    <dsp:sp modelId="{AD786F99-C25F-4FBC-81F4-4EE871F19A16}">
      <dsp:nvSpPr>
        <dsp:cNvPr id="0" name=""/>
        <dsp:cNvSpPr/>
      </dsp:nvSpPr>
      <dsp:spPr>
        <a:xfrm>
          <a:off x="0" y="2777147"/>
          <a:ext cx="76200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494A3E-7C0A-4FAA-8CCF-B01ACB74167A}">
      <dsp:nvSpPr>
        <dsp:cNvPr id="0" name=""/>
        <dsp:cNvSpPr/>
      </dsp:nvSpPr>
      <dsp:spPr>
        <a:xfrm>
          <a:off x="381000" y="2232681"/>
          <a:ext cx="5334000" cy="795386"/>
        </a:xfrm>
        <a:prstGeom prst="roundRect">
          <a:avLst/>
        </a:prstGeom>
        <a:gradFill rotWithShape="1">
          <a:gsLst>
            <a:gs pos="0">
              <a:schemeClr val="accent5">
                <a:tint val="94000"/>
                <a:satMod val="103000"/>
                <a:lumMod val="102000"/>
              </a:schemeClr>
            </a:gs>
            <a:gs pos="50000">
              <a:schemeClr val="accent5">
                <a:shade val="100000"/>
                <a:satMod val="110000"/>
                <a:lumMod val="100000"/>
              </a:schemeClr>
            </a:gs>
            <a:gs pos="100000">
              <a:schemeClr val="accent5"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algn="ctr" rotWithShape="0">
            <a:srgbClr val="000000">
              <a:alpha val="25000"/>
            </a:srgbClr>
          </a:outerShdw>
        </a:effectLst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201613" tIns="0" rIns="201613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C00000"/>
              </a:solidFill>
            </a:rPr>
            <a:t>31 января 1967 г. Протокол, касающийся статуса беженцев. Вступил в силу 4 октября 1967 г.</a:t>
          </a:r>
          <a:endParaRPr lang="ru-RU" sz="2000" kern="1200" dirty="0">
            <a:solidFill>
              <a:srgbClr val="C00000"/>
            </a:solidFill>
          </a:endParaRPr>
        </a:p>
      </dsp:txBody>
      <dsp:txXfrm>
        <a:off x="419828" y="2271509"/>
        <a:ext cx="5256344" cy="717730"/>
      </dsp:txXfrm>
    </dsp:sp>
    <dsp:sp modelId="{3DFFAB19-6114-4E57-AB3D-0CEE4FC012EC}">
      <dsp:nvSpPr>
        <dsp:cNvPr id="0" name=""/>
        <dsp:cNvSpPr/>
      </dsp:nvSpPr>
      <dsp:spPr>
        <a:xfrm>
          <a:off x="0" y="3945163"/>
          <a:ext cx="76200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AE11E6-C4E6-4F9D-8332-41D5EB45D911}">
      <dsp:nvSpPr>
        <dsp:cNvPr id="0" name=""/>
        <dsp:cNvSpPr/>
      </dsp:nvSpPr>
      <dsp:spPr>
        <a:xfrm>
          <a:off x="381000" y="3297347"/>
          <a:ext cx="5334000" cy="795386"/>
        </a:xfrm>
        <a:prstGeom prst="roundRect">
          <a:avLst/>
        </a:prstGeom>
        <a:gradFill rotWithShape="1">
          <a:gsLst>
            <a:gs pos="0">
              <a:schemeClr val="accent5">
                <a:tint val="94000"/>
                <a:satMod val="103000"/>
                <a:lumMod val="102000"/>
              </a:schemeClr>
            </a:gs>
            <a:gs pos="50000">
              <a:schemeClr val="accent5">
                <a:shade val="100000"/>
                <a:satMod val="110000"/>
                <a:lumMod val="100000"/>
              </a:schemeClr>
            </a:gs>
            <a:gs pos="100000">
              <a:schemeClr val="accent5"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algn="ctr" rotWithShape="0">
            <a:srgbClr val="000000">
              <a:alpha val="25000"/>
            </a:srgbClr>
          </a:outerShdw>
        </a:effectLst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201613" tIns="0" rIns="201613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C00000"/>
              </a:solidFill>
            </a:rPr>
            <a:t>К 2016 г. присоединились 134 государства</a:t>
          </a:r>
          <a:endParaRPr lang="ru-RU" sz="2400" b="1" kern="1200" dirty="0">
            <a:solidFill>
              <a:srgbClr val="C00000"/>
            </a:solidFill>
          </a:endParaRPr>
        </a:p>
      </dsp:txBody>
      <dsp:txXfrm>
        <a:off x="419828" y="3336175"/>
        <a:ext cx="5256344" cy="7177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9C8025-2272-4D5A-A12E-1D3FD5D51AB8}">
      <dsp:nvSpPr>
        <dsp:cNvPr id="0" name=""/>
        <dsp:cNvSpPr/>
      </dsp:nvSpPr>
      <dsp:spPr>
        <a:xfrm rot="3974683">
          <a:off x="3676292" y="2261828"/>
          <a:ext cx="81065" cy="23378"/>
        </a:xfrm>
        <a:custGeom>
          <a:avLst/>
          <a:gdLst/>
          <a:ahLst/>
          <a:cxnLst/>
          <a:rect l="0" t="0" r="0" b="0"/>
          <a:pathLst>
            <a:path>
              <a:moveTo>
                <a:pt x="0" y="11689"/>
              </a:moveTo>
              <a:lnTo>
                <a:pt x="81065" y="11689"/>
              </a:lnTo>
            </a:path>
          </a:pathLst>
        </a:custGeom>
        <a:noFill/>
        <a:ln w="1270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E8D911-FBBA-451A-8504-1198F6AFC35D}">
      <dsp:nvSpPr>
        <dsp:cNvPr id="0" name=""/>
        <dsp:cNvSpPr/>
      </dsp:nvSpPr>
      <dsp:spPr>
        <a:xfrm rot="587775">
          <a:off x="3948703" y="1968506"/>
          <a:ext cx="1487932" cy="23378"/>
        </a:xfrm>
        <a:custGeom>
          <a:avLst/>
          <a:gdLst/>
          <a:ahLst/>
          <a:cxnLst/>
          <a:rect l="0" t="0" r="0" b="0"/>
          <a:pathLst>
            <a:path>
              <a:moveTo>
                <a:pt x="0" y="11689"/>
              </a:moveTo>
              <a:lnTo>
                <a:pt x="1487932" y="11689"/>
              </a:lnTo>
            </a:path>
          </a:pathLst>
        </a:custGeom>
        <a:noFill/>
        <a:ln w="1270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435698-FE7A-491A-BEB5-B4EDE333A5B2}">
      <dsp:nvSpPr>
        <dsp:cNvPr id="0" name=""/>
        <dsp:cNvSpPr/>
      </dsp:nvSpPr>
      <dsp:spPr>
        <a:xfrm rot="6612290">
          <a:off x="3202131" y="1623702"/>
          <a:ext cx="691267" cy="23378"/>
        </a:xfrm>
        <a:custGeom>
          <a:avLst/>
          <a:gdLst/>
          <a:ahLst/>
          <a:cxnLst/>
          <a:rect l="0" t="0" r="0" b="0"/>
          <a:pathLst>
            <a:path>
              <a:moveTo>
                <a:pt x="0" y="11689"/>
              </a:moveTo>
              <a:lnTo>
                <a:pt x="691267" y="11689"/>
              </a:lnTo>
            </a:path>
          </a:pathLst>
        </a:custGeom>
        <a:noFill/>
        <a:ln w="1270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BB7C11-66AB-4CB8-90B2-1155201D7F37}">
      <dsp:nvSpPr>
        <dsp:cNvPr id="0" name=""/>
        <dsp:cNvSpPr/>
      </dsp:nvSpPr>
      <dsp:spPr>
        <a:xfrm rot="11418469">
          <a:off x="2375232" y="1618450"/>
          <a:ext cx="664287" cy="23378"/>
        </a:xfrm>
        <a:custGeom>
          <a:avLst/>
          <a:gdLst/>
          <a:ahLst/>
          <a:cxnLst/>
          <a:rect l="0" t="0" r="0" b="0"/>
          <a:pathLst>
            <a:path>
              <a:moveTo>
                <a:pt x="0" y="11689"/>
              </a:moveTo>
              <a:lnTo>
                <a:pt x="664287" y="11689"/>
              </a:lnTo>
            </a:path>
          </a:pathLst>
        </a:custGeom>
        <a:noFill/>
        <a:ln w="1270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E7C392-43C4-48EE-88AF-6E5DA1954132}">
      <dsp:nvSpPr>
        <dsp:cNvPr id="0" name=""/>
        <dsp:cNvSpPr/>
      </dsp:nvSpPr>
      <dsp:spPr>
        <a:xfrm>
          <a:off x="2449496" y="1408947"/>
          <a:ext cx="1321989" cy="13219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6DA300-5CA3-4CBB-B15C-95C763C6B4AE}">
      <dsp:nvSpPr>
        <dsp:cNvPr id="0" name=""/>
        <dsp:cNvSpPr/>
      </dsp:nvSpPr>
      <dsp:spPr>
        <a:xfrm>
          <a:off x="198465" y="487658"/>
          <a:ext cx="2209416" cy="17741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 722,400  Германия </a:t>
          </a:r>
          <a:endParaRPr lang="ru-RU" sz="2900" kern="1200" dirty="0"/>
        </a:p>
      </dsp:txBody>
      <dsp:txXfrm>
        <a:off x="522026" y="747482"/>
        <a:ext cx="1562294" cy="1254543"/>
      </dsp:txXfrm>
    </dsp:sp>
    <dsp:sp modelId="{80A7ADF8-B72C-4F38-A3AD-935B0F5BAB69}">
      <dsp:nvSpPr>
        <dsp:cNvPr id="0" name=""/>
        <dsp:cNvSpPr/>
      </dsp:nvSpPr>
      <dsp:spPr>
        <a:xfrm>
          <a:off x="2660474" y="0"/>
          <a:ext cx="2238376" cy="20105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Соединенные Штаты Америки (262,000), </a:t>
          </a:r>
          <a:endParaRPr lang="ru-RU" sz="2000" b="1" kern="1200" dirty="0"/>
        </a:p>
      </dsp:txBody>
      <dsp:txXfrm>
        <a:off x="2988277" y="294439"/>
        <a:ext cx="1582770" cy="1421677"/>
      </dsp:txXfrm>
    </dsp:sp>
    <dsp:sp modelId="{B7537A74-386C-4E97-9B23-614B1F514A6C}">
      <dsp:nvSpPr>
        <dsp:cNvPr id="0" name=""/>
        <dsp:cNvSpPr/>
      </dsp:nvSpPr>
      <dsp:spPr>
        <a:xfrm>
          <a:off x="5409362" y="1267922"/>
          <a:ext cx="2106888" cy="20358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Италия (123,000), </a:t>
          </a:r>
          <a:endParaRPr lang="ru-RU" sz="2400" kern="1200" dirty="0"/>
        </a:p>
      </dsp:txBody>
      <dsp:txXfrm>
        <a:off x="5717909" y="1566061"/>
        <a:ext cx="1489794" cy="1439540"/>
      </dsp:txXfrm>
    </dsp:sp>
    <dsp:sp modelId="{B17D5782-0793-41E6-B13A-874E9D1D14D0}">
      <dsp:nvSpPr>
        <dsp:cNvPr id="0" name=""/>
        <dsp:cNvSpPr/>
      </dsp:nvSpPr>
      <dsp:spPr>
        <a:xfrm>
          <a:off x="3120928" y="2239590"/>
          <a:ext cx="1983404" cy="18664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Турция (78,600).</a:t>
          </a:r>
          <a:endParaRPr lang="ru-RU" sz="2000" kern="1200" dirty="0"/>
        </a:p>
      </dsp:txBody>
      <dsp:txXfrm>
        <a:off x="3411391" y="2512930"/>
        <a:ext cx="1402478" cy="13197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8D3C9E-9C88-4AD8-B883-926716BE4BB4}">
      <dsp:nvSpPr>
        <dsp:cNvPr id="0" name=""/>
        <dsp:cNvSpPr/>
      </dsp:nvSpPr>
      <dsp:spPr>
        <a:xfrm>
          <a:off x="763374" y="0"/>
          <a:ext cx="8651573" cy="359359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666082-536A-41CD-A7EC-F6A6ECC081B6}">
      <dsp:nvSpPr>
        <dsp:cNvPr id="0" name=""/>
        <dsp:cNvSpPr/>
      </dsp:nvSpPr>
      <dsp:spPr>
        <a:xfrm>
          <a:off x="62601" y="212884"/>
          <a:ext cx="4807387" cy="316782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FFFF00"/>
              </a:solidFill>
            </a:rPr>
            <a:t>Наиболее быстро растущего числа беженцев был вызван кризисом в </a:t>
          </a:r>
          <a:r>
            <a:rPr lang="ru-RU" sz="24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Южном Судане</a:t>
          </a:r>
          <a:r>
            <a:rPr lang="ru-RU" sz="2400" kern="1200" dirty="0" smtClean="0">
              <a:solidFill>
                <a:srgbClr val="FFFF00"/>
              </a:solidFill>
            </a:rPr>
            <a:t>. Эта группа выросла на 64% во второй половине 2016 года от 854,100 свыше 1,4 миллиона человек, большинство из которых были дети.</a:t>
          </a:r>
          <a:endParaRPr lang="ru-RU" sz="2400" kern="1200" dirty="0">
            <a:solidFill>
              <a:srgbClr val="FFFF00"/>
            </a:solidFill>
          </a:endParaRPr>
        </a:p>
      </dsp:txBody>
      <dsp:txXfrm>
        <a:off x="217241" y="367524"/>
        <a:ext cx="4498107" cy="2858542"/>
      </dsp:txXfrm>
    </dsp:sp>
    <dsp:sp modelId="{E2957225-A9E5-48F9-87E7-3822382F7B29}">
      <dsp:nvSpPr>
        <dsp:cNvPr id="0" name=""/>
        <dsp:cNvSpPr/>
      </dsp:nvSpPr>
      <dsp:spPr>
        <a:xfrm>
          <a:off x="5308332" y="920836"/>
          <a:ext cx="4807387" cy="17519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FFFF00"/>
              </a:solidFill>
            </a:rPr>
            <a:t>Более половины населения </a:t>
          </a:r>
          <a:r>
            <a:rPr lang="ru-RU" sz="24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Сирии </a:t>
          </a:r>
          <a:r>
            <a:rPr lang="ru-RU" sz="2400" kern="1200" dirty="0" smtClean="0">
              <a:solidFill>
                <a:srgbClr val="FFFF00"/>
              </a:solidFill>
            </a:rPr>
            <a:t>живет вне дома в 2016 году, либо перемещенных через границы или в пределах своей страны.</a:t>
          </a:r>
          <a:endParaRPr lang="ru-RU" sz="2400" kern="1200" dirty="0">
            <a:solidFill>
              <a:srgbClr val="FFFF00"/>
            </a:solidFill>
          </a:endParaRPr>
        </a:p>
      </dsp:txBody>
      <dsp:txXfrm>
        <a:off x="5393854" y="1006358"/>
        <a:ext cx="4636343" cy="15808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9E9C21-6E3E-4B3F-8D68-D35E0A78A1B1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C38E17-6B94-40A7-921F-42894E0BBC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544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mtClean="0"/>
              <a:t>Ереван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A7F0D-9636-49AC-A52D-41BA1FF38752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691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Ереван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A7F0D-9636-49AC-A52D-41BA1FF38752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180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http://foto-history.livejournal.com/2714366.html</a:t>
            </a:r>
            <a:endParaRPr lang="ru-RU" dirty="0" smtClean="0"/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756D3A-3509-4B65-A76D-3DC34F8D8FCB}" type="slidenum">
              <a:rPr lang="ru-RU" smtClean="0"/>
              <a:pPr/>
              <a:t>34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935392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D31234-5242-4DCE-83E5-1601A8C60FB1}" type="slidenum">
              <a:rPr lang="ru-RU" smtClean="0"/>
              <a:pPr/>
              <a:t>47</a:t>
            </a:fld>
            <a:endParaRPr lang="ru-RU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Памятник Ф. Нансену в Москве</a:t>
            </a:r>
          </a:p>
        </p:txBody>
      </p:sp>
    </p:spTree>
    <p:extLst>
      <p:ext uri="{BB962C8B-B14F-4D97-AF65-F5344CB8AC3E}">
        <p14:creationId xmlns:p14="http://schemas.microsoft.com/office/powerpoint/2010/main" val="3006836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91CC4A-5B13-4D65-98E8-BCE993E27EBE}" type="slidenum">
              <a:rPr lang="ru-RU" smtClean="0"/>
              <a:pPr/>
              <a:t>48</a:t>
            </a:fld>
            <a:endParaRPr lang="ru-RU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Памятник Ф.Нансену в Осло</a:t>
            </a:r>
          </a:p>
        </p:txBody>
      </p:sp>
    </p:spTree>
    <p:extLst>
      <p:ext uri="{BB962C8B-B14F-4D97-AF65-F5344CB8AC3E}">
        <p14:creationId xmlns:p14="http://schemas.microsoft.com/office/powerpoint/2010/main" val="250027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48EF2B-1D29-476A-96AA-19DB69D3549C}" type="slidenum">
              <a:rPr lang="ru-RU"/>
              <a:pPr/>
              <a:t>64</a:t>
            </a:fld>
            <a:endParaRPr lang="ru-RU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Еще до истечения (28.02.1952) срока мандата МОБ Генассамблея ООН признала в декабре 1949 г. необходимость создания ее организации-преемницы и постановила учредить УВКБООН (первоначально учреждено на 3-летний срок, ныне его мандат подлежит возобновлению каждые 5 лет). В 1950 г. Генассамблея приняла Устав УВКБ как приложение к резолюции 428 (</a:t>
            </a:r>
            <a:r>
              <a:rPr lang="en-US"/>
              <a:t>V</a:t>
            </a:r>
            <a:r>
              <a:rPr lang="ru-RU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606790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44476"/>
            <a:ext cx="11180233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17601" y="1905000"/>
            <a:ext cx="5236633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57434" y="1905000"/>
            <a:ext cx="5236633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54FD4-5E37-452B-BE30-7BE4EBEDF4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495369"/>
      </p:ext>
    </p:extLst>
  </p:cSld>
  <p:clrMapOvr>
    <a:masterClrMapping/>
  </p:clrMapOvr>
  <p:transition>
    <p:push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44476"/>
            <a:ext cx="11184467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1117601" y="6245225"/>
            <a:ext cx="2535767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5720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249834" y="6245225"/>
            <a:ext cx="2535767" cy="476250"/>
          </a:xfrm>
        </p:spPr>
        <p:txBody>
          <a:bodyPr/>
          <a:lstStyle>
            <a:lvl1pPr>
              <a:defRPr/>
            </a:lvl1pPr>
          </a:lstStyle>
          <a:p>
            <a:fld id="{DCACB014-7E1D-4D04-BB5F-017AC7E591C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34080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n.org/ru/documents/ods.asp?m=A/71/L.1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hyperlink" Target="http://ru.wikipedia.org/wiki/%D0%92%D1%81%D0%B5%D0%BC%D0%B8%D1%80%D0%BD%D1%8B%D0%B9_%D0%B4%D0%B5%D0%BD%D1%8C_%D0%B1%D0%B5%D0%B6%D0%B5%D0%BD%D1%86%D0%B5%D0%B2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5.png"/><Relationship Id="rId4" Type="http://schemas.openxmlformats.org/officeDocument/2006/relationships/oleObject" Target="../embeddings/oleObject1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0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2000" TargetMode="External"/><Relationship Id="rId13" Type="http://schemas.openxmlformats.org/officeDocument/2006/relationships/hyperlink" Target="http://ru.wikipedia.org/wiki/1986" TargetMode="External"/><Relationship Id="rId18" Type="http://schemas.openxmlformats.org/officeDocument/2006/relationships/hyperlink" Target="http://ru.wikipedia.org/wiki/%D0%90%D0%B3%D0%B0-%D1%85%D0%B0%D0%BD,_%D0%A1%D0%B0%D0%B4%D1%80%D1%83%D0%B4%D0%B4%D0%B8%D0%BD" TargetMode="External"/><Relationship Id="rId3" Type="http://schemas.openxmlformats.org/officeDocument/2006/relationships/hyperlink" Target="http://ru.wikipedia.org/wiki/%D0%9D%D0%B8%D0%B4%D0%B5%D1%80%D0%BB%D0%B0%D0%BD%D0%B4%D1%8B" TargetMode="External"/><Relationship Id="rId21" Type="http://schemas.openxmlformats.org/officeDocument/2006/relationships/hyperlink" Target="http://ru.wikipedia.org/wiki/1977" TargetMode="External"/><Relationship Id="rId7" Type="http://schemas.openxmlformats.org/officeDocument/2006/relationships/hyperlink" Target="http://ru.wikipedia.org/wiki/1990" TargetMode="External"/><Relationship Id="rId12" Type="http://schemas.openxmlformats.org/officeDocument/2006/relationships/hyperlink" Target="http://ru.wikipedia.org/wiki/%D0%A8%D0%B2%D0%B5%D0%B9%D1%86%D0%B0%D1%80%D0%B8%D1%8F" TargetMode="External"/><Relationship Id="rId17" Type="http://schemas.openxmlformats.org/officeDocument/2006/relationships/hyperlink" Target="http://ru.wikipedia.org/wiki/1985" TargetMode="External"/><Relationship Id="rId2" Type="http://schemas.openxmlformats.org/officeDocument/2006/relationships/hyperlink" Target="http://ru.wikipedia.org/wiki/%D0%A0%D1%83%D1%83%D0%B4_%D0%9B%D1%8E%D0%B1%D0%B1%D0%B5%D1%80%D1%81" TargetMode="External"/><Relationship Id="rId16" Type="http://schemas.openxmlformats.org/officeDocument/2006/relationships/hyperlink" Target="http://ru.wikipedia.org/wiki/1978" TargetMode="External"/><Relationship Id="rId20" Type="http://schemas.openxmlformats.org/officeDocument/2006/relationships/hyperlink" Target="http://ru.wikipedia.org/wiki/1965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ru.wikipedia.org/wiki/%D0%AF%D0%BF%D0%BE%D0%BD%D0%B8%D1%8F" TargetMode="External"/><Relationship Id="rId11" Type="http://schemas.openxmlformats.org/officeDocument/2006/relationships/hyperlink" Target="http://ru.wikipedia.org/wiki/%D0%9D%D0%BE%D1%8F%D0%B1%D1%80%D1%8C" TargetMode="External"/><Relationship Id="rId24" Type="http://schemas.openxmlformats.org/officeDocument/2006/relationships/image" Target="../media/image51.png"/><Relationship Id="rId5" Type="http://schemas.openxmlformats.org/officeDocument/2006/relationships/hyperlink" Target="http://ru.wikipedia.org/w/index.php?title=%D0%A1%D0%B0%D0%B4%D0%B0%D0%BA%D0%BE_%D0%9E%D0%B3%D0%B0%D1%82%D0%B0&amp;action=edit&amp;redlink=1" TargetMode="External"/><Relationship Id="rId15" Type="http://schemas.openxmlformats.org/officeDocument/2006/relationships/hyperlink" Target="http://ru.wikipedia.org/wiki/%D0%94%D0%B0%D0%BD%D0%B8%D1%8F" TargetMode="External"/><Relationship Id="rId23" Type="http://schemas.openxmlformats.org/officeDocument/2006/relationships/hyperlink" Target="http://ru.wikipedia.org/wiki/1956" TargetMode="External"/><Relationship Id="rId10" Type="http://schemas.openxmlformats.org/officeDocument/2006/relationships/hyperlink" Target="http://ru.wikipedia.org/wiki/%D0%AF%D0%BD%D0%B2%D0%B0%D1%80%D1%8C" TargetMode="External"/><Relationship Id="rId19" Type="http://schemas.openxmlformats.org/officeDocument/2006/relationships/hyperlink" Target="http://ru.wikipedia.org/wiki/%D0%98%D1%80%D0%B0%D0%BD" TargetMode="External"/><Relationship Id="rId4" Type="http://schemas.openxmlformats.org/officeDocument/2006/relationships/hyperlink" Target="http://ru.wikipedia.org/wiki/2001" TargetMode="External"/><Relationship Id="rId9" Type="http://schemas.openxmlformats.org/officeDocument/2006/relationships/hyperlink" Target="http://ru.wikipedia.org/wiki/%D0%9D%D0%BE%D1%80%D0%B2%D0%B5%D0%B3%D0%B8%D1%8F" TargetMode="External"/><Relationship Id="rId14" Type="http://schemas.openxmlformats.org/officeDocument/2006/relationships/hyperlink" Target="http://ru.wikipedia.org/wiki/1989" TargetMode="External"/><Relationship Id="rId22" Type="http://schemas.openxmlformats.org/officeDocument/2006/relationships/hyperlink" Target="http://ru.wikipedia.org/wiki/1960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commons.wikimedia.org/wiki/File:Ant%C3%B3nio_Guterres.jpg?uselang=ru" TargetMode="Externa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mirslovarei.com/search_yur/%D1%CE%C3%CB%C0%D8%C5%CD%C8%C5/" TargetMode="External"/><Relationship Id="rId2" Type="http://schemas.openxmlformats.org/officeDocument/2006/relationships/hyperlink" Target="http://bezhenecsssr.livejournal.com/7115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mirslovarei.com/search_yur/%CA%EE%ED%E2%E5%ED%F6%E8%FF/" TargetMode="External"/><Relationship Id="rId4" Type="http://schemas.openxmlformats.org/officeDocument/2006/relationships/hyperlink" Target="http://mirslovarei.com/search_yur/%D1%D2%C0%D2%D3%D1/" TargetMode="Externa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hyperlink" Target="https://news.mail.ru/politics/23191553/" TargetMode="Externa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hyperlink" Target="http://eur-lex.europa.eu/LexUriServ/LexUriServ.do?uri=OJ:L:2013:180:0031:0059:IT:PDF" TargetMode="Externa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hyperlink" Target="http://dw.com/p/18oRP" TargetMode="Externa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6000" dirty="0"/>
              <a:t>МЕЖДУНАРОДНОЕ СОТРУДНИЧЕСТВО В ОБЛАСТИ ЗАЩИТЫ ВЫНУЖДЕННЫХ МИГРАНТОВ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Беженцы и вынужденные переселенцы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1919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54300" y="95405"/>
            <a:ext cx="11180233" cy="1431925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/>
              <a:t>Документы, с которыми россияне пребывали за границей</a:t>
            </a:r>
          </a:p>
        </p:txBody>
      </p:sp>
      <p:sp>
        <p:nvSpPr>
          <p:cNvPr id="77827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2362201" y="1905000"/>
            <a:ext cx="3929063" cy="41910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>
                <a:solidFill>
                  <a:schemeClr val="folHlink"/>
                </a:solidFill>
                <a:latin typeface="Times New Roman" pitchFamily="18" charset="0"/>
              </a:rPr>
              <a:t>Фрагмент паспортной книги российской миссии в Швейцарии</a:t>
            </a:r>
          </a:p>
        </p:txBody>
      </p:sp>
      <p:pic>
        <p:nvPicPr>
          <p:cNvPr id="266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33851" y="811368"/>
            <a:ext cx="4834407" cy="6046631"/>
          </a:xfrm>
        </p:spPr>
      </p:pic>
    </p:spTree>
    <p:extLst>
      <p:ext uri="{BB962C8B-B14F-4D97-AF65-F5344CB8AC3E}">
        <p14:creationId xmlns:p14="http://schemas.microsoft.com/office/powerpoint/2010/main" val="2942794040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Кампания и петиция УВКБ ООН #</a:t>
            </a:r>
            <a:r>
              <a:rPr lang="ru-RU" dirty="0" err="1"/>
              <a:t>WithRefugees</a:t>
            </a: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448287"/>
          </a:xfrm>
        </p:spPr>
        <p:txBody>
          <a:bodyPr>
            <a:normAutofit/>
          </a:bodyPr>
          <a:lstStyle/>
          <a:p>
            <a:r>
              <a:rPr lang="ru-RU" sz="2400" dirty="0"/>
              <a:t>В период с 2016 по </a:t>
            </a:r>
            <a:r>
              <a:rPr lang="ru-RU" sz="2400" dirty="0" smtClean="0"/>
              <a:t>2018 </a:t>
            </a:r>
            <a:r>
              <a:rPr lang="ru-RU" sz="2400" dirty="0"/>
              <a:t>гг. </a:t>
            </a:r>
            <a:r>
              <a:rPr lang="ru-RU" sz="2400" dirty="0" smtClean="0"/>
              <a:t>мобилизовали </a:t>
            </a:r>
            <a:r>
              <a:rPr lang="ru-RU" sz="2400" dirty="0"/>
              <a:t>общественность, гражданское общество и правительства на принятие мер, требуя, чтобы каждый ребенок-беженец имел доступ к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образованию</a:t>
            </a:r>
            <a:r>
              <a:rPr lang="ru-RU" sz="2400" dirty="0"/>
              <a:t>, каждая семья беженца могла найти безопасное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убежище</a:t>
            </a:r>
            <a:r>
              <a:rPr lang="ru-RU" sz="2400" dirty="0"/>
              <a:t>, а беженцы могли бы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работать</a:t>
            </a:r>
            <a:r>
              <a:rPr lang="ru-RU" sz="2400" dirty="0"/>
              <a:t> или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учиться</a:t>
            </a:r>
            <a:r>
              <a:rPr lang="ru-RU" sz="2400" dirty="0"/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навыкам</a:t>
            </a:r>
            <a:r>
              <a:rPr lang="ru-RU" sz="2400" dirty="0"/>
              <a:t> для обеспечения  их семьи.  </a:t>
            </a:r>
            <a:endParaRPr lang="ru-RU" sz="2400" dirty="0" smtClean="0"/>
          </a:p>
          <a:p>
            <a:r>
              <a:rPr lang="ru-RU" sz="2400" dirty="0" smtClean="0"/>
              <a:t>почти 2 млн. человек </a:t>
            </a:r>
            <a:r>
              <a:rPr lang="ru-RU" sz="2400" dirty="0"/>
              <a:t>подписались, чтобы показать свою </a:t>
            </a:r>
            <a:r>
              <a:rPr lang="ru-RU" sz="2400" dirty="0" smtClean="0"/>
              <a:t>поддержку</a:t>
            </a:r>
            <a:endParaRPr lang="ru-RU" sz="2400" dirty="0"/>
          </a:p>
          <a:p>
            <a:r>
              <a:rPr lang="ru-RU" sz="2400" dirty="0"/>
              <a:t> С принятием Глобального договора о беженцах </a:t>
            </a:r>
            <a:r>
              <a:rPr lang="ru-RU" sz="2400" dirty="0" smtClean="0"/>
              <a:t>кампания вступила </a:t>
            </a:r>
            <a:r>
              <a:rPr lang="ru-RU" sz="2400" dirty="0"/>
              <a:t>в новый этап - </a:t>
            </a:r>
            <a:r>
              <a:rPr lang="ru-RU" sz="2400" dirty="0" smtClean="0"/>
              <a:t>превращается во </a:t>
            </a:r>
            <a:r>
              <a:rPr lang="ru-RU" sz="2400" dirty="0"/>
              <a:t>всемирное движение солидарности с людьми, вынужденными бежать.</a:t>
            </a:r>
          </a:p>
        </p:txBody>
      </p:sp>
    </p:spTree>
    <p:extLst>
      <p:ext uri="{BB962C8B-B14F-4D97-AF65-F5344CB8AC3E}">
        <p14:creationId xmlns:p14="http://schemas.microsoft.com/office/powerpoint/2010/main" val="389396191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определенный прогресс был достигнут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в </a:t>
            </a:r>
            <a:r>
              <a:rPr lang="ru-RU" sz="2800" dirty="0"/>
              <a:t>Демократической Республике Конго - на пути кооперации усилий с Организацией ООН по продовольствию и сельскому хозяйству (FAO) - и в Анголе, где МККК работает в тесном сотрудничестве с Всемирной продовольственной программой (РАМ), Фондом спасения детей (SCF), Оксфордский комитет помощи голодающим (</a:t>
            </a:r>
            <a:r>
              <a:rPr lang="ru-RU" sz="2800" dirty="0" err="1"/>
              <a:t>Oxfam</a:t>
            </a:r>
            <a:r>
              <a:rPr lang="ru-RU" sz="2800" dirty="0"/>
              <a:t>), Врачи без границ, Международный медицинский корпус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29242258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лица, перемещенные </a:t>
            </a:r>
            <a:r>
              <a:rPr lang="ru-RU" dirty="0"/>
              <a:t>внутри </a:t>
            </a:r>
            <a:r>
              <a:rPr lang="ru-RU" dirty="0" smtClean="0"/>
              <a:t>страны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80467" y="1874517"/>
            <a:ext cx="10178322" cy="4564920"/>
          </a:xfrm>
        </p:spPr>
        <p:txBody>
          <a:bodyPr>
            <a:noAutofit/>
          </a:bodyPr>
          <a:lstStyle/>
          <a:p>
            <a:r>
              <a:rPr lang="ru-RU" sz="3600" dirty="0"/>
              <a:t>Принятие 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МККК </a:t>
            </a:r>
            <a:r>
              <a:rPr lang="ru-RU" sz="3600" dirty="0"/>
              <a:t>в 1998 г. «Руководящих принципов по вопросам перемещенных лиц внутри </a:t>
            </a:r>
            <a:r>
              <a:rPr lang="ru-RU" sz="3600" dirty="0" smtClean="0"/>
              <a:t>страны»</a:t>
            </a:r>
          </a:p>
          <a:p>
            <a:r>
              <a:rPr lang="ru-RU" sz="3600" dirty="0" smtClean="0"/>
              <a:t>Президент </a:t>
            </a:r>
            <a:r>
              <a:rPr lang="ru-RU" sz="3600" dirty="0"/>
              <a:t>МККК Я. </a:t>
            </a:r>
            <a:r>
              <a:rPr lang="ru-RU" sz="3600" dirty="0" err="1" smtClean="0"/>
              <a:t>Келленбергер</a:t>
            </a:r>
            <a:r>
              <a:rPr lang="ru-RU" sz="3600" dirty="0" smtClean="0"/>
              <a:t>: </a:t>
            </a:r>
            <a:r>
              <a:rPr lang="ru-RU" sz="3600" dirty="0"/>
              <a:t>внесло важный вклад в укрепление Международной правовой базы в области защиты лиц, перемещенных внутри страны</a:t>
            </a:r>
          </a:p>
        </p:txBody>
      </p:sp>
    </p:spTree>
    <p:extLst>
      <p:ext uri="{BB962C8B-B14F-4D97-AF65-F5344CB8AC3E}">
        <p14:creationId xmlns:p14="http://schemas.microsoft.com/office/powerpoint/2010/main" val="19331155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dirty="0"/>
              <a:t>УВКБ ООН</a:t>
            </a:r>
            <a:br>
              <a:rPr lang="ru-RU" sz="4000" dirty="0"/>
            </a:br>
            <a:r>
              <a:rPr lang="ru-RU" sz="3200" dirty="0"/>
              <a:t>ежегодный доклад, 2017 г. 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400" dirty="0" smtClean="0"/>
              <a:t>1997 г. - </a:t>
            </a:r>
            <a:r>
              <a:rPr lang="ru-RU" sz="2400" b="1" dirty="0"/>
              <a:t>33,9</a:t>
            </a:r>
            <a:r>
              <a:rPr lang="ru-RU" sz="2400" dirty="0"/>
              <a:t> млн. насильственно перемещенных </a:t>
            </a:r>
            <a:r>
              <a:rPr lang="ru-RU" sz="2400" dirty="0" smtClean="0"/>
              <a:t>лиц</a:t>
            </a:r>
          </a:p>
          <a:p>
            <a:endParaRPr lang="ru-RU" sz="2400" dirty="0"/>
          </a:p>
          <a:p>
            <a:r>
              <a:rPr lang="ru-RU" sz="2400" dirty="0" smtClean="0"/>
              <a:t>На конец  2016 г. – </a:t>
            </a:r>
            <a:r>
              <a:rPr lang="ru-RU" sz="2400" b="1" dirty="0"/>
              <a:t>65,6 млн</a:t>
            </a:r>
            <a:r>
              <a:rPr lang="ru-RU" sz="2400" b="1" dirty="0" smtClean="0"/>
              <a:t>. </a:t>
            </a:r>
            <a:r>
              <a:rPr lang="ru-RU" sz="2400" dirty="0" smtClean="0"/>
              <a:t>насильственно </a:t>
            </a:r>
            <a:r>
              <a:rPr lang="ru-RU" sz="2400" dirty="0"/>
              <a:t>перемещенных лиц</a:t>
            </a:r>
          </a:p>
          <a:p>
            <a:endParaRPr lang="ru-RU" sz="2400" dirty="0"/>
          </a:p>
          <a:p>
            <a:r>
              <a:rPr lang="ru-RU" sz="2400" b="1" dirty="0"/>
              <a:t>22.5 </a:t>
            </a:r>
            <a:r>
              <a:rPr lang="ru-RU" sz="2400" b="1" dirty="0" smtClean="0"/>
              <a:t>млн. беженцев (</a:t>
            </a:r>
            <a:r>
              <a:rPr lang="ru-RU" sz="2400" dirty="0" smtClean="0"/>
              <a:t>17.2 </a:t>
            </a:r>
            <a:r>
              <a:rPr lang="ru-RU" sz="2400" dirty="0"/>
              <a:t>млн. в рамках мандата </a:t>
            </a:r>
            <a:r>
              <a:rPr lang="ru-RU" sz="2400" dirty="0" smtClean="0"/>
              <a:t>УВКБ, </a:t>
            </a:r>
            <a:r>
              <a:rPr lang="ru-RU" sz="2400" dirty="0"/>
              <a:t>5.3 миллионов палестинских беженцев, зарегистрированных </a:t>
            </a:r>
            <a:r>
              <a:rPr lang="ru-RU" sz="2400" dirty="0" smtClean="0"/>
              <a:t>БАПОР</a:t>
            </a:r>
            <a:endParaRPr lang="ru-RU" sz="2400" dirty="0"/>
          </a:p>
          <a:p>
            <a:endParaRPr lang="ru-RU" sz="2400" dirty="0"/>
          </a:p>
          <a:p>
            <a:r>
              <a:rPr lang="ru-RU" sz="2400" b="1" dirty="0"/>
              <a:t>40,3 млн внутренне перемещенных лиц</a:t>
            </a:r>
            <a:endParaRPr lang="ru-RU" sz="2400" dirty="0"/>
          </a:p>
          <a:p>
            <a:endParaRPr lang="ru-RU" dirty="0"/>
          </a:p>
        </p:txBody>
      </p:sp>
      <p:sp>
        <p:nvSpPr>
          <p:cNvPr id="2" name="Выгнутая вправо стрелка 1"/>
          <p:cNvSpPr/>
          <p:nvPr/>
        </p:nvSpPr>
        <p:spPr>
          <a:xfrm>
            <a:off x="10698480" y="3278854"/>
            <a:ext cx="731520" cy="12161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Выгнутая влево стрелка 2"/>
          <p:cNvSpPr/>
          <p:nvPr/>
        </p:nvSpPr>
        <p:spPr>
          <a:xfrm>
            <a:off x="520158" y="3451624"/>
            <a:ext cx="731520" cy="233099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0571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dirty="0"/>
              <a:t>УВКБ ООН</a:t>
            </a:r>
            <a:br>
              <a:rPr lang="ru-RU" sz="4000" dirty="0"/>
            </a:br>
            <a:r>
              <a:rPr lang="ru-RU" sz="3200" dirty="0"/>
              <a:t>ежегодный доклад, 2017 г. 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1251678" y="1874517"/>
            <a:ext cx="10178322" cy="4983483"/>
          </a:xfrm>
        </p:spPr>
        <p:txBody>
          <a:bodyPr>
            <a:normAutofit/>
          </a:bodyPr>
          <a:lstStyle/>
          <a:p>
            <a:endParaRPr lang="ru-RU" sz="2400" dirty="0"/>
          </a:p>
          <a:p>
            <a:r>
              <a:rPr lang="ru-RU" sz="2400" dirty="0"/>
              <a:t>В течение года 10,3 миллиона человек были перемещены в результате конфликтов или преследований. Это включало 6,9 миллионов лиц, перемещенных внутри своих стран, так и 3.4 млн новых беженцев и новых просителей убежища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20 </a:t>
            </a:r>
            <a:r>
              <a:rPr lang="ru-RU" sz="2400" dirty="0"/>
              <a:t>человек </a:t>
            </a:r>
            <a:r>
              <a:rPr lang="ru-RU" sz="2400" dirty="0" smtClean="0"/>
              <a:t>вынуждены </a:t>
            </a:r>
            <a:r>
              <a:rPr lang="ru-RU" sz="2400" dirty="0"/>
              <a:t>покинуть свои дома каждую минуту 2016 года, или 28,300 каждый </a:t>
            </a:r>
            <a:r>
              <a:rPr lang="ru-RU" sz="2400" dirty="0" smtClean="0"/>
              <a:t>день, 1 человек каждые 3 секунды.</a:t>
            </a:r>
          </a:p>
          <a:p>
            <a:r>
              <a:rPr lang="ru-RU" sz="2400" dirty="0"/>
              <a:t>По оценкам УВКБ, не менее 10 миллионов человек не имеют гражданства или </a:t>
            </a:r>
            <a:r>
              <a:rPr lang="ru-RU" sz="2400" dirty="0" smtClean="0"/>
              <a:t>подвергаются риску </a:t>
            </a:r>
            <a:r>
              <a:rPr lang="ru-RU" sz="2400" dirty="0" err="1"/>
              <a:t>безгражданства</a:t>
            </a:r>
            <a:r>
              <a:rPr lang="ru-RU" sz="2400" dirty="0"/>
              <a:t> в 2016 году. Однако, данные, собранные правительствами и сообщили в УВКБ были ограничены до 3,2 миллиона лиц без гражданства в 75 странах.</a:t>
            </a:r>
            <a:endParaRPr lang="ru-RU" sz="2400" dirty="0" smtClean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6184826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dirty="0"/>
              <a:t>УВКБ ООН</a:t>
            </a:r>
            <a:br>
              <a:rPr lang="ru-RU" sz="4000" dirty="0"/>
            </a:br>
            <a:r>
              <a:rPr lang="ru-RU" sz="3200" dirty="0"/>
              <a:t>ежегодный доклад, 2017 г. 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1251678" y="1874517"/>
            <a:ext cx="10178322" cy="4983483"/>
          </a:xfrm>
        </p:spPr>
        <p:txBody>
          <a:bodyPr>
            <a:normAutofit/>
          </a:bodyPr>
          <a:lstStyle/>
          <a:p>
            <a:endParaRPr lang="ru-RU" sz="2400" dirty="0"/>
          </a:p>
          <a:p>
            <a:endParaRPr lang="ru-RU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638300" y="2115235"/>
            <a:ext cx="104775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800" b="1" dirty="0">
                <a:solidFill>
                  <a:srgbClr val="0072BC"/>
                </a:solidFill>
                <a:latin typeface="proxima_nova"/>
              </a:rPr>
              <a:t>51</a:t>
            </a:r>
            <a:r>
              <a:rPr lang="ru-RU" b="1" dirty="0">
                <a:solidFill>
                  <a:srgbClr val="0072BC"/>
                </a:solidFill>
                <a:latin typeface="proxima_nova"/>
              </a:rPr>
              <a:t>%</a:t>
            </a:r>
            <a:r>
              <a:rPr lang="ru-RU" dirty="0">
                <a:solidFill>
                  <a:srgbClr val="0072BC"/>
                </a:solidFill>
                <a:latin typeface="proxima_nova"/>
              </a:rPr>
              <a:t/>
            </a:r>
            <a:br>
              <a:rPr lang="ru-RU" dirty="0">
                <a:solidFill>
                  <a:srgbClr val="0072BC"/>
                </a:solidFill>
                <a:latin typeface="proxima_nova"/>
              </a:rPr>
            </a:br>
            <a:r>
              <a:rPr lang="ru-RU" dirty="0">
                <a:solidFill>
                  <a:srgbClr val="0072BC"/>
                </a:solidFill>
                <a:latin typeface="proxima_nova"/>
              </a:rPr>
              <a:t>Дети</a:t>
            </a:r>
            <a:endParaRPr lang="ru-RU" b="0" i="0" dirty="0">
              <a:solidFill>
                <a:srgbClr val="0072BC"/>
              </a:solidFill>
              <a:effectLst/>
              <a:latin typeface="proxima_nov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8750" y="3156172"/>
            <a:ext cx="4191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66666"/>
                </a:solidFill>
                <a:latin typeface="proxima_nova"/>
              </a:rPr>
              <a:t>Дети в возрасте до 18 лет составляли примерно половину населения беженцев в 2016 году, как и в последние годы. Дети составляют около 31 процента от общей численности населения мира.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96822" y="2204357"/>
            <a:ext cx="33281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b="1" dirty="0">
                <a:solidFill>
                  <a:srgbClr val="0072BC"/>
                </a:solidFill>
                <a:latin typeface="proxima_nova"/>
              </a:rPr>
              <a:t>84%</a:t>
            </a:r>
            <a:r>
              <a:rPr lang="ru-RU" sz="2400" dirty="0">
                <a:solidFill>
                  <a:srgbClr val="0072BC"/>
                </a:solidFill>
                <a:latin typeface="proxima_nova"/>
              </a:rPr>
              <a:t/>
            </a:r>
            <a:br>
              <a:rPr lang="ru-RU" sz="2400" dirty="0">
                <a:solidFill>
                  <a:srgbClr val="0072BC"/>
                </a:solidFill>
                <a:latin typeface="proxima_nova"/>
              </a:rPr>
            </a:br>
            <a:r>
              <a:rPr lang="ru-RU" sz="2400" dirty="0" smtClean="0">
                <a:solidFill>
                  <a:srgbClr val="0072BC"/>
                </a:solidFill>
                <a:latin typeface="proxima_nova"/>
              </a:rPr>
              <a:t>из </a:t>
            </a:r>
            <a:r>
              <a:rPr lang="ru-RU" sz="2400" dirty="0">
                <a:solidFill>
                  <a:srgbClr val="0072BC"/>
                </a:solidFill>
                <a:latin typeface="proxima_nova"/>
              </a:rPr>
              <a:t>РАЗВИВАЮЩИХСЯ </a:t>
            </a:r>
            <a:r>
              <a:rPr lang="ru-RU" sz="2400" dirty="0" smtClean="0">
                <a:solidFill>
                  <a:srgbClr val="0072BC"/>
                </a:solidFill>
                <a:latin typeface="proxima_nova"/>
              </a:rPr>
              <a:t>стран</a:t>
            </a:r>
            <a:endParaRPr lang="ru-RU" sz="2400" b="0" i="0" dirty="0">
              <a:solidFill>
                <a:srgbClr val="0072BC"/>
              </a:solidFill>
              <a:effectLst/>
              <a:latin typeface="proxima_nova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96822" y="3894836"/>
            <a:ext cx="304237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66666"/>
                </a:solidFill>
                <a:latin typeface="proxima_nova"/>
              </a:rPr>
              <a:t>в соответствии с мандатом </a:t>
            </a:r>
            <a:r>
              <a:rPr lang="ru-RU" sz="2400" dirty="0" smtClean="0">
                <a:solidFill>
                  <a:srgbClr val="666666"/>
                </a:solidFill>
                <a:latin typeface="proxima_nova"/>
              </a:rPr>
              <a:t>УВКБ </a:t>
            </a:r>
            <a:r>
              <a:rPr lang="ru-RU" sz="2400" dirty="0">
                <a:solidFill>
                  <a:srgbClr val="666666"/>
                </a:solidFill>
                <a:latin typeface="proxima_nova"/>
              </a:rPr>
              <a:t>около 14,5 млн. человек. </a:t>
            </a:r>
            <a:endParaRPr lang="ru-RU" sz="2400" dirty="0" smtClean="0">
              <a:solidFill>
                <a:srgbClr val="666666"/>
              </a:solidFill>
              <a:latin typeface="proxima_nova"/>
            </a:endParaRPr>
          </a:p>
          <a:p>
            <a:r>
              <a:rPr lang="ru-RU" sz="2400" dirty="0" smtClean="0">
                <a:solidFill>
                  <a:srgbClr val="666666"/>
                </a:solidFill>
                <a:latin typeface="proxima_nova"/>
              </a:rPr>
              <a:t>4,9 млн – приютили наименее развитые страны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83794" y="1841242"/>
            <a:ext cx="283282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666666"/>
                </a:solidFill>
                <a:latin typeface="proxima_nova"/>
              </a:rPr>
              <a:t>Возвращение беженцев </a:t>
            </a:r>
            <a:r>
              <a:rPr lang="ru-RU" sz="2000" dirty="0">
                <a:solidFill>
                  <a:srgbClr val="666666"/>
                </a:solidFill>
                <a:latin typeface="proxima_nova"/>
              </a:rPr>
              <a:t>выросло за последние годы. В течение 2016 года, 552,200 беженцев вернулись в свои страны происхождения, часто в менее чем идеальных условиях. Эта цифра более чем вдвое превышает предыдущий год, и большинство возвращается в Афганистан (384,000).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0758689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600" dirty="0"/>
              <a:t>УВКБ ООН</a:t>
            </a:r>
            <a:br>
              <a:rPr lang="ru-RU" sz="6600" dirty="0"/>
            </a:br>
            <a:r>
              <a:rPr lang="ru-RU" sz="5400" dirty="0"/>
              <a:t>ежегодный доклад, 2017 г. </a:t>
            </a:r>
            <a:r>
              <a:rPr lang="ru-RU" sz="5400" dirty="0" smtClean="0"/>
              <a:t>: исход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2705101"/>
            <a:ext cx="10178322" cy="3593591"/>
          </a:xfrm>
        </p:spPr>
        <p:txBody>
          <a:bodyPr>
            <a:noAutofit/>
          </a:bodyPr>
          <a:lstStyle/>
          <a:p>
            <a:pPr fontAlgn="base"/>
            <a:r>
              <a:rPr lang="ru-RU" sz="4000" dirty="0"/>
              <a:t>В целом, более половины (55%) всех беженцев во всем мире всего три страны:</a:t>
            </a:r>
          </a:p>
          <a:p>
            <a:pPr fontAlgn="base"/>
            <a:r>
              <a:rPr lang="ru-RU" sz="4000" dirty="0"/>
              <a:t>Сирийская Арабская Республика (5,5 млн.)</a:t>
            </a:r>
          </a:p>
          <a:p>
            <a:pPr fontAlgn="base"/>
            <a:r>
              <a:rPr lang="ru-RU" sz="4000" dirty="0"/>
              <a:t>Афганистан (2,5 млн.)</a:t>
            </a:r>
          </a:p>
          <a:p>
            <a:pPr fontAlgn="base"/>
            <a:r>
              <a:rPr lang="ru-RU" sz="4000" dirty="0"/>
              <a:t>Южный Судан (1,4 млн</a:t>
            </a:r>
            <a:r>
              <a:rPr lang="ru-RU" sz="4000" dirty="0" smtClean="0"/>
              <a:t>.)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22464867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600" dirty="0"/>
              <a:t>УВКБ ООН</a:t>
            </a:r>
            <a:br>
              <a:rPr lang="ru-RU" sz="6600" dirty="0"/>
            </a:br>
            <a:r>
              <a:rPr lang="ru-RU" sz="5400" dirty="0"/>
              <a:t>ежегодный доклад, 2017 г. </a:t>
            </a:r>
            <a:r>
              <a:rPr lang="ru-RU" sz="5400" dirty="0" smtClean="0"/>
              <a:t>: прием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2705101"/>
            <a:ext cx="10178322" cy="3593591"/>
          </a:xfrm>
        </p:spPr>
        <p:txBody>
          <a:bodyPr>
            <a:noAutofit/>
          </a:bodyPr>
          <a:lstStyle/>
          <a:p>
            <a:pPr fontAlgn="base"/>
            <a:r>
              <a:rPr lang="ru-RU" sz="4000" dirty="0"/>
              <a:t>Третий год подряд Турция приняла наибольшее число беженцев во всем мире, с 2,9 млн. человек. За ним последовал Пакистан (1,4 млн.), Ливан (1,0 млн.), Исламской Республики Иран (979,400), Уганда (940,800) и Эфиопии (791,600).</a:t>
            </a:r>
          </a:p>
        </p:txBody>
      </p:sp>
    </p:spTree>
    <p:extLst>
      <p:ext uri="{BB962C8B-B14F-4D97-AF65-F5344CB8AC3E}">
        <p14:creationId xmlns:p14="http://schemas.microsoft.com/office/powerpoint/2010/main" val="191139260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946" y="382385"/>
            <a:ext cx="10612192" cy="149213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2.0 </a:t>
            </a:r>
            <a:r>
              <a:rPr lang="ru-RU" dirty="0" err="1" smtClean="0"/>
              <a:t>МИЛЛИОНа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НОВЫХ ХОДАТАЙСТВ </a:t>
            </a:r>
            <a:r>
              <a:rPr lang="ru-RU" dirty="0"/>
              <a:t>О ПРЕДОСТАВЛЕНИИ УБЕЖИЩА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4380468"/>
              </p:ext>
            </p:extLst>
          </p:nvPr>
        </p:nvGraphicFramePr>
        <p:xfrm>
          <a:off x="1285881" y="2569336"/>
          <a:ext cx="10178322" cy="3593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540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69897"/>
          </a:xfrm>
        </p:spPr>
        <p:txBody>
          <a:bodyPr/>
          <a:lstStyle/>
          <a:p>
            <a:r>
              <a:rPr lang="ru-RU" dirty="0"/>
              <a:t>Откуда беженцы взялись</a:t>
            </a:r>
            <a:r>
              <a:rPr lang="ru-RU" dirty="0" smtClean="0"/>
              <a:t>?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4378216"/>
              </p:ext>
            </p:extLst>
          </p:nvPr>
        </p:nvGraphicFramePr>
        <p:xfrm>
          <a:off x="1251678" y="2286001"/>
          <a:ext cx="10178322" cy="3593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240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mtClean="0"/>
              <a:t>Удостоверение личности, выданное российской миссией в Софии 1922 г.</a:t>
            </a:r>
          </a:p>
        </p:txBody>
      </p:sp>
      <p:pic>
        <p:nvPicPr>
          <p:cNvPr id="276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97561" y="2355759"/>
            <a:ext cx="3140365" cy="4379891"/>
          </a:xfrm>
        </p:spPr>
      </p:pic>
      <p:pic>
        <p:nvPicPr>
          <p:cNvPr id="276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868992" y="2008030"/>
            <a:ext cx="3321207" cy="4727619"/>
          </a:xfrm>
        </p:spPr>
      </p:pic>
    </p:spTree>
    <p:extLst>
      <p:ext uri="{BB962C8B-B14F-4D97-AF65-F5344CB8AC3E}">
        <p14:creationId xmlns:p14="http://schemas.microsoft.com/office/powerpoint/2010/main" val="236584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затяжная ситуация с беженцами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Когда 25,000 или больше беженцев из той же </a:t>
            </a:r>
            <a:r>
              <a:rPr lang="ru-RU" sz="2800" dirty="0" smtClean="0"/>
              <a:t>страны </a:t>
            </a:r>
            <a:r>
              <a:rPr lang="ru-RU" sz="2800" dirty="0"/>
              <a:t>были в изгнании в той или иной стране в течение пяти лет подряд, это классифицируется как ‘затяжная ситуация с беженцами</a:t>
            </a:r>
            <a:r>
              <a:rPr lang="ru-RU" sz="2800" dirty="0" smtClean="0"/>
              <a:t>’.</a:t>
            </a:r>
          </a:p>
          <a:p>
            <a:r>
              <a:rPr lang="ru-RU" sz="2800" dirty="0"/>
              <a:t>Примерно две трети беженцев, 11.6 млн., были в затяжных беженских ситуациях. 4,1 млн из них находятся в исключительно </a:t>
            </a:r>
            <a:r>
              <a:rPr lang="ru-RU" sz="2800" dirty="0" smtClean="0"/>
              <a:t>затянутой ситуации - </a:t>
            </a:r>
            <a:r>
              <a:rPr lang="ru-RU" sz="2800" dirty="0"/>
              <a:t>20 лет или более, такие как </a:t>
            </a:r>
            <a:r>
              <a:rPr lang="ru-RU" sz="2800" dirty="0" smtClean="0"/>
              <a:t>палестинские беженцы </a:t>
            </a:r>
            <a:r>
              <a:rPr lang="ru-RU" sz="2800" dirty="0"/>
              <a:t>в Египте и </a:t>
            </a:r>
            <a:r>
              <a:rPr lang="ru-RU" sz="2800" dirty="0" smtClean="0"/>
              <a:t>афганцы </a:t>
            </a:r>
            <a:r>
              <a:rPr lang="ru-RU" sz="2800" dirty="0"/>
              <a:t>в Пакистане.</a:t>
            </a:r>
          </a:p>
        </p:txBody>
      </p:sp>
    </p:spTree>
    <p:extLst>
      <p:ext uri="{BB962C8B-B14F-4D97-AF65-F5344CB8AC3E}">
        <p14:creationId xmlns:p14="http://schemas.microsoft.com/office/powerpoint/2010/main" val="389431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/>
              <a:t>УВКБ ООН</a:t>
            </a:r>
            <a:br>
              <a:rPr lang="ru-RU" sz="4000"/>
            </a:br>
            <a:r>
              <a:rPr lang="ru-RU" sz="3200"/>
              <a:t>деятельность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861162" y="1874517"/>
            <a:ext cx="10959353" cy="4693023"/>
          </a:xfrm>
        </p:spPr>
        <p:txBody>
          <a:bodyPr>
            <a:normAutofit fontScale="92500"/>
          </a:bodyPr>
          <a:lstStyle/>
          <a:p>
            <a:r>
              <a:rPr lang="ru-RU" sz="2400" dirty="0"/>
              <a:t>В </a:t>
            </a:r>
            <a:r>
              <a:rPr lang="ru-RU" sz="2400" u="sng" dirty="0"/>
              <a:t>1954 г.</a:t>
            </a:r>
            <a:r>
              <a:rPr lang="ru-RU" sz="2400" dirty="0"/>
              <a:t> из Европы за океан было </a:t>
            </a:r>
            <a:r>
              <a:rPr lang="ru-RU" sz="2400" i="1" dirty="0"/>
              <a:t>переселено</a:t>
            </a:r>
            <a:r>
              <a:rPr lang="ru-RU" sz="2400" dirty="0"/>
              <a:t> 132 тыс. чел. (немцев, итальянцев, австрийцев, греков и др.)</a:t>
            </a:r>
          </a:p>
          <a:p>
            <a:r>
              <a:rPr lang="ru-RU" sz="2400" dirty="0"/>
              <a:t>В </a:t>
            </a:r>
            <a:r>
              <a:rPr lang="ru-RU" sz="2400" u="sng" dirty="0"/>
              <a:t>1955</a:t>
            </a:r>
            <a:r>
              <a:rPr lang="ru-RU" sz="2400" dirty="0"/>
              <a:t> г. – 143 720 чел.</a:t>
            </a:r>
          </a:p>
          <a:p>
            <a:r>
              <a:rPr lang="ru-RU" sz="2400" dirty="0"/>
              <a:t>В </a:t>
            </a:r>
            <a:r>
              <a:rPr lang="ru-RU" sz="2400" u="sng" dirty="0"/>
              <a:t>1956</a:t>
            </a:r>
            <a:r>
              <a:rPr lang="ru-RU" sz="2400" dirty="0"/>
              <a:t> г. – 175 тыс. чел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В </a:t>
            </a:r>
            <a:r>
              <a:rPr lang="ru-RU" sz="2400" u="sng" dirty="0" smtClean="0"/>
              <a:t>2012 г. </a:t>
            </a:r>
            <a:r>
              <a:rPr lang="ru-RU" sz="2400" dirty="0" smtClean="0"/>
              <a:t> - 15-16 млн. беженцев, 1 млн. ищущих убежища</a:t>
            </a:r>
          </a:p>
          <a:p>
            <a:r>
              <a:rPr lang="ru-RU" sz="2400" dirty="0" smtClean="0"/>
              <a:t>В 2015 г. – 20,3 млн. беженцев, 65,3 беженцев и внутренне перемещенных лиц</a:t>
            </a:r>
          </a:p>
          <a:p>
            <a:r>
              <a:rPr lang="ru-RU" sz="2400" dirty="0" smtClean="0"/>
              <a:t>В 2019 г. - под </a:t>
            </a:r>
            <a:r>
              <a:rPr lang="ru-RU" sz="2400" dirty="0"/>
              <a:t>опекой </a:t>
            </a:r>
            <a:r>
              <a:rPr lang="en-US" sz="2400" dirty="0"/>
              <a:t>UNHCR </a:t>
            </a:r>
            <a:r>
              <a:rPr lang="ru-RU" sz="2400" dirty="0"/>
              <a:t>насчитывается </a:t>
            </a:r>
            <a:r>
              <a:rPr lang="ru-RU" sz="2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20,4 млн. </a:t>
            </a:r>
            <a:r>
              <a:rPr lang="ru-RU" sz="2400" dirty="0"/>
              <a:t>беженцев, еще 5,5 млн. палестинских беженцев покровительствует БАПОР. Каждые две секунды в результате конфликтов или преследований перемещается 1 человек. В переселении нуждаются беженцы из 36 государств. Традиционно большинство (57%) составляют выходцы из Сирии (6,7 млн.), Афганистана (2,7 млн.), Южного Судана (2,3 млн.).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284221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Натурализация беженцев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9858" y="1128451"/>
            <a:ext cx="10178322" cy="3593591"/>
          </a:xfrm>
        </p:spPr>
        <p:txBody>
          <a:bodyPr>
            <a:noAutofit/>
          </a:bodyPr>
          <a:lstStyle/>
          <a:p>
            <a:r>
              <a:rPr lang="ru-RU" sz="4400" dirty="0"/>
              <a:t>23 страны сообщили </a:t>
            </a:r>
            <a:r>
              <a:rPr lang="ru-RU" sz="4400" dirty="0" smtClean="0"/>
              <a:t>о натурализации 23000 беженцев УВКБ </a:t>
            </a:r>
            <a:r>
              <a:rPr lang="ru-RU" sz="4400" dirty="0"/>
              <a:t>ООН в 2016 году, наибольшее количество в </a:t>
            </a:r>
            <a:endParaRPr lang="ru-RU" sz="4400" dirty="0" smtClean="0"/>
          </a:p>
          <a:p>
            <a:r>
              <a:rPr lang="ru-RU" sz="4400" dirty="0" smtClean="0"/>
              <a:t>Канаде</a:t>
            </a:r>
            <a:r>
              <a:rPr lang="ru-RU" sz="4400" dirty="0"/>
              <a:t>, затем во </a:t>
            </a:r>
            <a:endParaRPr lang="ru-RU" sz="4400" dirty="0" smtClean="0"/>
          </a:p>
          <a:p>
            <a:r>
              <a:rPr lang="ru-RU" sz="4400" dirty="0" smtClean="0"/>
              <a:t>Франции</a:t>
            </a:r>
            <a:r>
              <a:rPr lang="ru-RU" sz="4400" dirty="0"/>
              <a:t>, </a:t>
            </a:r>
            <a:endParaRPr lang="ru-RU" sz="4400" dirty="0" smtClean="0"/>
          </a:p>
          <a:p>
            <a:r>
              <a:rPr lang="ru-RU" sz="4400" dirty="0" smtClean="0"/>
              <a:t>Бельгии </a:t>
            </a:r>
            <a:r>
              <a:rPr lang="ru-RU" sz="4400" dirty="0"/>
              <a:t>и </a:t>
            </a:r>
            <a:endParaRPr lang="ru-RU" sz="4400" dirty="0" smtClean="0"/>
          </a:p>
          <a:p>
            <a:r>
              <a:rPr lang="ru-RU" sz="4400" dirty="0" smtClean="0"/>
              <a:t>Австрии</a:t>
            </a:r>
            <a:r>
              <a:rPr lang="ru-RU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907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981200" y="152718"/>
            <a:ext cx="8139067" cy="1371600"/>
          </a:xfrm>
        </p:spPr>
        <p:txBody>
          <a:bodyPr>
            <a:normAutofit fontScale="90000"/>
          </a:bodyPr>
          <a:lstStyle/>
          <a:p>
            <a:r>
              <a:rPr lang="ru-RU" dirty="0"/>
              <a:t>нормы обращения (</a:t>
            </a:r>
            <a:r>
              <a:rPr lang="ru-RU" dirty="0" err="1"/>
              <a:t>standards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treatment</a:t>
            </a:r>
            <a:r>
              <a:rPr lang="ru-RU" dirty="0"/>
              <a:t>) с </a:t>
            </a:r>
            <a:r>
              <a:rPr lang="ru-RU" dirty="0" smtClean="0"/>
              <a:t>беженцами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23592" y="2356834"/>
            <a:ext cx="8034096" cy="3891566"/>
          </a:xfrm>
        </p:spPr>
        <p:txBody>
          <a:bodyPr>
            <a:noAutofit/>
          </a:bodyPr>
          <a:lstStyle/>
          <a:p>
            <a:r>
              <a:rPr lang="ru-RU" sz="2400" dirty="0"/>
              <a:t>режим, аналогичный режиму, предоставляемому иностранцу в аналогичных обстоятельствах; </a:t>
            </a:r>
            <a:endParaRPr lang="ru-RU" sz="2400" dirty="0" smtClean="0"/>
          </a:p>
          <a:p>
            <a:r>
              <a:rPr lang="ru-RU" sz="2400" dirty="0" smtClean="0"/>
              <a:t>режим </a:t>
            </a:r>
            <a:r>
              <a:rPr lang="ru-RU" sz="2400" dirty="0"/>
              <a:t>наибольшего </a:t>
            </a:r>
            <a:r>
              <a:rPr lang="ru-RU" sz="2400" dirty="0" smtClean="0"/>
              <a:t>благоприятствования, </a:t>
            </a:r>
            <a:r>
              <a:rPr lang="ru-RU" sz="2400" dirty="0"/>
              <a:t>предоставляемый в таких же обстоятельствах гражданам другой страны; </a:t>
            </a:r>
            <a:endParaRPr lang="ru-RU" sz="2400" dirty="0" smtClean="0"/>
          </a:p>
          <a:p>
            <a:r>
              <a:rPr lang="ru-RU" sz="2400" dirty="0" smtClean="0"/>
              <a:t>тот </a:t>
            </a:r>
            <a:r>
              <a:rPr lang="ru-RU" sz="2400" dirty="0"/>
              <a:t>же режим, что и в отношении граждан собственной страны; </a:t>
            </a:r>
            <a:endParaRPr lang="ru-RU" sz="2400" dirty="0" smtClean="0"/>
          </a:p>
          <a:p>
            <a:r>
              <a:rPr lang="ru-RU" sz="2400" dirty="0" smtClean="0"/>
              <a:t>а </a:t>
            </a:r>
            <a:r>
              <a:rPr lang="ru-RU" sz="2400" dirty="0"/>
              <a:t>также благожелательное, насколько это возможно, отношение.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439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978795" y="167481"/>
            <a:ext cx="10457644" cy="914344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основные принципы действий относительно беженцев (1949 г. Генеральная Ассамблея ООН) : 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26688" y="1767363"/>
            <a:ext cx="8291264" cy="5138762"/>
          </a:xfrm>
        </p:spPr>
        <p:txBody>
          <a:bodyPr>
            <a:normAutofit/>
          </a:bodyPr>
          <a:lstStyle/>
          <a:p>
            <a:r>
              <a:rPr lang="ru-RU" sz="2400" dirty="0"/>
              <a:t>проблема беженцев является международной по своему значению и характеру; </a:t>
            </a:r>
            <a:endParaRPr lang="ru-RU" sz="2400" dirty="0" smtClean="0"/>
          </a:p>
          <a:p>
            <a:r>
              <a:rPr lang="ru-RU" sz="2400" dirty="0" smtClean="0"/>
              <a:t>любой </a:t>
            </a:r>
            <a:r>
              <a:rPr lang="ru-RU" sz="2400" dirty="0"/>
              <a:t>беженец или перемещенное лицо, добровольно давшее мотивированное объяснение своего нежелания вернуться на родину, не должен принуждаться к этому</a:t>
            </a:r>
            <a:r>
              <a:rPr lang="ru-RU" sz="2400" dirty="0" smtClean="0"/>
              <a:t>;</a:t>
            </a:r>
            <a:endParaRPr lang="en-US" sz="2400" dirty="0" smtClean="0"/>
          </a:p>
          <a:p>
            <a:r>
              <a:rPr lang="ru-RU" sz="2400" dirty="0" smtClean="0"/>
              <a:t>будущее </a:t>
            </a:r>
            <a:r>
              <a:rPr lang="ru-RU" sz="2400" dirty="0"/>
              <a:t>таких беженцев и перемещенных лиц должно стать объектом деятельности международного органа, который необходимо было создать; </a:t>
            </a:r>
            <a:endParaRPr lang="ru-RU" sz="2400" dirty="0" smtClean="0"/>
          </a:p>
          <a:p>
            <a:r>
              <a:rPr lang="ru-RU" sz="2400" dirty="0" smtClean="0"/>
              <a:t>основной </a:t>
            </a:r>
            <a:r>
              <a:rPr lang="ru-RU" sz="2400" dirty="0"/>
              <a:t>задачей являлось содействие всеми возможными мерами возвращению беженцев в их страны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025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860737" y="0"/>
            <a:ext cx="9596908" cy="70050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статистика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838518"/>
            <a:ext cx="7620000" cy="570720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/>
              <a:buChar char="•"/>
            </a:pPr>
            <a:r>
              <a:rPr lang="ru-RU" dirty="0" smtClean="0"/>
              <a:t>1997 год - 22,3 </a:t>
            </a:r>
            <a:r>
              <a:rPr lang="ru-RU" dirty="0"/>
              <a:t>млн беженцев и других лиц </a:t>
            </a:r>
            <a:endParaRPr lang="ru-RU" dirty="0" smtClean="0"/>
          </a:p>
          <a:p>
            <a:pPr marL="342900" indent="-342900">
              <a:buFont typeface="Arial"/>
              <a:buChar char="•"/>
            </a:pPr>
            <a:r>
              <a:rPr lang="ru-RU" dirty="0"/>
              <a:t>1998 г</a:t>
            </a:r>
            <a:r>
              <a:rPr lang="ru-RU" dirty="0" smtClean="0"/>
              <a:t>. - </a:t>
            </a:r>
            <a:r>
              <a:rPr lang="ru-RU" dirty="0"/>
              <a:t>21,4 млн </a:t>
            </a:r>
            <a:r>
              <a:rPr lang="ru-RU" dirty="0" smtClean="0"/>
              <a:t>чел (из них 11,4 млн – беженцы) </a:t>
            </a:r>
          </a:p>
          <a:p>
            <a:pPr marL="342900" indent="-342900">
              <a:buFont typeface="Arial"/>
              <a:buChar char="•"/>
            </a:pPr>
            <a:r>
              <a:rPr lang="ru-RU" dirty="0" smtClean="0"/>
              <a:t>2012 </a:t>
            </a:r>
            <a:r>
              <a:rPr lang="ru-RU" dirty="0"/>
              <a:t>г. </a:t>
            </a:r>
            <a:r>
              <a:rPr lang="ru-RU" dirty="0" smtClean="0"/>
              <a:t>- превысило </a:t>
            </a:r>
            <a:r>
              <a:rPr lang="ru-RU" dirty="0"/>
              <a:t>7,6 млн </a:t>
            </a:r>
            <a:r>
              <a:rPr lang="ru-RU" dirty="0" smtClean="0"/>
              <a:t>человек (214 млн мигрантов всего)</a:t>
            </a:r>
          </a:p>
          <a:p>
            <a:r>
              <a:rPr lang="ru-RU" dirty="0" smtClean="0"/>
              <a:t>2012 год:</a:t>
            </a:r>
            <a:endParaRPr lang="ru-RU" dirty="0"/>
          </a:p>
          <a:p>
            <a:pPr marL="342900" indent="-342900">
              <a:buFont typeface="Arial"/>
              <a:buChar char="•"/>
            </a:pPr>
            <a:r>
              <a:rPr lang="en-US" dirty="0"/>
              <a:t>55% </a:t>
            </a:r>
            <a:r>
              <a:rPr lang="en-US" dirty="0" err="1"/>
              <a:t>всех</a:t>
            </a:r>
            <a:r>
              <a:rPr lang="en-US" dirty="0"/>
              <a:t> </a:t>
            </a:r>
            <a:r>
              <a:rPr lang="en-US" dirty="0" err="1"/>
              <a:t>беженцев</a:t>
            </a:r>
            <a:r>
              <a:rPr lang="en-US" dirty="0"/>
              <a:t> - </a:t>
            </a:r>
            <a:r>
              <a:rPr lang="en-US" dirty="0" err="1"/>
              <a:t>это</a:t>
            </a:r>
            <a:r>
              <a:rPr lang="en-US" dirty="0"/>
              <a:t> </a:t>
            </a:r>
            <a:r>
              <a:rPr lang="en-US" dirty="0" err="1"/>
              <a:t>переселенцы</a:t>
            </a:r>
            <a:r>
              <a:rPr lang="en-US" dirty="0"/>
              <a:t> </a:t>
            </a:r>
            <a:r>
              <a:rPr lang="en-US" dirty="0" err="1"/>
              <a:t>из</a:t>
            </a:r>
            <a:r>
              <a:rPr lang="en-US" dirty="0"/>
              <a:t> </a:t>
            </a:r>
            <a:r>
              <a:rPr lang="en-US" dirty="0" err="1"/>
              <a:t>Афганистана</a:t>
            </a:r>
            <a:r>
              <a:rPr lang="en-US" dirty="0"/>
              <a:t>, </a:t>
            </a:r>
            <a:r>
              <a:rPr lang="en-US" dirty="0" err="1"/>
              <a:t>Сомали</a:t>
            </a:r>
            <a:r>
              <a:rPr lang="en-US" dirty="0"/>
              <a:t>, </a:t>
            </a:r>
            <a:r>
              <a:rPr lang="en-US" dirty="0" err="1"/>
              <a:t>Ирака</a:t>
            </a:r>
            <a:r>
              <a:rPr lang="en-US" dirty="0"/>
              <a:t>, </a:t>
            </a:r>
            <a:r>
              <a:rPr lang="en-US" dirty="0" err="1"/>
              <a:t>Судана</a:t>
            </a:r>
            <a:r>
              <a:rPr lang="en-US" dirty="0"/>
              <a:t> </a:t>
            </a:r>
            <a:r>
              <a:rPr lang="en-US" dirty="0" err="1"/>
              <a:t>и</a:t>
            </a:r>
            <a:r>
              <a:rPr lang="en-US" dirty="0"/>
              <a:t> </a:t>
            </a:r>
            <a:r>
              <a:rPr lang="en-US" dirty="0" err="1" smtClean="0"/>
              <a:t>Сирии</a:t>
            </a:r>
            <a:endParaRPr lang="ru-RU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81</a:t>
            </a:r>
            <a:r>
              <a:rPr lang="en-US" dirty="0"/>
              <a:t>% </a:t>
            </a:r>
            <a:r>
              <a:rPr lang="en-US" dirty="0" err="1"/>
              <a:t>всех</a:t>
            </a:r>
            <a:r>
              <a:rPr lang="en-US" dirty="0"/>
              <a:t> </a:t>
            </a:r>
            <a:r>
              <a:rPr lang="en-US" dirty="0" err="1"/>
              <a:t>беженцев</a:t>
            </a:r>
            <a:r>
              <a:rPr lang="en-US" dirty="0"/>
              <a:t> </a:t>
            </a:r>
            <a:r>
              <a:rPr lang="en-US" dirty="0" err="1"/>
              <a:t>принимают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своей</a:t>
            </a:r>
            <a:r>
              <a:rPr lang="en-US" dirty="0"/>
              <a:t> </a:t>
            </a:r>
            <a:r>
              <a:rPr lang="en-US" dirty="0" err="1"/>
              <a:t>территории</a:t>
            </a:r>
            <a:r>
              <a:rPr lang="en-US" dirty="0"/>
              <a:t> </a:t>
            </a:r>
            <a:r>
              <a:rPr lang="en-US" dirty="0" err="1"/>
              <a:t>развивающиеся</a:t>
            </a:r>
            <a:r>
              <a:rPr lang="en-US" dirty="0"/>
              <a:t> </a:t>
            </a:r>
            <a:r>
              <a:rPr lang="en-US" dirty="0" err="1"/>
              <a:t>страны</a:t>
            </a:r>
            <a:r>
              <a:rPr lang="en-US" dirty="0"/>
              <a:t> </a:t>
            </a:r>
            <a:endParaRPr lang="ru-RU" dirty="0" smtClean="0"/>
          </a:p>
          <a:p>
            <a:pPr marL="342900" indent="-342900">
              <a:buFont typeface="Arial"/>
              <a:buChar char="•"/>
            </a:pPr>
            <a:r>
              <a:rPr lang="en-US" dirty="0"/>
              <a:t>95% </a:t>
            </a:r>
            <a:r>
              <a:rPr lang="en-US" dirty="0" err="1"/>
              <a:t>афганских</a:t>
            </a:r>
            <a:r>
              <a:rPr lang="en-US" dirty="0"/>
              <a:t> </a:t>
            </a:r>
            <a:r>
              <a:rPr lang="en-US" dirty="0" err="1"/>
              <a:t>беженцев</a:t>
            </a:r>
            <a:r>
              <a:rPr lang="en-US" dirty="0"/>
              <a:t> </a:t>
            </a:r>
            <a:r>
              <a:rPr lang="en-US" dirty="0" err="1"/>
              <a:t>расселены</a:t>
            </a:r>
            <a:r>
              <a:rPr lang="en-US" dirty="0"/>
              <a:t> </a:t>
            </a:r>
            <a:r>
              <a:rPr lang="en-US" dirty="0" err="1"/>
              <a:t>в</a:t>
            </a:r>
            <a:r>
              <a:rPr lang="en-US" dirty="0"/>
              <a:t> </a:t>
            </a:r>
            <a:r>
              <a:rPr lang="en-US" dirty="0" err="1"/>
              <a:t>Иране</a:t>
            </a:r>
            <a:r>
              <a:rPr lang="en-US" dirty="0"/>
              <a:t> </a:t>
            </a:r>
            <a:r>
              <a:rPr lang="en-US" dirty="0" err="1"/>
              <a:t>и</a:t>
            </a:r>
            <a:r>
              <a:rPr lang="en-US" dirty="0"/>
              <a:t> </a:t>
            </a:r>
            <a:r>
              <a:rPr lang="en-US" dirty="0" err="1" smtClean="0"/>
              <a:t>Пакистане</a:t>
            </a:r>
            <a:endParaRPr lang="ru-RU" dirty="0"/>
          </a:p>
          <a:p>
            <a:r>
              <a:rPr lang="ru-RU" b="1" u="sng" dirty="0" smtClean="0"/>
              <a:t>Страны принимающие беженцев больше других: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/>
              <a:t>Пакистан</a:t>
            </a:r>
            <a:r>
              <a:rPr lang="en-US" dirty="0"/>
              <a:t> (1,6 </a:t>
            </a:r>
            <a:r>
              <a:rPr lang="en-US" dirty="0" err="1" smtClean="0"/>
              <a:t>млн</a:t>
            </a:r>
            <a:r>
              <a:rPr lang="ru-RU" dirty="0" smtClean="0"/>
              <a:t>.</a:t>
            </a:r>
            <a:r>
              <a:rPr lang="en-US" dirty="0" smtClean="0"/>
              <a:t>)</a:t>
            </a:r>
            <a:endParaRPr lang="ru-RU" dirty="0"/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Иран</a:t>
            </a:r>
            <a:r>
              <a:rPr lang="en-US" dirty="0" smtClean="0"/>
              <a:t> </a:t>
            </a:r>
            <a:r>
              <a:rPr lang="en-US" dirty="0"/>
              <a:t>(868 </a:t>
            </a:r>
            <a:r>
              <a:rPr lang="en-US" dirty="0" err="1"/>
              <a:t>тыс</a:t>
            </a:r>
            <a:r>
              <a:rPr lang="en-US" dirty="0" smtClean="0"/>
              <a:t>.)</a:t>
            </a:r>
            <a:endParaRPr lang="ru-RU" dirty="0"/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Германия</a:t>
            </a:r>
            <a:r>
              <a:rPr lang="en-US" dirty="0" smtClean="0"/>
              <a:t> </a:t>
            </a:r>
            <a:r>
              <a:rPr lang="en-US" dirty="0"/>
              <a:t>(590 </a:t>
            </a:r>
            <a:r>
              <a:rPr lang="en-US" dirty="0" err="1"/>
              <a:t>тыс</a:t>
            </a:r>
            <a:r>
              <a:rPr lang="en-US" dirty="0" smtClean="0"/>
              <a:t>.)</a:t>
            </a:r>
            <a:endParaRPr lang="ru-RU" dirty="0" smtClean="0"/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Кения</a:t>
            </a:r>
            <a:r>
              <a:rPr lang="ru-RU" dirty="0" smtClean="0"/>
              <a:t> </a:t>
            </a:r>
          </a:p>
          <a:p>
            <a:pPr marL="342900" indent="-342900">
              <a:buFont typeface="Arial"/>
              <a:buChar char="•"/>
            </a:pPr>
            <a:endParaRPr lang="ru-RU" dirty="0"/>
          </a:p>
          <a:p>
            <a:pPr marL="342900" indent="-342900">
              <a:buFont typeface="Arial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729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0614" y="274638"/>
            <a:ext cx="9247074" cy="2362274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Антониу</a:t>
            </a:r>
            <a:r>
              <a:rPr lang="ru-RU" dirty="0" smtClean="0"/>
              <a:t> </a:t>
            </a:r>
            <a:r>
              <a:rPr lang="ru-RU" dirty="0" err="1" smtClean="0"/>
              <a:t>Гутерриш</a:t>
            </a:r>
            <a:r>
              <a:rPr lang="ru-RU" dirty="0" smtClean="0"/>
              <a:t> выступил на заседании Исполнительного комитета УВКБ ООН </a:t>
            </a:r>
            <a:r>
              <a:rPr lang="ru-RU" sz="1800" dirty="0"/>
              <a:t>(ЖЕНЕВА, 5 октября 2015 г.)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59608" y="2708920"/>
            <a:ext cx="7498080" cy="381642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Масштабы глобального кризиса беженцев настолько велики, что Агентство ООН по делам беженцев и другие агентства испытывают трудности в полномасштабном ответе на возникшие гуманитарные вызовы.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13194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1825" y="274638"/>
            <a:ext cx="10740981" cy="2362274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Антониу</a:t>
            </a:r>
            <a:r>
              <a:rPr lang="ru-RU" dirty="0" smtClean="0"/>
              <a:t> </a:t>
            </a:r>
            <a:r>
              <a:rPr lang="ru-RU" dirty="0" err="1" smtClean="0"/>
              <a:t>Гутерриш</a:t>
            </a:r>
            <a:r>
              <a:rPr lang="ru-RU" dirty="0" smtClean="0"/>
              <a:t> выступил на заседании Исполнительного комитета УВКБ ООН </a:t>
            </a:r>
            <a:br>
              <a:rPr lang="ru-RU" dirty="0" smtClean="0"/>
            </a:br>
            <a:r>
              <a:rPr lang="ru-RU" sz="3100" dirty="0"/>
              <a:t>(ЖЕНЕВА, 5 октября 2015 г.):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39616" y="2708920"/>
            <a:ext cx="7818072" cy="3816424"/>
          </a:xfrm>
        </p:spPr>
        <p:txBody>
          <a:bodyPr>
            <a:normAutofit/>
          </a:bodyPr>
          <a:lstStyle/>
          <a:p>
            <a:r>
              <a:rPr lang="ru-RU" sz="2800" i="1" dirty="0" smtClean="0"/>
              <a:t>в настоящее время </a:t>
            </a:r>
            <a:r>
              <a:rPr lang="ru-RU" sz="2800" dirty="0" smtClean="0"/>
              <a:t>в мире более </a:t>
            </a:r>
            <a:r>
              <a:rPr lang="ru-RU" sz="2800" b="1" dirty="0" smtClean="0"/>
              <a:t>60 млн. </a:t>
            </a:r>
            <a:r>
              <a:rPr lang="ru-RU" sz="2800" dirty="0" smtClean="0"/>
              <a:t>беженцев, лиц, ищущих убежище, и внутренне перемещенных лиц, и их число возрастает. Он напомнил, что когда он стал Верховным комиссаром 10 лет назад, эта цифра составляла 38 миллионов, при этом постоянно сокращалась.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4348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59608" y="274638"/>
            <a:ext cx="7498080" cy="994122"/>
          </a:xfrm>
        </p:spPr>
        <p:txBody>
          <a:bodyPr>
            <a:normAutofit/>
          </a:bodyPr>
          <a:lstStyle/>
          <a:p>
            <a:r>
              <a:rPr lang="ru-RU" dirty="0" err="1" smtClean="0"/>
              <a:t>Антониу</a:t>
            </a:r>
            <a:r>
              <a:rPr lang="ru-RU" dirty="0" smtClean="0"/>
              <a:t> </a:t>
            </a:r>
            <a:r>
              <a:rPr lang="ru-RU" dirty="0" err="1" smtClean="0"/>
              <a:t>Гутерриш</a:t>
            </a:r>
            <a:r>
              <a:rPr lang="ru-RU" dirty="0" smtClean="0"/>
              <a:t> 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39616" y="1268760"/>
            <a:ext cx="7818072" cy="525658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“За последние пять лет начались или вновь вспыхнули пятнадцать новых конфликтов, тогда как старые проблемы все еще остаются нерешенными”</a:t>
            </a:r>
          </a:p>
          <a:p>
            <a:r>
              <a:rPr lang="ru-RU" sz="3200" dirty="0" smtClean="0"/>
              <a:t>"Количество людей во всем мире, перемещающихся каждый день в результате конфликтов, увеличилось в четыре раза - почти с 11 000 в 2010 году до 42 500 в прошлом году,"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5111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59608" y="274638"/>
            <a:ext cx="7498080" cy="994122"/>
          </a:xfrm>
        </p:spPr>
        <p:txBody>
          <a:bodyPr>
            <a:normAutofit/>
          </a:bodyPr>
          <a:lstStyle/>
          <a:p>
            <a:r>
              <a:rPr lang="ru-RU" dirty="0" err="1" smtClean="0"/>
              <a:t>Антониу</a:t>
            </a:r>
            <a:r>
              <a:rPr lang="ru-RU" dirty="0" smtClean="0"/>
              <a:t> </a:t>
            </a:r>
            <a:r>
              <a:rPr lang="ru-RU" dirty="0" err="1" smtClean="0"/>
              <a:t>Гутерриш</a:t>
            </a:r>
            <a:r>
              <a:rPr lang="ru-RU" dirty="0" smtClean="0"/>
              <a:t> 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64406" y="1268760"/>
            <a:ext cx="8693282" cy="5256584"/>
          </a:xfrm>
        </p:spPr>
        <p:txBody>
          <a:bodyPr>
            <a:noAutofit/>
          </a:bodyPr>
          <a:lstStyle/>
          <a:p>
            <a:r>
              <a:rPr lang="ru-RU" sz="3200" dirty="0" smtClean="0"/>
              <a:t>"Нынешний уровень финансирования в ответ на 33 призыва ООН об оказании гуманитарной помощи 82 млн. человек по всему миру составил лишь 42%. УВКБ ООН ожидает получить только 47% финансирования от необходимого в этом году. Нам удалось избежать значительного сокращения прямой помощи семьям беженцев, но в ущерб другим видам деятельности".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35068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/>
              <a:t>Удостоверение личности, выданное властями Болгарии, 1931 г.</a:t>
            </a:r>
          </a:p>
        </p:txBody>
      </p:sp>
      <p:pic>
        <p:nvPicPr>
          <p:cNvPr id="286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35188" y="2420939"/>
            <a:ext cx="7859712" cy="4200525"/>
          </a:xfrm>
        </p:spPr>
      </p:pic>
    </p:spTree>
    <p:extLst>
      <p:ext uri="{BB962C8B-B14F-4D97-AF65-F5344CB8AC3E}">
        <p14:creationId xmlns:p14="http://schemas.microsoft.com/office/powerpoint/2010/main" val="428760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/>
              <a:t>Число беженцев (миллионов человек) и их доля от общей численности международных мигрантов мира </a:t>
            </a:r>
            <a:r>
              <a:rPr lang="ru-RU" sz="3600" b="1" dirty="0" smtClean="0"/>
              <a:t>(%)</a:t>
            </a:r>
            <a:endParaRPr lang="ru-RU" sz="3600" dirty="0"/>
          </a:p>
        </p:txBody>
      </p:sp>
      <p:pic>
        <p:nvPicPr>
          <p:cNvPr id="7170" name="Picture 2" descr="http://www.demoscope.ru/weekly/2019/0835/img/b_graf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671" y="1874517"/>
            <a:ext cx="8095129" cy="498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14896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Число беженцев по основным группам стран мира</a:t>
            </a:r>
            <a:endParaRPr lang="ru-RU" dirty="0"/>
          </a:p>
        </p:txBody>
      </p:sp>
      <p:pic>
        <p:nvPicPr>
          <p:cNvPr id="8194" name="Picture 2" descr="http://www.demoscope.ru/weekly/2019/0835/img/b_graf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671" y="1874517"/>
            <a:ext cx="9507070" cy="498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63504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/>
              <a:t>Число беженцев (</a:t>
            </a:r>
            <a:r>
              <a:rPr lang="ru-RU" sz="3600" b="1" dirty="0" smtClean="0"/>
              <a:t>млн. </a:t>
            </a:r>
            <a:r>
              <a:rPr lang="ru-RU" sz="3600" b="1" dirty="0"/>
              <a:t>человек) и их доля от общей численности международных мигрантов (%) по основным регионам мира </a:t>
            </a:r>
            <a:endParaRPr lang="ru-RU" sz="3600" dirty="0"/>
          </a:p>
        </p:txBody>
      </p:sp>
      <p:pic>
        <p:nvPicPr>
          <p:cNvPr id="9218" name="Picture 2" descr="http://www.demoscope.ru/weekly/2019/0835/img/b_graf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82" y="1990166"/>
            <a:ext cx="10663518" cy="486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78218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Десять стран, в которых проживало наибольшее число беженцев</a:t>
            </a:r>
            <a:endParaRPr lang="ru-RU" dirty="0"/>
          </a:p>
        </p:txBody>
      </p:sp>
      <p:pic>
        <p:nvPicPr>
          <p:cNvPr id="10242" name="Picture 2" descr="http://www.demoscope.ru/weekly/2019/0835/img/b_graf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82" y="2355476"/>
            <a:ext cx="10905565" cy="440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80674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Государственная политика в отношении беженцев включает: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Иммиграционный контроль</a:t>
            </a:r>
          </a:p>
          <a:p>
            <a:r>
              <a:rPr lang="ru-RU" sz="2800" dirty="0" smtClean="0"/>
              <a:t>Оказание экстренной помощи</a:t>
            </a:r>
          </a:p>
          <a:p>
            <a:r>
              <a:rPr lang="ru-RU" sz="2800" dirty="0" smtClean="0"/>
              <a:t>Содействие временному обустройству</a:t>
            </a:r>
          </a:p>
          <a:p>
            <a:r>
              <a:rPr lang="ru-RU" sz="2800" dirty="0" smtClean="0"/>
              <a:t>Меры по долгосрочному решению проблем беженцев (поселение на ПМЖ, интеграция в общество, возможное дальнейшее переселение  в др. страны, добровольная репатриация)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5797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высылка </a:t>
            </a:r>
            <a:r>
              <a:rPr lang="ru-RU" dirty="0"/>
              <a:t>(</a:t>
            </a:r>
            <a:r>
              <a:rPr lang="ru-RU" dirty="0" err="1"/>
              <a:t>refoulement</a:t>
            </a:r>
            <a:r>
              <a:rPr lang="ru-RU" dirty="0"/>
              <a:t>)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Под высылкой </a:t>
            </a:r>
            <a:r>
              <a:rPr lang="ru-RU" sz="2400" dirty="0" smtClean="0"/>
              <a:t>понимается </a:t>
            </a:r>
            <a:r>
              <a:rPr lang="ru-RU" sz="2400" dirty="0"/>
              <a:t>высылка лица на территорию, на которой он/она подверглись бы риску преследования или перемещения на другую территорию, где он/она столкнулись бы с преследованием. </a:t>
            </a:r>
            <a:endParaRPr lang="en-US" sz="2400" dirty="0" smtClean="0"/>
          </a:p>
          <a:p>
            <a:endParaRPr lang="en-US" sz="2400" dirty="0"/>
          </a:p>
          <a:p>
            <a:r>
              <a:rPr lang="ru-RU" sz="2400" dirty="0" smtClean="0"/>
              <a:t>Принцип </a:t>
            </a:r>
            <a:r>
              <a:rPr lang="ru-RU" sz="2400" dirty="0" err="1"/>
              <a:t>невысылки</a:t>
            </a:r>
            <a:r>
              <a:rPr lang="ru-RU" sz="2400" dirty="0"/>
              <a:t> (</a:t>
            </a:r>
            <a:r>
              <a:rPr lang="ru-RU" sz="2400" dirty="0" err="1"/>
              <a:t>non-refoulement</a:t>
            </a:r>
            <a:r>
              <a:rPr lang="ru-RU" sz="2400" dirty="0"/>
              <a:t>) — основополагающий принцип законодательства о беженцах, который запрещает государствам возвращать беженцев под каким-либо видом в страны или на территории, в/на которых может существовать угроза их жизни или свободе. </a:t>
            </a:r>
          </a:p>
        </p:txBody>
      </p:sp>
    </p:spTree>
    <p:extLst>
      <p:ext uri="{BB962C8B-B14F-4D97-AF65-F5344CB8AC3E}">
        <p14:creationId xmlns:p14="http://schemas.microsoft.com/office/powerpoint/2010/main" val="163148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981200" y="152718"/>
            <a:ext cx="8334437" cy="1371600"/>
          </a:xfrm>
        </p:spPr>
        <p:txBody>
          <a:bodyPr>
            <a:normAutofit/>
          </a:bodyPr>
          <a:lstStyle/>
          <a:p>
            <a:r>
              <a:rPr lang="ru-RU" sz="2000" b="1" dirty="0"/>
              <a:t>Как проходит интервью с кандидатом на статус беженца?</a:t>
            </a:r>
            <a:br>
              <a:rPr lang="ru-RU" sz="2000" b="1" dirty="0"/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53037" y="980729"/>
            <a:ext cx="10895526" cy="5481249"/>
          </a:xfrm>
        </p:spPr>
        <p:txBody>
          <a:bodyPr>
            <a:normAutofit fontScale="70000" lnSpcReduction="20000"/>
          </a:bodyPr>
          <a:lstStyle/>
          <a:p>
            <a:r>
              <a:rPr lang="ru-RU" sz="2800" dirty="0" smtClean="0"/>
              <a:t>- </a:t>
            </a:r>
            <a:r>
              <a:rPr lang="en-US" sz="2800" dirty="0" err="1" smtClean="0"/>
              <a:t>соответствующие</a:t>
            </a:r>
            <a:r>
              <a:rPr lang="en-US" sz="2800" dirty="0" smtClean="0"/>
              <a:t> </a:t>
            </a:r>
            <a:r>
              <a:rPr lang="en-US" sz="2800" dirty="0" err="1"/>
              <a:t>анкеты</a:t>
            </a:r>
            <a:r>
              <a:rPr lang="en-US" sz="2800" dirty="0"/>
              <a:t>, </a:t>
            </a:r>
            <a:r>
              <a:rPr lang="en-US" sz="2800" dirty="0" err="1"/>
              <a:t>которые</a:t>
            </a:r>
            <a:r>
              <a:rPr lang="en-US" sz="2800" dirty="0"/>
              <a:t> </a:t>
            </a:r>
            <a:r>
              <a:rPr lang="ru-RU" sz="2800" dirty="0" smtClean="0"/>
              <a:t>надо </a:t>
            </a:r>
            <a:r>
              <a:rPr lang="en-US" sz="2800" dirty="0" err="1" smtClean="0"/>
              <a:t>заполнить</a:t>
            </a:r>
            <a:r>
              <a:rPr lang="en-US" sz="2800" dirty="0" smtClean="0"/>
              <a:t>.</a:t>
            </a:r>
            <a:endParaRPr lang="ru-RU" sz="2800" dirty="0" smtClean="0"/>
          </a:p>
          <a:p>
            <a:r>
              <a:rPr lang="ru-RU" sz="2800" dirty="0" smtClean="0"/>
              <a:t>- </a:t>
            </a:r>
            <a:r>
              <a:rPr lang="en-US" sz="2800" dirty="0" err="1" smtClean="0"/>
              <a:t>снимают</a:t>
            </a:r>
            <a:r>
              <a:rPr lang="en-US" sz="2800" dirty="0" smtClean="0"/>
              <a:t> </a:t>
            </a:r>
            <a:r>
              <a:rPr lang="en-US" sz="2800" dirty="0" err="1"/>
              <a:t>отпечатки</a:t>
            </a:r>
            <a:r>
              <a:rPr lang="en-US" sz="2800" dirty="0"/>
              <a:t> </a:t>
            </a:r>
            <a:r>
              <a:rPr lang="en-US" sz="2800" dirty="0" err="1" smtClean="0"/>
              <a:t>пальцев</a:t>
            </a:r>
            <a:endParaRPr lang="ru-RU" sz="2800" dirty="0" smtClean="0"/>
          </a:p>
          <a:p>
            <a:r>
              <a:rPr lang="ru-RU" sz="2800" dirty="0" smtClean="0"/>
              <a:t>- </a:t>
            </a:r>
            <a:r>
              <a:rPr lang="en-US" sz="2800" dirty="0" err="1" smtClean="0"/>
              <a:t>заявитель</a:t>
            </a:r>
            <a:r>
              <a:rPr lang="en-US" sz="2800" dirty="0" smtClean="0"/>
              <a:t> </a:t>
            </a:r>
            <a:r>
              <a:rPr lang="en-US" sz="2800" dirty="0" err="1"/>
              <a:t>и</a:t>
            </a:r>
            <a:r>
              <a:rPr lang="en-US" sz="2800" dirty="0"/>
              <a:t> </a:t>
            </a:r>
            <a:r>
              <a:rPr lang="en-US" sz="2800" dirty="0" err="1"/>
              <a:t>члены</a:t>
            </a:r>
            <a:r>
              <a:rPr lang="en-US" sz="2800" dirty="0"/>
              <a:t> </a:t>
            </a:r>
            <a:r>
              <a:rPr lang="en-US" sz="2800" dirty="0" err="1"/>
              <a:t>его</a:t>
            </a:r>
            <a:r>
              <a:rPr lang="en-US" sz="2800" dirty="0"/>
              <a:t> </a:t>
            </a:r>
            <a:r>
              <a:rPr lang="en-US" sz="2800" dirty="0" err="1"/>
              <a:t>семьи</a:t>
            </a:r>
            <a:r>
              <a:rPr lang="en-US" sz="2800" dirty="0"/>
              <a:t> </a:t>
            </a:r>
            <a:r>
              <a:rPr lang="en-US" sz="2800" dirty="0" err="1"/>
              <a:t>проходят</a:t>
            </a:r>
            <a:r>
              <a:rPr lang="en-US" sz="2800" dirty="0"/>
              <a:t> </a:t>
            </a:r>
            <a:r>
              <a:rPr lang="en-US" sz="2800" dirty="0" err="1" smtClean="0"/>
              <a:t>медкомиссию</a:t>
            </a:r>
            <a:endParaRPr lang="ru-RU" sz="2800" dirty="0"/>
          </a:p>
          <a:p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В </a:t>
            </a:r>
            <a:r>
              <a:rPr lang="en-US" sz="2800" dirty="0" err="1"/>
              <a:t>течение</a:t>
            </a:r>
            <a:r>
              <a:rPr lang="en-US" sz="2800" dirty="0"/>
              <a:t> </a:t>
            </a:r>
            <a:r>
              <a:rPr lang="en-US" sz="2800" dirty="0" err="1"/>
              <a:t>всего</a:t>
            </a:r>
            <a:r>
              <a:rPr lang="en-US" sz="2800" dirty="0"/>
              <a:t> </a:t>
            </a:r>
            <a:r>
              <a:rPr lang="en-US" sz="2800" dirty="0" err="1"/>
              <a:t>срока</a:t>
            </a:r>
            <a:r>
              <a:rPr lang="en-US" sz="2800" dirty="0"/>
              <a:t> </a:t>
            </a:r>
            <a:r>
              <a:rPr lang="en-US" sz="2800" dirty="0" err="1"/>
              <a:t>подачи</a:t>
            </a:r>
            <a:r>
              <a:rPr lang="en-US" sz="2800" dirty="0"/>
              <a:t> </a:t>
            </a:r>
            <a:r>
              <a:rPr lang="en-US" sz="2800" dirty="0" err="1"/>
              <a:t>заявления</a:t>
            </a:r>
            <a:r>
              <a:rPr lang="en-US" sz="2800" dirty="0"/>
              <a:t>, </a:t>
            </a:r>
            <a:r>
              <a:rPr lang="en-US" sz="2800" dirty="0" err="1"/>
              <a:t>кандидаты</a:t>
            </a:r>
            <a:r>
              <a:rPr lang="en-US" sz="2800" dirty="0"/>
              <a:t> </a:t>
            </a:r>
            <a:r>
              <a:rPr lang="en-US" sz="2800" dirty="0" err="1"/>
              <a:t>на</a:t>
            </a:r>
            <a:r>
              <a:rPr lang="en-US" sz="2800" dirty="0"/>
              <a:t> </a:t>
            </a:r>
            <a:r>
              <a:rPr lang="en-US" sz="2800" dirty="0" err="1"/>
              <a:t>получение</a:t>
            </a:r>
            <a:r>
              <a:rPr lang="en-US" sz="2800" dirty="0"/>
              <a:t> </a:t>
            </a:r>
            <a:r>
              <a:rPr lang="en-US" sz="2800" dirty="0" err="1"/>
              <a:t>статуса</a:t>
            </a:r>
            <a:r>
              <a:rPr lang="en-US" sz="2800" dirty="0"/>
              <a:t> </a:t>
            </a:r>
            <a:r>
              <a:rPr lang="en-US" sz="2800" dirty="0" err="1"/>
              <a:t>беженца</a:t>
            </a:r>
            <a:r>
              <a:rPr lang="en-US" sz="2800" dirty="0"/>
              <a:t> </a:t>
            </a:r>
            <a:r>
              <a:rPr lang="en-US" sz="2800" dirty="0" err="1"/>
              <a:t>проживают</a:t>
            </a:r>
            <a:r>
              <a:rPr lang="en-US" sz="2800" dirty="0"/>
              <a:t> в </a:t>
            </a:r>
            <a:r>
              <a:rPr lang="en-US" sz="2800" dirty="0" err="1"/>
              <a:t>гостинице</a:t>
            </a:r>
            <a:r>
              <a:rPr lang="en-US" sz="2800" dirty="0"/>
              <a:t>. </a:t>
            </a:r>
            <a:r>
              <a:rPr lang="ru-RU" sz="2800" dirty="0" smtClean="0"/>
              <a:t> </a:t>
            </a:r>
            <a:r>
              <a:rPr lang="en-US" sz="2800" dirty="0" err="1" smtClean="0"/>
              <a:t>Обычно</a:t>
            </a:r>
            <a:r>
              <a:rPr lang="en-US" sz="2800" dirty="0" smtClean="0"/>
              <a:t> </a:t>
            </a:r>
            <a:r>
              <a:rPr lang="en-US" sz="2800" dirty="0" err="1"/>
              <a:t>этот</a:t>
            </a:r>
            <a:r>
              <a:rPr lang="en-US" sz="2800" dirty="0"/>
              <a:t> </a:t>
            </a:r>
            <a:r>
              <a:rPr lang="en-US" sz="2800" dirty="0" err="1"/>
              <a:t>срок</a:t>
            </a:r>
            <a:r>
              <a:rPr lang="en-US" sz="2800" dirty="0"/>
              <a:t> </a:t>
            </a:r>
            <a:r>
              <a:rPr lang="en-US" sz="2800" dirty="0" err="1"/>
              <a:t>не</a:t>
            </a:r>
            <a:r>
              <a:rPr lang="en-US" sz="2800" dirty="0"/>
              <a:t> </a:t>
            </a:r>
            <a:r>
              <a:rPr lang="en-US" sz="2800" dirty="0" err="1"/>
              <a:t>превышает</a:t>
            </a:r>
            <a:r>
              <a:rPr lang="en-US" sz="2800" dirty="0"/>
              <a:t> </a:t>
            </a:r>
            <a:r>
              <a:rPr lang="en-US" sz="2800" dirty="0" err="1"/>
              <a:t>одного</a:t>
            </a:r>
            <a:r>
              <a:rPr lang="en-US" sz="2800" dirty="0"/>
              <a:t> </a:t>
            </a:r>
            <a:r>
              <a:rPr lang="en-US" sz="2800" dirty="0" err="1"/>
              <a:t>месяца</a:t>
            </a:r>
            <a:r>
              <a:rPr lang="en-US" sz="2800" dirty="0"/>
              <a:t>.</a:t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err="1"/>
              <a:t>На</a:t>
            </a:r>
            <a:r>
              <a:rPr lang="en-US" sz="2800" dirty="0"/>
              <a:t> </a:t>
            </a:r>
            <a:r>
              <a:rPr lang="en-US" sz="2800" dirty="0" err="1"/>
              <a:t>интервью</a:t>
            </a:r>
            <a:r>
              <a:rPr lang="en-US" sz="2800" dirty="0"/>
              <a:t> </a:t>
            </a:r>
            <a:r>
              <a:rPr lang="en-US" sz="2800" dirty="0" err="1"/>
              <a:t>присутствуют</a:t>
            </a:r>
            <a:r>
              <a:rPr lang="en-US" sz="2800" dirty="0"/>
              <a:t> </a:t>
            </a:r>
            <a:r>
              <a:rPr lang="en-US" sz="2800" dirty="0" err="1"/>
              <a:t>сам</a:t>
            </a:r>
            <a:r>
              <a:rPr lang="en-US" sz="2800" dirty="0"/>
              <a:t> </a:t>
            </a:r>
            <a:r>
              <a:rPr lang="en-US" sz="2800" dirty="0" err="1"/>
              <a:t>заявитель</a:t>
            </a:r>
            <a:r>
              <a:rPr lang="en-US" sz="2800" dirty="0"/>
              <a:t>, </a:t>
            </a:r>
            <a:r>
              <a:rPr lang="en-US" sz="2800" dirty="0" err="1"/>
              <a:t>переводчик</a:t>
            </a:r>
            <a:r>
              <a:rPr lang="en-US" sz="2800" dirty="0"/>
              <a:t>, </a:t>
            </a:r>
            <a:r>
              <a:rPr lang="en-US" sz="2800" dirty="0" err="1"/>
              <a:t>офицеры</a:t>
            </a:r>
            <a:r>
              <a:rPr lang="en-US" sz="2800" dirty="0"/>
              <a:t> </a:t>
            </a:r>
            <a:r>
              <a:rPr lang="en-US" sz="2800" dirty="0" err="1"/>
              <a:t>иммиграционной</a:t>
            </a:r>
            <a:r>
              <a:rPr lang="en-US" sz="2800" dirty="0"/>
              <a:t> </a:t>
            </a:r>
            <a:r>
              <a:rPr lang="en-US" sz="2800" dirty="0" err="1"/>
              <a:t>службы</a:t>
            </a:r>
            <a:r>
              <a:rPr lang="en-US" sz="2800" dirty="0"/>
              <a:t>, </a:t>
            </a:r>
            <a:r>
              <a:rPr lang="en-US" sz="2800" dirty="0" err="1"/>
              <a:t>адвокат</a:t>
            </a:r>
            <a:r>
              <a:rPr lang="en-US" sz="2800" dirty="0"/>
              <a:t>. </a:t>
            </a:r>
            <a:r>
              <a:rPr lang="en-US" sz="2800" dirty="0" err="1"/>
              <a:t>Само</a:t>
            </a:r>
            <a:r>
              <a:rPr lang="en-US" sz="2800" dirty="0"/>
              <a:t> </a:t>
            </a:r>
            <a:r>
              <a:rPr lang="en-US" sz="2800" dirty="0" err="1"/>
              <a:t>интервью</a:t>
            </a:r>
            <a:r>
              <a:rPr lang="en-US" sz="2800" dirty="0"/>
              <a:t> </a:t>
            </a:r>
            <a:r>
              <a:rPr lang="en-US" sz="2800" dirty="0" err="1"/>
              <a:t>может</a:t>
            </a:r>
            <a:r>
              <a:rPr lang="en-US" sz="2800" dirty="0"/>
              <a:t> </a:t>
            </a:r>
            <a:r>
              <a:rPr lang="en-US" sz="2800" dirty="0" err="1"/>
              <a:t>занимать</a:t>
            </a:r>
            <a:r>
              <a:rPr lang="en-US" sz="2800" dirty="0"/>
              <a:t> </a:t>
            </a:r>
            <a:r>
              <a:rPr lang="en-US" sz="2800" dirty="0" err="1"/>
              <a:t>от</a:t>
            </a:r>
            <a:r>
              <a:rPr lang="en-US" sz="2800" dirty="0"/>
              <a:t> </a:t>
            </a:r>
            <a:r>
              <a:rPr lang="en-US" sz="2800" dirty="0" err="1"/>
              <a:t>нескольких</a:t>
            </a:r>
            <a:r>
              <a:rPr lang="en-US" sz="2800" dirty="0"/>
              <a:t> </a:t>
            </a:r>
            <a:r>
              <a:rPr lang="en-US" sz="2800" dirty="0" err="1"/>
              <a:t>часов</a:t>
            </a:r>
            <a:r>
              <a:rPr lang="en-US" sz="2800" dirty="0"/>
              <a:t> </a:t>
            </a:r>
            <a:r>
              <a:rPr lang="en-US" sz="2800" dirty="0" err="1"/>
              <a:t>до</a:t>
            </a:r>
            <a:r>
              <a:rPr lang="en-US" sz="2800" dirty="0"/>
              <a:t> </a:t>
            </a:r>
            <a:r>
              <a:rPr lang="en-US" sz="2800" dirty="0" err="1"/>
              <a:t>нескольких</a:t>
            </a:r>
            <a:r>
              <a:rPr lang="en-US" sz="2800" dirty="0"/>
              <a:t> </a:t>
            </a:r>
            <a:r>
              <a:rPr lang="en-US" sz="2800" dirty="0" err="1"/>
              <a:t>дней</a:t>
            </a:r>
            <a:r>
              <a:rPr lang="en-US" sz="2800" dirty="0"/>
              <a:t>. </a:t>
            </a:r>
            <a:r>
              <a:rPr lang="en-US" sz="2800" dirty="0" err="1"/>
              <a:t>Во</a:t>
            </a:r>
            <a:r>
              <a:rPr lang="en-US" sz="2800" dirty="0"/>
              <a:t> </a:t>
            </a:r>
            <a:r>
              <a:rPr lang="en-US" sz="2800" dirty="0" err="1"/>
              <a:t>время</a:t>
            </a:r>
            <a:r>
              <a:rPr lang="en-US" sz="2800" dirty="0"/>
              <a:t> </a:t>
            </a:r>
            <a:r>
              <a:rPr lang="en-US" sz="2800" dirty="0" err="1"/>
              <a:t>интервью</a:t>
            </a:r>
            <a:r>
              <a:rPr lang="en-US" sz="2800" dirty="0"/>
              <a:t> </a:t>
            </a:r>
            <a:r>
              <a:rPr lang="en-US" sz="2800" dirty="0" err="1"/>
              <a:t>в</a:t>
            </a:r>
            <a:r>
              <a:rPr lang="en-US" sz="2800" dirty="0"/>
              <a:t> </a:t>
            </a:r>
            <a:r>
              <a:rPr lang="en-US" sz="2800" dirty="0" err="1"/>
              <a:t>обязательном</a:t>
            </a:r>
            <a:r>
              <a:rPr lang="en-US" sz="2800" dirty="0"/>
              <a:t> </a:t>
            </a:r>
            <a:r>
              <a:rPr lang="en-US" sz="2800" dirty="0" err="1"/>
              <a:t>порядке</a:t>
            </a:r>
            <a:r>
              <a:rPr lang="en-US" sz="2800" dirty="0"/>
              <a:t> </a:t>
            </a:r>
            <a:r>
              <a:rPr lang="en-US" sz="2800" dirty="0" err="1"/>
              <a:t>ведется</a:t>
            </a:r>
            <a:r>
              <a:rPr lang="en-US" sz="2800" dirty="0"/>
              <a:t> </a:t>
            </a:r>
            <a:r>
              <a:rPr lang="en-US" sz="2800" dirty="0" err="1"/>
              <a:t>протокол</a:t>
            </a:r>
            <a:r>
              <a:rPr lang="en-US" sz="2800" dirty="0"/>
              <a:t>, </a:t>
            </a:r>
            <a:r>
              <a:rPr lang="en-US" sz="2800" dirty="0" err="1"/>
              <a:t>который</a:t>
            </a:r>
            <a:r>
              <a:rPr lang="en-US" sz="2800" dirty="0"/>
              <a:t> </a:t>
            </a:r>
            <a:r>
              <a:rPr lang="en-US" sz="2800" dirty="0" err="1"/>
              <a:t>по</a:t>
            </a:r>
            <a:r>
              <a:rPr lang="en-US" sz="2800" dirty="0"/>
              <a:t> </a:t>
            </a:r>
            <a:r>
              <a:rPr lang="en-US" sz="2800" dirty="0" err="1"/>
              <a:t>окончанию</a:t>
            </a:r>
            <a:r>
              <a:rPr lang="en-US" sz="2800" dirty="0"/>
              <a:t> </a:t>
            </a:r>
            <a:r>
              <a:rPr lang="en-US" sz="2800" dirty="0" err="1"/>
              <a:t>предается</a:t>
            </a:r>
            <a:r>
              <a:rPr lang="en-US" sz="2800" dirty="0"/>
              <a:t> </a:t>
            </a:r>
            <a:r>
              <a:rPr lang="en-US" sz="2800" dirty="0" err="1"/>
              <a:t>заявителю</a:t>
            </a:r>
            <a:r>
              <a:rPr lang="en-US" sz="2800" dirty="0"/>
              <a:t>.</a:t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err="1"/>
              <a:t>Интервьюируются</a:t>
            </a:r>
            <a:r>
              <a:rPr lang="en-US" sz="2800" dirty="0"/>
              <a:t> </a:t>
            </a:r>
            <a:r>
              <a:rPr lang="en-US" sz="2800" dirty="0" err="1"/>
              <a:t>все</a:t>
            </a:r>
            <a:r>
              <a:rPr lang="en-US" sz="2800" dirty="0"/>
              <a:t> </a:t>
            </a:r>
            <a:r>
              <a:rPr lang="en-US" sz="2800" dirty="0" err="1"/>
              <a:t>лица</a:t>
            </a:r>
            <a:r>
              <a:rPr lang="en-US" sz="2800" dirty="0"/>
              <a:t> </a:t>
            </a:r>
            <a:r>
              <a:rPr lang="en-US" sz="2800" dirty="0" err="1"/>
              <a:t>семьи</a:t>
            </a:r>
            <a:r>
              <a:rPr lang="en-US" sz="2800" dirty="0"/>
              <a:t> </a:t>
            </a:r>
            <a:r>
              <a:rPr lang="en-US" sz="2800" dirty="0" err="1"/>
              <a:t>заявителя</a:t>
            </a:r>
            <a:r>
              <a:rPr lang="en-US" sz="2800" dirty="0"/>
              <a:t> </a:t>
            </a:r>
            <a:r>
              <a:rPr lang="en-US" sz="2800" dirty="0" err="1"/>
              <a:t>старше</a:t>
            </a:r>
            <a:r>
              <a:rPr lang="en-US" sz="2800" dirty="0"/>
              <a:t> 14 </a:t>
            </a:r>
            <a:r>
              <a:rPr lang="en-US" sz="2800" dirty="0" err="1"/>
              <a:t>лет</a:t>
            </a:r>
            <a:r>
              <a:rPr lang="en-US" sz="2800" dirty="0"/>
              <a:t>, </a:t>
            </a:r>
            <a:r>
              <a:rPr lang="en-US" sz="2800" dirty="0" err="1"/>
              <a:t>хотя</a:t>
            </a:r>
            <a:r>
              <a:rPr lang="en-US" sz="2800" dirty="0"/>
              <a:t> </a:t>
            </a:r>
            <a:r>
              <a:rPr lang="en-US" sz="2800" dirty="0" err="1"/>
              <a:t>детям</a:t>
            </a:r>
            <a:r>
              <a:rPr lang="en-US" sz="2800" dirty="0"/>
              <a:t> </a:t>
            </a:r>
            <a:r>
              <a:rPr lang="en-US" sz="2800" dirty="0" err="1"/>
              <a:t>задаются</a:t>
            </a:r>
            <a:r>
              <a:rPr lang="en-US" sz="2800" dirty="0"/>
              <a:t> </a:t>
            </a:r>
            <a:r>
              <a:rPr lang="en-US" sz="2800" dirty="0" err="1"/>
              <a:t>простые</a:t>
            </a:r>
            <a:r>
              <a:rPr lang="en-US" sz="2800" dirty="0"/>
              <a:t> </a:t>
            </a:r>
            <a:r>
              <a:rPr lang="en-US" sz="2800" dirty="0" err="1"/>
              <a:t>вопросы</a:t>
            </a:r>
            <a:r>
              <a:rPr lang="en-US" sz="2800" dirty="0"/>
              <a:t>. </a:t>
            </a:r>
            <a:r>
              <a:rPr lang="en-US" sz="2800" dirty="0" err="1"/>
              <a:t>Дети</a:t>
            </a:r>
            <a:r>
              <a:rPr lang="en-US" sz="2800" dirty="0"/>
              <a:t> </a:t>
            </a:r>
            <a:r>
              <a:rPr lang="en-US" sz="2800" dirty="0" err="1"/>
              <a:t>от</a:t>
            </a:r>
            <a:r>
              <a:rPr lang="en-US" sz="2800" dirty="0"/>
              <a:t> 14 </a:t>
            </a:r>
            <a:r>
              <a:rPr lang="en-US" sz="2800" dirty="0" err="1"/>
              <a:t>до</a:t>
            </a:r>
            <a:r>
              <a:rPr lang="en-US" sz="2800" dirty="0"/>
              <a:t> 18 </a:t>
            </a:r>
            <a:r>
              <a:rPr lang="en-US" sz="2800" dirty="0" err="1"/>
              <a:t>лет</a:t>
            </a:r>
            <a:r>
              <a:rPr lang="en-US" sz="2800" dirty="0"/>
              <a:t> </a:t>
            </a:r>
            <a:r>
              <a:rPr lang="en-US" sz="2800" dirty="0" err="1"/>
              <a:t>проходят</a:t>
            </a:r>
            <a:r>
              <a:rPr lang="en-US" sz="2800" dirty="0"/>
              <a:t> </a:t>
            </a:r>
            <a:r>
              <a:rPr lang="en-US" sz="2800" dirty="0" err="1"/>
              <a:t>собеседование</a:t>
            </a:r>
            <a:r>
              <a:rPr lang="en-US" sz="2800" dirty="0"/>
              <a:t> </a:t>
            </a:r>
            <a:r>
              <a:rPr lang="en-US" sz="2800" dirty="0" err="1"/>
              <a:t>в</a:t>
            </a:r>
            <a:r>
              <a:rPr lang="en-US" sz="2800" dirty="0"/>
              <a:t> </a:t>
            </a:r>
            <a:r>
              <a:rPr lang="en-US" sz="2800" dirty="0" err="1"/>
              <a:t>присутствии</a:t>
            </a:r>
            <a:r>
              <a:rPr lang="en-US" sz="2800" dirty="0"/>
              <a:t> </a:t>
            </a:r>
            <a:r>
              <a:rPr lang="en-US" sz="2800" dirty="0" err="1"/>
              <a:t>родителей</a:t>
            </a:r>
            <a:r>
              <a:rPr lang="en-US" sz="2800" dirty="0"/>
              <a:t>. </a:t>
            </a:r>
            <a:r>
              <a:rPr lang="en-US" sz="2800" dirty="0" err="1"/>
              <a:t>Супруг</a:t>
            </a:r>
            <a:r>
              <a:rPr lang="en-US" sz="2800" dirty="0"/>
              <a:t> </a:t>
            </a:r>
            <a:r>
              <a:rPr lang="en-US" sz="2800" dirty="0" err="1"/>
              <a:t>может</a:t>
            </a:r>
            <a:r>
              <a:rPr lang="en-US" sz="2800" dirty="0"/>
              <a:t> </a:t>
            </a:r>
            <a:r>
              <a:rPr lang="en-US" sz="2800" dirty="0" err="1"/>
              <a:t>участвовать</a:t>
            </a:r>
            <a:r>
              <a:rPr lang="en-US" sz="2800" dirty="0"/>
              <a:t> </a:t>
            </a:r>
            <a:r>
              <a:rPr lang="en-US" sz="2800" dirty="0" err="1"/>
              <a:t>в</a:t>
            </a:r>
            <a:r>
              <a:rPr lang="en-US" sz="2800" dirty="0"/>
              <a:t> </a:t>
            </a:r>
            <a:r>
              <a:rPr lang="en-US" sz="2800" dirty="0" err="1"/>
              <a:t>интервью</a:t>
            </a:r>
            <a:r>
              <a:rPr lang="en-US" sz="2800" dirty="0"/>
              <a:t> </a:t>
            </a:r>
            <a:r>
              <a:rPr lang="en-US" sz="2800" dirty="0" err="1"/>
              <a:t>своего</a:t>
            </a:r>
            <a:r>
              <a:rPr lang="en-US" sz="2800" dirty="0"/>
              <a:t> </a:t>
            </a:r>
            <a:r>
              <a:rPr lang="en-US" sz="2800" dirty="0" err="1"/>
              <a:t>супруга</a:t>
            </a:r>
            <a:r>
              <a:rPr lang="en-US" sz="2800" dirty="0"/>
              <a:t>, </a:t>
            </a:r>
            <a:r>
              <a:rPr lang="en-US" sz="2800" dirty="0" err="1"/>
              <a:t>но</a:t>
            </a:r>
            <a:r>
              <a:rPr lang="en-US" sz="2800" dirty="0"/>
              <a:t> </a:t>
            </a:r>
            <a:r>
              <a:rPr lang="en-US" sz="2800" dirty="0" err="1"/>
              <a:t>не</a:t>
            </a:r>
            <a:r>
              <a:rPr lang="en-US" sz="2800" dirty="0"/>
              <a:t> </a:t>
            </a:r>
            <a:r>
              <a:rPr lang="en-US" sz="2800" dirty="0" err="1"/>
              <a:t>имеет</a:t>
            </a:r>
            <a:r>
              <a:rPr lang="en-US" sz="2800" dirty="0"/>
              <a:t> </a:t>
            </a:r>
            <a:r>
              <a:rPr lang="en-US" sz="2800" dirty="0" err="1"/>
              <a:t>право</a:t>
            </a:r>
            <a:r>
              <a:rPr lang="en-US" sz="2800" dirty="0"/>
              <a:t> </a:t>
            </a:r>
            <a:r>
              <a:rPr lang="en-US" sz="2800" dirty="0" err="1"/>
              <a:t>подсказывать</a:t>
            </a:r>
            <a:r>
              <a:rPr lang="en-US" sz="2800" dirty="0"/>
              <a:t>, </a:t>
            </a:r>
            <a:r>
              <a:rPr lang="en-US" sz="2800" dirty="0" err="1"/>
              <a:t>комментировать</a:t>
            </a:r>
            <a:r>
              <a:rPr lang="en-US" sz="2800" dirty="0"/>
              <a:t> </a:t>
            </a:r>
            <a:r>
              <a:rPr lang="en-US" sz="2800" dirty="0" err="1"/>
              <a:t>и</a:t>
            </a:r>
            <a:r>
              <a:rPr lang="en-US" sz="2800" dirty="0"/>
              <a:t> </a:t>
            </a:r>
            <a:r>
              <a:rPr lang="en-US" sz="2800" dirty="0" err="1"/>
              <a:t>давать</a:t>
            </a:r>
            <a:r>
              <a:rPr lang="en-US" sz="2800" dirty="0"/>
              <a:t> </a:t>
            </a:r>
            <a:r>
              <a:rPr lang="en-US" sz="2800" dirty="0" err="1"/>
              <a:t>показания</a:t>
            </a:r>
            <a:r>
              <a:rPr lang="en-US" sz="2800" dirty="0"/>
              <a:t>. 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628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251678" y="152718"/>
            <a:ext cx="8938364" cy="1371600"/>
          </a:xfrm>
        </p:spPr>
        <p:txBody>
          <a:bodyPr>
            <a:normAutofit/>
          </a:bodyPr>
          <a:lstStyle/>
          <a:p>
            <a:r>
              <a:rPr lang="ru-RU" sz="2800" b="1" dirty="0"/>
              <a:t>На какую помощь от государства могут рассчитывать беженцы?</a:t>
            </a:r>
            <a:br>
              <a:rPr lang="ru-RU" sz="2800" b="1" dirty="0"/>
            </a:br>
            <a:r>
              <a:rPr lang="ru-RU" sz="2800" b="1" dirty="0"/>
              <a:t> (конвенция </a:t>
            </a:r>
            <a:r>
              <a:rPr lang="ru-RU" sz="2800" b="1" dirty="0" smtClean="0"/>
              <a:t>1951 г.)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66481" y="1317812"/>
            <a:ext cx="11134165" cy="5540187"/>
          </a:xfrm>
        </p:spPr>
        <p:txBody>
          <a:bodyPr>
            <a:noAutofit/>
          </a:bodyPr>
          <a:lstStyle/>
          <a:p>
            <a:r>
              <a:rPr lang="en-US" sz="2400" dirty="0" err="1" smtClean="0"/>
              <a:t>денежно</a:t>
            </a:r>
            <a:r>
              <a:rPr lang="ru-RU" sz="2400" dirty="0" smtClean="0"/>
              <a:t>е</a:t>
            </a:r>
            <a:r>
              <a:rPr lang="en-US" sz="2400" dirty="0" smtClean="0"/>
              <a:t> </a:t>
            </a:r>
            <a:r>
              <a:rPr lang="en-US" sz="2400" dirty="0" err="1" smtClean="0"/>
              <a:t>пособи</a:t>
            </a:r>
            <a:r>
              <a:rPr lang="ru-RU" sz="2400" dirty="0" smtClean="0"/>
              <a:t>е</a:t>
            </a:r>
            <a:endParaRPr lang="ru-RU" sz="2400" dirty="0"/>
          </a:p>
          <a:p>
            <a:r>
              <a:rPr lang="en-US" sz="2400" dirty="0" err="1"/>
              <a:t>бесплатное</a:t>
            </a:r>
            <a:r>
              <a:rPr lang="en-US" sz="2400" dirty="0"/>
              <a:t> </a:t>
            </a:r>
            <a:r>
              <a:rPr lang="en-US" sz="2400" dirty="0" err="1"/>
              <a:t>медицинское</a:t>
            </a:r>
            <a:r>
              <a:rPr lang="en-US" sz="2400" dirty="0"/>
              <a:t> </a:t>
            </a:r>
            <a:r>
              <a:rPr lang="en-US" sz="2400" dirty="0" err="1"/>
              <a:t>обслуживание</a:t>
            </a:r>
            <a:r>
              <a:rPr lang="en-US" sz="2400" dirty="0"/>
              <a:t> (</a:t>
            </a:r>
            <a:r>
              <a:rPr lang="en-US" sz="2400" dirty="0" err="1"/>
              <a:t>за</a:t>
            </a:r>
            <a:r>
              <a:rPr lang="en-US" sz="2400" dirty="0"/>
              <a:t> </a:t>
            </a:r>
            <a:r>
              <a:rPr lang="en-US" sz="2400" dirty="0" err="1"/>
              <a:t>исключением</a:t>
            </a:r>
            <a:r>
              <a:rPr lang="en-US" sz="2400" dirty="0"/>
              <a:t> </a:t>
            </a:r>
            <a:r>
              <a:rPr lang="en-US" sz="2400" dirty="0" err="1"/>
              <a:t>дорогих</a:t>
            </a:r>
            <a:r>
              <a:rPr lang="en-US" sz="2400" dirty="0"/>
              <a:t> </a:t>
            </a:r>
            <a:r>
              <a:rPr lang="en-US" sz="2400" dirty="0" err="1"/>
              <a:t>стоматологических</a:t>
            </a:r>
            <a:r>
              <a:rPr lang="en-US" sz="2400" dirty="0"/>
              <a:t> </a:t>
            </a:r>
            <a:r>
              <a:rPr lang="en-US" sz="2400" dirty="0" err="1"/>
              <a:t>и</a:t>
            </a:r>
            <a:r>
              <a:rPr lang="en-US" sz="2400" dirty="0"/>
              <a:t> </a:t>
            </a:r>
            <a:r>
              <a:rPr lang="en-US" sz="2400" dirty="0" err="1"/>
              <a:t>косметических</a:t>
            </a:r>
            <a:r>
              <a:rPr lang="en-US" sz="2400" dirty="0"/>
              <a:t> </a:t>
            </a:r>
            <a:r>
              <a:rPr lang="en-US" sz="2400" dirty="0" err="1"/>
              <a:t>операций</a:t>
            </a:r>
            <a:r>
              <a:rPr lang="en-US" sz="2400" dirty="0"/>
              <a:t>)</a:t>
            </a:r>
            <a:r>
              <a:rPr lang="en-US" sz="2400" dirty="0" smtClean="0"/>
              <a:t>;</a:t>
            </a:r>
            <a:endParaRPr lang="ru-RU" sz="2400" dirty="0"/>
          </a:p>
          <a:p>
            <a:r>
              <a:rPr lang="en-US" sz="2400" dirty="0" err="1"/>
              <a:t>возможность</a:t>
            </a:r>
            <a:r>
              <a:rPr lang="en-US" sz="2400" dirty="0"/>
              <a:t> </a:t>
            </a:r>
            <a:r>
              <a:rPr lang="en-US" sz="2400" dirty="0" err="1"/>
              <a:t>бесплатного</a:t>
            </a:r>
            <a:r>
              <a:rPr lang="en-US" sz="2400" dirty="0"/>
              <a:t> </a:t>
            </a:r>
            <a:r>
              <a:rPr lang="en-US" sz="2400" dirty="0" err="1"/>
              <a:t>изучения</a:t>
            </a:r>
            <a:r>
              <a:rPr lang="en-US" sz="2400" dirty="0"/>
              <a:t> </a:t>
            </a:r>
            <a:r>
              <a:rPr lang="en-US" sz="2400" dirty="0" err="1"/>
              <a:t>языка</a:t>
            </a:r>
            <a:r>
              <a:rPr lang="en-US" sz="2400" dirty="0" smtClean="0"/>
              <a:t>;</a:t>
            </a:r>
            <a:endParaRPr lang="ru-RU" sz="2400" dirty="0"/>
          </a:p>
          <a:p>
            <a:r>
              <a:rPr lang="en-US" sz="2400" dirty="0" err="1"/>
              <a:t>возможность</a:t>
            </a:r>
            <a:r>
              <a:rPr lang="en-US" sz="2400" dirty="0"/>
              <a:t> </a:t>
            </a:r>
            <a:r>
              <a:rPr lang="en-US" sz="2400" dirty="0" err="1"/>
              <a:t>посещения</a:t>
            </a:r>
            <a:r>
              <a:rPr lang="en-US" sz="2400" dirty="0"/>
              <a:t> </a:t>
            </a:r>
            <a:r>
              <a:rPr lang="en-US" sz="2400" dirty="0" err="1"/>
              <a:t>бесплатных</a:t>
            </a:r>
            <a:r>
              <a:rPr lang="en-US" sz="2400" dirty="0"/>
              <a:t> </a:t>
            </a:r>
            <a:r>
              <a:rPr lang="en-US" sz="2400" dirty="0" err="1"/>
              <a:t>курсов</a:t>
            </a:r>
            <a:r>
              <a:rPr lang="en-US" sz="2400" dirty="0"/>
              <a:t> </a:t>
            </a:r>
            <a:r>
              <a:rPr lang="en-US" sz="2400" dirty="0" err="1"/>
              <a:t>повышения</a:t>
            </a:r>
            <a:r>
              <a:rPr lang="en-US" sz="2400" dirty="0"/>
              <a:t> </a:t>
            </a:r>
            <a:r>
              <a:rPr lang="en-US" sz="2400" dirty="0" err="1"/>
              <a:t>квалификации</a:t>
            </a:r>
            <a:r>
              <a:rPr lang="en-US" sz="2400" dirty="0"/>
              <a:t> </a:t>
            </a:r>
            <a:r>
              <a:rPr lang="en-US" sz="2400" dirty="0" err="1"/>
              <a:t>или</a:t>
            </a:r>
            <a:r>
              <a:rPr lang="en-US" sz="2400" dirty="0"/>
              <a:t> </a:t>
            </a:r>
            <a:r>
              <a:rPr lang="en-US" sz="2400" dirty="0" err="1"/>
              <a:t>профориентации</a:t>
            </a:r>
            <a:r>
              <a:rPr lang="en-US" sz="2400" dirty="0"/>
              <a:t> (</a:t>
            </a:r>
            <a:r>
              <a:rPr lang="en-US" sz="2400" dirty="0" err="1"/>
              <a:t>получение</a:t>
            </a:r>
            <a:r>
              <a:rPr lang="en-US" sz="2400" dirty="0"/>
              <a:t> </a:t>
            </a:r>
            <a:r>
              <a:rPr lang="en-US" sz="2400" dirty="0" err="1"/>
              <a:t>новой</a:t>
            </a:r>
            <a:r>
              <a:rPr lang="en-US" sz="2400" dirty="0"/>
              <a:t> </a:t>
            </a:r>
            <a:r>
              <a:rPr lang="en-US" sz="2400" dirty="0" err="1"/>
              <a:t>профессии</a:t>
            </a:r>
            <a:r>
              <a:rPr lang="en-US" sz="2400" dirty="0"/>
              <a:t>)</a:t>
            </a:r>
            <a:r>
              <a:rPr lang="en-US" sz="2400" dirty="0" smtClean="0"/>
              <a:t>;</a:t>
            </a:r>
            <a:endParaRPr lang="ru-RU" sz="2400" dirty="0"/>
          </a:p>
          <a:p>
            <a:r>
              <a:rPr lang="en-US" sz="2400" dirty="0" err="1"/>
              <a:t>возможность</a:t>
            </a:r>
            <a:r>
              <a:rPr lang="en-US" sz="2400" dirty="0"/>
              <a:t> </a:t>
            </a:r>
            <a:r>
              <a:rPr lang="en-US" sz="2400" dirty="0" err="1"/>
              <a:t>бесплатного</a:t>
            </a:r>
            <a:r>
              <a:rPr lang="en-US" sz="2400" dirty="0"/>
              <a:t> </a:t>
            </a:r>
            <a:r>
              <a:rPr lang="en-US" sz="2400" dirty="0" err="1"/>
              <a:t>или</a:t>
            </a:r>
            <a:r>
              <a:rPr lang="en-US" sz="2400" dirty="0"/>
              <a:t> </a:t>
            </a:r>
            <a:r>
              <a:rPr lang="en-US" sz="2400" dirty="0" err="1"/>
              <a:t>дотационного</a:t>
            </a:r>
            <a:r>
              <a:rPr lang="en-US" sz="2400" dirty="0"/>
              <a:t> </a:t>
            </a:r>
            <a:r>
              <a:rPr lang="en-US" sz="2400" dirty="0" err="1"/>
              <a:t>обучения</a:t>
            </a:r>
            <a:r>
              <a:rPr lang="en-US" sz="2400" dirty="0"/>
              <a:t> </a:t>
            </a:r>
            <a:r>
              <a:rPr lang="en-US" sz="2400" dirty="0" err="1"/>
              <a:t>школьников</a:t>
            </a:r>
            <a:r>
              <a:rPr lang="en-US" sz="2400" dirty="0"/>
              <a:t> </a:t>
            </a:r>
            <a:r>
              <a:rPr lang="en-US" sz="2400" dirty="0" err="1"/>
              <a:t>и</a:t>
            </a:r>
            <a:r>
              <a:rPr lang="en-US" sz="2400" dirty="0"/>
              <a:t> </a:t>
            </a:r>
            <a:r>
              <a:rPr lang="en-US" sz="2400" dirty="0" err="1"/>
              <a:t>студентов</a:t>
            </a:r>
            <a:r>
              <a:rPr lang="en-US" sz="2400" dirty="0" smtClean="0"/>
              <a:t>;</a:t>
            </a:r>
            <a:endParaRPr lang="ru-RU" sz="2400" dirty="0"/>
          </a:p>
          <a:p>
            <a:r>
              <a:rPr lang="en-US" sz="2400" dirty="0" err="1"/>
              <a:t>широкий</a:t>
            </a:r>
            <a:r>
              <a:rPr lang="en-US" sz="2400" dirty="0"/>
              <a:t> </a:t>
            </a:r>
            <a:r>
              <a:rPr lang="en-US" sz="2400" dirty="0" err="1"/>
              <a:t>спектр</a:t>
            </a:r>
            <a:r>
              <a:rPr lang="en-US" sz="2400" dirty="0"/>
              <a:t> </a:t>
            </a:r>
            <a:r>
              <a:rPr lang="en-US" sz="2400" dirty="0" err="1"/>
              <a:t>различных</a:t>
            </a:r>
            <a:r>
              <a:rPr lang="en-US" sz="2400" dirty="0"/>
              <a:t> </a:t>
            </a:r>
            <a:r>
              <a:rPr lang="en-US" sz="2400" dirty="0" err="1"/>
              <a:t>целевых</a:t>
            </a:r>
            <a:r>
              <a:rPr lang="en-US" sz="2400" dirty="0"/>
              <a:t> </a:t>
            </a:r>
            <a:r>
              <a:rPr lang="en-US" sz="2400" dirty="0" err="1"/>
              <a:t>выплат</a:t>
            </a:r>
            <a:r>
              <a:rPr lang="en-US" sz="2400" dirty="0"/>
              <a:t>: </a:t>
            </a:r>
            <a:r>
              <a:rPr lang="en-US" sz="2400" dirty="0" err="1"/>
              <a:t>на</a:t>
            </a:r>
            <a:r>
              <a:rPr lang="en-US" sz="2400" dirty="0"/>
              <a:t> </a:t>
            </a:r>
            <a:r>
              <a:rPr lang="en-US" sz="2400" dirty="0" err="1"/>
              <a:t>одежду</a:t>
            </a:r>
            <a:r>
              <a:rPr lang="en-US" sz="2400" dirty="0"/>
              <a:t> </a:t>
            </a:r>
            <a:r>
              <a:rPr lang="en-US" sz="2400" dirty="0" err="1"/>
              <a:t>к</a:t>
            </a:r>
            <a:r>
              <a:rPr lang="en-US" sz="2400" dirty="0"/>
              <a:t> </a:t>
            </a:r>
            <a:r>
              <a:rPr lang="en-US" sz="2400" dirty="0" err="1"/>
              <a:t>смене</a:t>
            </a:r>
            <a:r>
              <a:rPr lang="en-US" sz="2400" dirty="0"/>
              <a:t> </a:t>
            </a:r>
            <a:r>
              <a:rPr lang="en-US" sz="2400" dirty="0" err="1"/>
              <a:t>сезона</a:t>
            </a:r>
            <a:r>
              <a:rPr lang="en-US" sz="2400" dirty="0"/>
              <a:t>, </a:t>
            </a:r>
            <a:r>
              <a:rPr lang="en-US" sz="2400" dirty="0" err="1"/>
              <a:t>на</a:t>
            </a:r>
            <a:r>
              <a:rPr lang="en-US" sz="2400" dirty="0"/>
              <a:t> </a:t>
            </a:r>
            <a:r>
              <a:rPr lang="en-US" sz="2400" dirty="0" err="1"/>
              <a:t>мебель</a:t>
            </a:r>
            <a:r>
              <a:rPr lang="en-US" sz="2400" dirty="0"/>
              <a:t>, </a:t>
            </a:r>
            <a:r>
              <a:rPr lang="en-US" sz="2400" dirty="0" err="1"/>
              <a:t>на</a:t>
            </a:r>
            <a:r>
              <a:rPr lang="en-US" sz="2400" dirty="0"/>
              <a:t> </a:t>
            </a:r>
            <a:r>
              <a:rPr lang="en-US" sz="2400" dirty="0" err="1"/>
              <a:t>детские</a:t>
            </a:r>
            <a:r>
              <a:rPr lang="en-US" sz="2400" dirty="0"/>
              <a:t> </a:t>
            </a:r>
            <a:r>
              <a:rPr lang="en-US" sz="2400" dirty="0" err="1"/>
              <a:t>вещи</a:t>
            </a:r>
            <a:r>
              <a:rPr lang="en-US" sz="2400" dirty="0"/>
              <a:t> </a:t>
            </a:r>
            <a:r>
              <a:rPr lang="en-US" sz="2400" dirty="0" err="1"/>
              <a:t>и</a:t>
            </a:r>
            <a:r>
              <a:rPr lang="en-US" sz="2400" dirty="0"/>
              <a:t> </a:t>
            </a:r>
            <a:r>
              <a:rPr lang="en-US" sz="2400" dirty="0" err="1"/>
              <a:t>принадлежности</a:t>
            </a:r>
            <a:r>
              <a:rPr lang="en-US" sz="2400" dirty="0"/>
              <a:t>, </a:t>
            </a:r>
            <a:r>
              <a:rPr lang="en-US" sz="2400" dirty="0" err="1"/>
              <a:t>на</a:t>
            </a:r>
            <a:r>
              <a:rPr lang="en-US" sz="2400" dirty="0"/>
              <a:t> </a:t>
            </a:r>
            <a:r>
              <a:rPr lang="en-US" sz="2400" dirty="0" err="1"/>
              <a:t>бытовую</a:t>
            </a:r>
            <a:r>
              <a:rPr lang="en-US" sz="2400" dirty="0"/>
              <a:t> </a:t>
            </a:r>
            <a:r>
              <a:rPr lang="en-US" sz="2400" dirty="0" err="1"/>
              <a:t>технику</a:t>
            </a:r>
            <a:r>
              <a:rPr lang="en-US" sz="2400" dirty="0"/>
              <a:t> </a:t>
            </a:r>
            <a:r>
              <a:rPr lang="en-US" sz="2400" dirty="0" err="1"/>
              <a:t>и</a:t>
            </a:r>
            <a:r>
              <a:rPr lang="en-US" sz="2400" dirty="0"/>
              <a:t> </a:t>
            </a:r>
            <a:r>
              <a:rPr lang="en-US" sz="2400" dirty="0" err="1"/>
              <a:t>др</a:t>
            </a:r>
            <a:r>
              <a:rPr lang="en-US" sz="2400" dirty="0"/>
              <a:t>.</a:t>
            </a:r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5978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981200" y="1299091"/>
            <a:ext cx="7929742" cy="1371600"/>
          </a:xfrm>
        </p:spPr>
        <p:txBody>
          <a:bodyPr>
            <a:normAutofit fontScale="90000"/>
          </a:bodyPr>
          <a:lstStyle/>
          <a:p>
            <a:r>
              <a:rPr lang="ru-RU" dirty="0"/>
              <a:t>На какой срок беженцы получают разрешение на пребывание?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55605" y="3329714"/>
            <a:ext cx="7620000" cy="3393815"/>
          </a:xfrm>
        </p:spPr>
        <p:txBody>
          <a:bodyPr>
            <a:normAutofit/>
          </a:bodyPr>
          <a:lstStyle/>
          <a:p>
            <a:pPr algn="ctr"/>
            <a:r>
              <a:rPr lang="en-US" sz="2400" dirty="0" err="1"/>
              <a:t>срочное</a:t>
            </a:r>
            <a:r>
              <a:rPr lang="en-US" sz="2400" dirty="0"/>
              <a:t> (</a:t>
            </a:r>
            <a:r>
              <a:rPr lang="en-US" sz="2400" dirty="0" err="1"/>
              <a:t>ограниченное</a:t>
            </a:r>
            <a:r>
              <a:rPr lang="en-US" sz="2400" dirty="0"/>
              <a:t> </a:t>
            </a:r>
            <a:r>
              <a:rPr lang="en-US" sz="2400" dirty="0" err="1"/>
              <a:t>по</a:t>
            </a:r>
            <a:r>
              <a:rPr lang="en-US" sz="2400" dirty="0"/>
              <a:t> </a:t>
            </a:r>
            <a:r>
              <a:rPr lang="en-US" sz="2400" dirty="0" err="1" smtClean="0"/>
              <a:t>сроку</a:t>
            </a:r>
            <a:r>
              <a:rPr lang="ru-RU" sz="2400" dirty="0" smtClean="0"/>
              <a:t>, обычно 5, реже – 10 лет</a:t>
            </a:r>
            <a:r>
              <a:rPr lang="en-US" sz="2400" dirty="0" smtClean="0"/>
              <a:t>)</a:t>
            </a:r>
            <a:endParaRPr lang="ru-RU" sz="2400" dirty="0"/>
          </a:p>
          <a:p>
            <a:pPr algn="ctr"/>
            <a:r>
              <a:rPr lang="ru-RU" sz="2400" dirty="0"/>
              <a:t>И</a:t>
            </a:r>
          </a:p>
          <a:p>
            <a:pPr algn="ctr"/>
            <a:r>
              <a:rPr lang="en-US" sz="2400" dirty="0" err="1"/>
              <a:t>бессрочное</a:t>
            </a:r>
            <a:r>
              <a:rPr lang="en-US" sz="2400" dirty="0"/>
              <a:t> </a:t>
            </a:r>
            <a:r>
              <a:rPr lang="en-US" sz="2400" dirty="0" err="1"/>
              <a:t>разрешение</a:t>
            </a:r>
            <a:r>
              <a:rPr lang="en-US" sz="2400" dirty="0"/>
              <a:t> </a:t>
            </a:r>
            <a:r>
              <a:rPr lang="en-US" sz="2400" dirty="0" err="1"/>
              <a:t>на</a:t>
            </a:r>
            <a:r>
              <a:rPr lang="en-US" sz="2400" dirty="0"/>
              <a:t> </a:t>
            </a:r>
            <a:r>
              <a:rPr lang="en-US" sz="2400" dirty="0" err="1"/>
              <a:t>пребывание</a:t>
            </a:r>
            <a:r>
              <a:rPr lang="ru-RU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336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Специальный советник </a:t>
            </a:r>
            <a:r>
              <a:rPr lang="ru-RU" b="1" dirty="0" smtClean="0"/>
              <a:t>ООН: </a:t>
            </a:r>
            <a:br>
              <a:rPr lang="ru-RU" b="1" dirty="0" smtClean="0"/>
            </a:br>
            <a:r>
              <a:rPr lang="ru-RU" b="1" dirty="0" smtClean="0"/>
              <a:t>(</a:t>
            </a:r>
            <a:r>
              <a:rPr lang="ru-RU" dirty="0"/>
              <a:t>28.10.2016 — </a:t>
            </a:r>
            <a:r>
              <a:rPr lang="ru-RU" dirty="0" smtClean="0"/>
              <a:t>Интервью)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1069" y="2060620"/>
            <a:ext cx="10190977" cy="460874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Первый </a:t>
            </a:r>
            <a:r>
              <a:rPr lang="ru-RU" sz="2800" dirty="0"/>
              <a:t>в истории Саммит по беженцам и мигрантам, который состоялся в </a:t>
            </a:r>
            <a:r>
              <a:rPr lang="ru-RU" sz="2800" dirty="0" smtClean="0"/>
              <a:t>сентябре 2016 г. </a:t>
            </a:r>
            <a:r>
              <a:rPr lang="ru-RU" sz="2800" dirty="0"/>
              <a:t>в штаб-квартире ООН в Нью-Йорке, привлек внимание к их проблемам и «разбудил» международное сообщество</a:t>
            </a:r>
            <a:r>
              <a:rPr lang="ru-RU" sz="2800" dirty="0" smtClean="0"/>
              <a:t>.</a:t>
            </a:r>
          </a:p>
          <a:p>
            <a:r>
              <a:rPr lang="ru-RU" sz="2800" dirty="0"/>
              <a:t>Результатом этой деятельности стала </a:t>
            </a:r>
            <a:r>
              <a:rPr lang="ru-RU" sz="2800" dirty="0">
                <a:hlinkClick r:id="rId2"/>
              </a:rPr>
              <a:t>Нью-Йоркская декларация о беженцах и мигрантах</a:t>
            </a:r>
            <a:r>
              <a:rPr lang="ru-RU" sz="2800" dirty="0"/>
              <a:t> </a:t>
            </a:r>
            <a:endParaRPr lang="ru-RU" sz="2800" dirty="0" smtClean="0"/>
          </a:p>
          <a:p>
            <a:r>
              <a:rPr lang="ru-RU" sz="2800" b="1" dirty="0" smtClean="0"/>
              <a:t>Решение ООН созвать в </a:t>
            </a:r>
            <a:r>
              <a:rPr lang="ru-RU" sz="2800" b="1" dirty="0"/>
              <a:t>2018 году </a:t>
            </a:r>
            <a:r>
              <a:rPr lang="ru-RU" sz="2800" b="1" dirty="0" smtClean="0"/>
              <a:t>межправительственную </a:t>
            </a:r>
            <a:r>
              <a:rPr lang="ru-RU" sz="2800" b="1" dirty="0"/>
              <a:t>конференцию по вопросам </a:t>
            </a:r>
            <a:r>
              <a:rPr lang="ru-RU" sz="2800" b="1" dirty="0" smtClean="0"/>
              <a:t>миграции</a:t>
            </a:r>
            <a:endParaRPr lang="ru-RU" sz="2800" dirty="0" smtClean="0"/>
          </a:p>
        </p:txBody>
      </p:sp>
    </p:spTree>
    <p:extLst>
      <p:ext uri="{BB962C8B-B14F-4D97-AF65-F5344CB8AC3E}">
        <p14:creationId xmlns:p14="http://schemas.microsoft.com/office/powerpoint/2010/main" val="323947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«желтое» удостоверение личности, которое выдавали власти Германии для пребывания в стране</a:t>
            </a:r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lum bright="-6000"/>
          </a:blip>
          <a:srcRect/>
          <a:stretch>
            <a:fillRect/>
          </a:stretch>
        </p:blipFill>
        <p:spPr>
          <a:xfrm>
            <a:off x="4702175" y="1981200"/>
            <a:ext cx="3155950" cy="4662488"/>
          </a:xfrm>
          <a:noFill/>
        </p:spPr>
      </p:pic>
    </p:spTree>
    <p:extLst>
      <p:ext uri="{BB962C8B-B14F-4D97-AF65-F5344CB8AC3E}">
        <p14:creationId xmlns:p14="http://schemas.microsoft.com/office/powerpoint/2010/main" val="11319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 Нью-Йоркской Декларации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1596981"/>
            <a:ext cx="10178322" cy="480382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государства-члены </a:t>
            </a:r>
            <a:r>
              <a:rPr lang="ru-RU" sz="2800" dirty="0"/>
              <a:t>пообещали обеспечить защиту прав всех беженцев и мигрантов, независимо от их статуса. </a:t>
            </a:r>
            <a:endParaRPr lang="ru-RU" sz="2800" dirty="0" smtClean="0"/>
          </a:p>
          <a:p>
            <a:r>
              <a:rPr lang="ru-RU" sz="2800" dirty="0" smtClean="0"/>
              <a:t>В </a:t>
            </a:r>
            <a:r>
              <a:rPr lang="ru-RU" sz="2800" dirty="0"/>
              <a:t>первоочередном порядке они намерены добиваться улучшения условий в странах происхождения беженцев и мигрантов с тем, чтобы людям не пришлось покидать свои страны. </a:t>
            </a:r>
            <a:endParaRPr lang="ru-RU" sz="2800" dirty="0" smtClean="0"/>
          </a:p>
          <a:p>
            <a:r>
              <a:rPr lang="ru-RU" sz="2800" dirty="0" smtClean="0"/>
              <a:t>Делегаты </a:t>
            </a:r>
            <a:r>
              <a:rPr lang="ru-RU" sz="2800" dirty="0"/>
              <a:t>заявили о готовности разработать новый глобальный договоров по миграции.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503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УВКБ ООН </a:t>
            </a:r>
            <a:r>
              <a:rPr lang="ru-RU" dirty="0" smtClean="0"/>
              <a:t>возглавляло </a:t>
            </a:r>
            <a:r>
              <a:rPr lang="ru-RU" dirty="0"/>
              <a:t>усилия по разработке нового </a:t>
            </a:r>
            <a:r>
              <a:rPr lang="ru-RU" dirty="0" smtClean="0"/>
              <a:t>договора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Решения </a:t>
            </a:r>
            <a:r>
              <a:rPr lang="ru-RU" sz="3600" dirty="0"/>
              <a:t>по договору или по его предварительному варианту, который должен быть окончательно утвержден в 2018 году, будут разрабатываться в сотрудничестве с принимающими странами или странами происхождения.</a:t>
            </a:r>
          </a:p>
        </p:txBody>
      </p:sp>
    </p:spTree>
    <p:extLst>
      <p:ext uri="{BB962C8B-B14F-4D97-AF65-F5344CB8AC3E}">
        <p14:creationId xmlns:p14="http://schemas.microsoft.com/office/powerpoint/2010/main" val="226256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u="sng" dirty="0" smtClean="0">
                <a:hlinkClick r:id="rId2"/>
              </a:rPr>
              <a:t> </a:t>
            </a:r>
            <a:r>
              <a:rPr lang="ru-RU" u="sng" dirty="0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Всемирный день беженцев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/>
              <a:t>Отмечается с 2001 года мировой общественностью </a:t>
            </a:r>
          </a:p>
          <a:p>
            <a:pPr algn="ctr"/>
            <a:r>
              <a:rPr lang="ru-RU" sz="4400" u="sng" dirty="0"/>
              <a:t>20 июня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6777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81200" y="188913"/>
            <a:ext cx="8229600" cy="1295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200"/>
              <a:t>«белый» паспорт, выданный российской миссией в Берлине для выезда за границу </a:t>
            </a:r>
            <a:r>
              <a:rPr lang="ru-RU" sz="1800"/>
              <a:t>(1924 г.)</a:t>
            </a:r>
          </a:p>
        </p:txBody>
      </p:sp>
      <p:pic>
        <p:nvPicPr>
          <p:cNvPr id="307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528049" y="1683587"/>
            <a:ext cx="3846513" cy="5186362"/>
          </a:xfrm>
        </p:spPr>
      </p:pic>
      <p:pic>
        <p:nvPicPr>
          <p:cNvPr id="3072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>
          <a:xfrm>
            <a:off x="1847528" y="1716926"/>
            <a:ext cx="3638550" cy="5119687"/>
          </a:xfrm>
        </p:spPr>
      </p:pic>
    </p:spTree>
    <p:extLst>
      <p:ext uri="{BB962C8B-B14F-4D97-AF65-F5344CB8AC3E}">
        <p14:creationId xmlns:p14="http://schemas.microsoft.com/office/powerpoint/2010/main" val="198946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3975" y="-44450"/>
            <a:ext cx="4217988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893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dirty="0"/>
              <a:t>Удостоверение личности беженца (</a:t>
            </a:r>
            <a:r>
              <a:rPr lang="ru-RU" sz="4000" dirty="0" err="1"/>
              <a:t>пруказ</a:t>
            </a:r>
            <a:r>
              <a:rPr lang="ru-RU" sz="4000" dirty="0"/>
              <a:t>), выданное МИД ЧСР</a:t>
            </a:r>
          </a:p>
        </p:txBody>
      </p:sp>
      <p:sp>
        <p:nvSpPr>
          <p:cNvPr id="83971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5776" y="1773239"/>
            <a:ext cx="3198813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861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/>
              <a:t>Удостоверение личности беженца, выданное бельгийскими властями</a:t>
            </a:r>
          </a:p>
        </p:txBody>
      </p:sp>
      <p:sp>
        <p:nvSpPr>
          <p:cNvPr id="8499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1497014"/>
            <a:ext cx="9288463" cy="536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150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5262" y="476250"/>
            <a:ext cx="9202738" cy="528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7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000">
                <a:latin typeface="Times New Roman" pitchFamily="18" charset="0"/>
              </a:rPr>
              <a:t>УДОСТОВЕРЕНИЯ ЛИЧНОСТИ </a:t>
            </a:r>
            <a:br>
              <a:rPr lang="ru-RU" sz="4000">
                <a:latin typeface="Times New Roman" pitchFamily="18" charset="0"/>
              </a:rPr>
            </a:br>
            <a:r>
              <a:rPr lang="ru-RU" sz="4000">
                <a:latin typeface="Times New Roman" pitchFamily="18" charset="0"/>
              </a:rPr>
              <a:t>ДЛЯ РУССКИХ БЕЖЕНЦЕВ</a:t>
            </a:r>
            <a:br>
              <a:rPr lang="ru-RU" sz="4000">
                <a:latin typeface="Times New Roman" pitchFamily="18" charset="0"/>
              </a:rPr>
            </a:br>
            <a:r>
              <a:rPr lang="ru-RU" sz="4000">
                <a:latin typeface="Times New Roman" pitchFamily="18" charset="0"/>
              </a:rPr>
              <a:t>утверждены</a:t>
            </a:r>
          </a:p>
        </p:txBody>
      </p:sp>
      <p:sp>
        <p:nvSpPr>
          <p:cNvPr id="8704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800">
                <a:solidFill>
                  <a:srgbClr val="FF66FF"/>
                </a:solidFill>
                <a:latin typeface="Times New Roman" pitchFamily="18" charset="0"/>
              </a:rPr>
              <a:t>3–5 июля 1922 г. в Женеве конференцией представителей правительств</a:t>
            </a:r>
            <a:r>
              <a:rPr lang="ru-RU" smtClean="0">
                <a:solidFill>
                  <a:srgbClr val="FF66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145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ctrTitle" idx="4294967295"/>
          </p:nvPr>
        </p:nvSpPr>
        <p:spPr>
          <a:xfrm>
            <a:off x="1443317" y="449544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Беженцы. </a:t>
            </a:r>
            <a:r>
              <a:rPr lang="ru-RU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Формирование международно-правового режима</a:t>
            </a:r>
            <a:r>
              <a:rPr lang="ru-RU" sz="4800" dirty="0" smtClean="0">
                <a:solidFill>
                  <a:srgbClr val="FF3300"/>
                </a:solidFill>
                <a:latin typeface="Times New Roman" pitchFamily="18" charset="0"/>
              </a:rPr>
              <a:t>.</a:t>
            </a:r>
            <a:br>
              <a:rPr lang="ru-RU" sz="4800" dirty="0" smtClean="0">
                <a:solidFill>
                  <a:srgbClr val="FF3300"/>
                </a:solidFill>
                <a:latin typeface="Times New Roman" pitchFamily="18" charset="0"/>
              </a:rPr>
            </a:br>
            <a:r>
              <a:rPr lang="ru-RU" sz="4800" i="1" dirty="0" smtClean="0">
                <a:solidFill>
                  <a:srgbClr val="C00000"/>
                </a:solidFill>
                <a:latin typeface="Times New Roman" pitchFamily="18" charset="0"/>
              </a:rPr>
              <a:t>Урегулирование </a:t>
            </a:r>
            <a:r>
              <a:rPr lang="ru-RU" sz="4800" i="1" dirty="0">
                <a:solidFill>
                  <a:srgbClr val="C00000"/>
                </a:solidFill>
                <a:latin typeface="Times New Roman" pitchFamily="18" charset="0"/>
              </a:rPr>
              <a:t>международным сообществом положения русских изгнанников</a:t>
            </a:r>
          </a:p>
        </p:txBody>
      </p:sp>
    </p:spTree>
    <p:extLst>
      <p:ext uri="{BB962C8B-B14F-4D97-AF65-F5344CB8AC3E}">
        <p14:creationId xmlns:p14="http://schemas.microsoft.com/office/powerpoint/2010/main" val="267899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81201" y="244475"/>
            <a:ext cx="8385175" cy="1303338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/>
              <a:t>УСЛОВИЯ ВЫДАЧИ РУССКИМ БЕЖЕНЦАМ УДОСТОВЕРЕНИЙ ЛИЧНОСТИ</a:t>
            </a:r>
            <a:r>
              <a:rPr lang="ru-RU" dirty="0" smtClean="0"/>
              <a:t> </a:t>
            </a:r>
          </a:p>
        </p:txBody>
      </p:sp>
      <p:sp>
        <p:nvSpPr>
          <p:cNvPr id="8806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981200" y="1700214"/>
            <a:ext cx="8229600" cy="4395787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400"/>
              <a:t>1) Оно не будет нарушать законов и правил, которыми руководствуется полиция, ведающая иностранцами в том или ином данном государстве.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/>
              <a:t>2) Оно не будет оказывать никакого влияния на специальные меры, могущие быть принятыми по отношению к людям русской национальности, включая в это понятие и тех, кто эту национальность утратил, а новой не приобрел.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/>
              <a:t>З) Выдача такого удостоверения не дает тем самым беженцу права на возвращение в то государство, которое ему его выдало, без специального на то разрешения.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/>
              <a:t>4) Только то государство, которое выдало удостоверение, может возобновить таковое, пока беженец продолжает жить на его территории.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/>
              <a:t>Всего 9 условий</a:t>
            </a:r>
          </a:p>
        </p:txBody>
      </p:sp>
    </p:spTree>
    <p:extLst>
      <p:ext uri="{BB962C8B-B14F-4D97-AF65-F5344CB8AC3E}">
        <p14:creationId xmlns:p14="http://schemas.microsoft.com/office/powerpoint/2010/main" val="370781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24000" y="244476"/>
            <a:ext cx="9001156" cy="898509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dirty="0"/>
              <a:t>Образец удостоверения личности (нансеновского паспорта), выдаваемого в Германии, 1923 г.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2205" y="942757"/>
            <a:ext cx="4500594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729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3331  E" pathEditMode="relative" ptsTypes="">
                                      <p:cBhvr>
                                        <p:cTn id="6" dur="20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dirty="0">
                <a:latin typeface="Times New Roman" pitchFamily="18" charset="0"/>
              </a:rPr>
              <a:t>НАНСЕНОВСКИЙ ПАСПОРТ, ВЫДАННЫЙ В ЧСР  (1931 г.)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2314" y="1916113"/>
            <a:ext cx="3127375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572000" y="-8763000"/>
            <a:ext cx="3656012" cy="487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r="8121"/>
          <a:stretch>
            <a:fillRect/>
          </a:stretch>
        </p:blipFill>
        <p:spPr>
          <a:xfrm>
            <a:off x="6953256" y="1844676"/>
            <a:ext cx="3357586" cy="4652963"/>
          </a:xfrm>
        </p:spPr>
      </p:pic>
    </p:spTree>
    <p:extLst>
      <p:ext uri="{BB962C8B-B14F-4D97-AF65-F5344CB8AC3E}">
        <p14:creationId xmlns:p14="http://schemas.microsoft.com/office/powerpoint/2010/main" val="89608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063750" y="188913"/>
            <a:ext cx="8478744" cy="1371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dirty="0">
                <a:latin typeface="Times New Roman" pitchFamily="18" charset="0"/>
              </a:rPr>
              <a:t>НАНСЕНОВСКИЙ ПАСПОРТ, ВЫДАННЫЙ В БОЛГАРИИ  (1926 </a:t>
            </a:r>
            <a:r>
              <a:rPr lang="ru-RU" sz="4000" cap="none" dirty="0" smtClean="0">
                <a:latin typeface="Times New Roman" pitchFamily="18" charset="0"/>
              </a:rPr>
              <a:t>г</a:t>
            </a:r>
            <a:r>
              <a:rPr lang="ru-RU" sz="4000" dirty="0" smtClean="0">
                <a:latin typeface="Times New Roman" pitchFamily="18" charset="0"/>
              </a:rPr>
              <a:t>.)</a:t>
            </a:r>
            <a:endParaRPr lang="ru-RU" sz="4000" dirty="0">
              <a:latin typeface="Times New Roman" pitchFamily="18" charset="0"/>
            </a:endParaRPr>
          </a:p>
        </p:txBody>
      </p:sp>
      <p:pic>
        <p:nvPicPr>
          <p:cNvPr id="39939" name="Picture 3" descr="нансеновский паспорт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90913" y="1981200"/>
            <a:ext cx="5956300" cy="4705350"/>
          </a:xfrm>
        </p:spPr>
      </p:pic>
    </p:spTree>
    <p:extLst>
      <p:ext uri="{BB962C8B-B14F-4D97-AF65-F5344CB8AC3E}">
        <p14:creationId xmlns:p14="http://schemas.microsoft.com/office/powerpoint/2010/main" val="251296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>
                <a:latin typeface="Times New Roman" pitchFamily="18" charset="0"/>
              </a:rPr>
              <a:t>НАНСЕНОВСКИЙ ПАСПОРТ, ВЫДАННЫЙ В БОЛГАРИИ</a:t>
            </a:r>
            <a:br>
              <a:rPr lang="ru-RU" sz="3200">
                <a:latin typeface="Times New Roman" pitchFamily="18" charset="0"/>
              </a:rPr>
            </a:br>
            <a:r>
              <a:rPr lang="ru-RU" sz="3200">
                <a:latin typeface="Times New Roman" pitchFamily="18" charset="0"/>
              </a:rPr>
              <a:t> (1933 г.)</a:t>
            </a:r>
          </a:p>
        </p:txBody>
      </p:sp>
      <p:pic>
        <p:nvPicPr>
          <p:cNvPr id="40963" name="Picture 3" descr="scan01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1" y="1773239"/>
            <a:ext cx="4581525" cy="3271837"/>
          </a:xfrm>
        </p:spPr>
      </p:pic>
      <p:pic>
        <p:nvPicPr>
          <p:cNvPr id="92164" name="Picture 4" descr="scan01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84888" y="3429001"/>
            <a:ext cx="4583112" cy="3243263"/>
          </a:xfrm>
        </p:spPr>
      </p:pic>
    </p:spTree>
    <p:extLst>
      <p:ext uri="{BB962C8B-B14F-4D97-AF65-F5344CB8AC3E}">
        <p14:creationId xmlns:p14="http://schemas.microsoft.com/office/powerpoint/2010/main" val="337374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Мемориал нансеновскому паспорту на стене мэрии в Осло, Норвегия.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25" y="1905000"/>
            <a:ext cx="6286500" cy="4191000"/>
          </a:xfrm>
        </p:spPr>
      </p:pic>
    </p:spTree>
    <p:extLst>
      <p:ext uri="{BB962C8B-B14F-4D97-AF65-F5344CB8AC3E}">
        <p14:creationId xmlns:p14="http://schemas.microsoft.com/office/powerpoint/2010/main" val="306458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АРМЕНИЯ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600" b="1" dirty="0" smtClean="0">
                <a:effectLst/>
              </a:rPr>
              <a:t>В 2002 г. основан фонд </a:t>
            </a:r>
            <a:r>
              <a:rPr lang="ru-RU" sz="3600" b="1" dirty="0">
                <a:effectLst/>
              </a:rPr>
              <a:t>"Фритьоф Нансен", </a:t>
            </a:r>
            <a:r>
              <a:rPr lang="ru-RU" sz="3600" b="1" dirty="0" smtClean="0">
                <a:effectLst/>
              </a:rPr>
              <a:t>председатель - литературовед </a:t>
            </a:r>
            <a:r>
              <a:rPr lang="ru-RU" sz="3600" b="1" dirty="0">
                <a:effectLst/>
              </a:rPr>
              <a:t>и переводчик Феликс </a:t>
            </a:r>
            <a:r>
              <a:rPr lang="ru-RU" sz="3600" b="1" dirty="0" err="1" smtClean="0">
                <a:effectLst/>
              </a:rPr>
              <a:t>Бахчинян</a:t>
            </a:r>
            <a:endParaRPr lang="ru-RU" sz="3600" b="1" dirty="0" smtClean="0">
              <a:effectLst/>
            </a:endParaRPr>
          </a:p>
          <a:p>
            <a:r>
              <a:rPr lang="ru-RU" sz="3600" b="1" dirty="0">
                <a:effectLst/>
              </a:rPr>
              <a:t>В РАЙОНЕ НОР НОРК ЕРЕВАНА УСТАНОВЛЕН ПАМЯТНИК НАНСЕНОВСКОМУ ПАСПОРТУ</a:t>
            </a:r>
            <a:endParaRPr lang="ru-RU" sz="3600" b="1" dirty="0" smtClean="0"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35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65070" y="382384"/>
            <a:ext cx="3101106" cy="4781287"/>
          </a:xfrm>
        </p:spPr>
        <p:txBody>
          <a:bodyPr>
            <a:normAutofit fontScale="90000"/>
          </a:bodyPr>
          <a:lstStyle/>
          <a:p>
            <a:r>
              <a:rPr lang="ru-RU" sz="4400" b="1" dirty="0"/>
              <a:t>В РАЙОНЕ НОР НОРК ЕРЕВАНА УСТАНОВЛЕН ПАМЯТНИК НАНСЕНОВСКОМУ ПАСПОРТУ</a:t>
            </a:r>
            <a:r>
              <a:rPr lang="ru-RU" sz="5400" b="1" dirty="0"/>
              <a:t/>
            </a:r>
            <a:br>
              <a:rPr lang="ru-RU" sz="5400" b="1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29" y="0"/>
            <a:ext cx="5138142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35" y="0"/>
            <a:ext cx="5138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511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638" y="0"/>
            <a:ext cx="2930723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199" y="349623"/>
            <a:ext cx="4034432" cy="63470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4923" y="0"/>
            <a:ext cx="5138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060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24" y="-222421"/>
            <a:ext cx="51435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179" y="0"/>
            <a:ext cx="5143500" cy="6858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269" y="0"/>
            <a:ext cx="3857625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3601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0" smtClean="0"/>
              <a:t>НАНСЕНОВСКИЙ ПАСПОРТ:</a:t>
            </a:r>
            <a:br>
              <a:rPr lang="ru-RU" b="0" smtClean="0"/>
            </a:br>
            <a:endParaRPr lang="ru-RU" sz="480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pPr eaLnBrk="1" hangingPunct="1">
              <a:defRPr/>
            </a:pPr>
            <a:r>
              <a:rPr lang="ru-RU" sz="3600"/>
              <a:t>история создания и практика применения</a:t>
            </a:r>
          </a:p>
        </p:txBody>
      </p:sp>
    </p:spTree>
    <p:extLst>
      <p:ext uri="{BB962C8B-B14F-4D97-AF65-F5344CB8AC3E}">
        <p14:creationId xmlns:p14="http://schemas.microsoft.com/office/powerpoint/2010/main" val="994770940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зсб\Downloads\IMG_1780.jpg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0"/>
            <a:ext cx="5160267" cy="67638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705683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зсб\Downloads\IMG_1734.JPG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8239" y="244476"/>
            <a:ext cx="7834273" cy="5851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493634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81201" y="244475"/>
            <a:ext cx="8385175" cy="8524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mtClean="0"/>
              <a:t>Определение понятия </a:t>
            </a:r>
            <a:r>
              <a:rPr lang="ru-RU" i="1" smtClean="0"/>
              <a:t>«беженец»</a:t>
            </a:r>
            <a:endParaRPr lang="ru-RU" smtClean="0"/>
          </a:p>
        </p:txBody>
      </p:sp>
      <p:sp>
        <p:nvSpPr>
          <p:cNvPr id="9421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981200" y="1484314"/>
            <a:ext cx="8229600" cy="51847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800" dirty="0"/>
              <a:t>впервые прозвучало на международной конференции в Женеве (3-5 июля 1922 г.) в связи с введением паспортов, инициированных Лигой наций, для русских беженцев. «Русским беженцем» признавался беженец </a:t>
            </a:r>
            <a:r>
              <a:rPr lang="ru-RU" sz="2800" i="1" dirty="0">
                <a:solidFill>
                  <a:schemeClr val="folHlink"/>
                </a:solidFill>
              </a:rPr>
              <a:t>«русского происхождения, не принявший никакого другого подданства».</a:t>
            </a:r>
            <a:r>
              <a:rPr lang="ru-RU" sz="2800" dirty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/>
              <a:t>Женевское межправительственное соглашение от 12 мая 1926 г. уточнило это понятие: </a:t>
            </a:r>
            <a:r>
              <a:rPr lang="ru-RU" sz="2800" i="1" dirty="0">
                <a:solidFill>
                  <a:schemeClr val="folHlink"/>
                </a:solidFill>
              </a:rPr>
              <a:t>«всякое лицо русского происхождения, не пользующееся покровительством правительства СССР и не приобретшее другого подданства»</a:t>
            </a:r>
            <a:r>
              <a:rPr lang="ru-RU" sz="2800" dirty="0">
                <a:solidFill>
                  <a:schemeClr val="folHlink"/>
                </a:solidFill>
              </a:rPr>
              <a:t>.</a:t>
            </a:r>
            <a:r>
              <a:rPr lang="ru-RU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608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НАНСЕНОВСКАЯ МАРКА</a:t>
            </a:r>
          </a:p>
        </p:txBody>
      </p:sp>
      <p:pic>
        <p:nvPicPr>
          <p:cNvPr id="44035" name="Picture 3" descr="нанс_марка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5721" y="1556793"/>
            <a:ext cx="4948237" cy="4948237"/>
          </a:xfrm>
        </p:spPr>
      </p:pic>
    </p:spTree>
    <p:extLst>
      <p:ext uri="{BB962C8B-B14F-4D97-AF65-F5344CB8AC3E}">
        <p14:creationId xmlns:p14="http://schemas.microsoft.com/office/powerpoint/2010/main" val="386225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5059" name="Picture 2" descr="http://i036.radikal.ru/1205/ee/88afd5473f5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126" y="-605118"/>
            <a:ext cx="10805375" cy="7662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368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61713" y="0"/>
            <a:ext cx="10178322" cy="1492132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/>
              <a:t>НАНСЕНОВСКИЙ ПАСПОРТ, ВЫДАННЫЙ ВО ФРАНЦИИ</a:t>
            </a:r>
          </a:p>
        </p:txBody>
      </p:sp>
      <p:pic>
        <p:nvPicPr>
          <p:cNvPr id="41987" name="Picture 3" descr="нанс_паспорт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12000" contrast="12000"/>
          </a:blip>
          <a:srcRect/>
          <a:stretch>
            <a:fillRect/>
          </a:stretch>
        </p:blipFill>
        <p:spPr>
          <a:xfrm>
            <a:off x="8525707" y="1720716"/>
            <a:ext cx="3429024" cy="4786346"/>
          </a:xfrm>
        </p:spPr>
      </p:pic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8496971"/>
              </p:ext>
            </p:extLst>
          </p:nvPr>
        </p:nvGraphicFramePr>
        <p:xfrm>
          <a:off x="121024" y="1188126"/>
          <a:ext cx="8120063" cy="585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Acrobat Document" r:id="rId4" imgW="4772691" imgH="3438095" progId="">
                  <p:embed/>
                </p:oleObj>
              </mc:Choice>
              <mc:Fallback>
                <p:oleObj name="Acrobat Document" r:id="rId4" imgW="4772691" imgH="3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024" y="1188126"/>
                        <a:ext cx="8120063" cy="585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612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4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3143480035"/>
              </p:ext>
            </p:extLst>
          </p:nvPr>
        </p:nvGraphicFramePr>
        <p:xfrm>
          <a:off x="138954" y="99733"/>
          <a:ext cx="8388350" cy="4014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Acrobat Document" r:id="rId3" imgW="7144747" imgH="3419952" progId="">
                  <p:embed/>
                </p:oleObj>
              </mc:Choice>
              <mc:Fallback>
                <p:oleObj name="Acrobat Document" r:id="rId3" imgW="7144747" imgH="3419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954" y="99733"/>
                        <a:ext cx="8388350" cy="4014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9522153"/>
              </p:ext>
            </p:extLst>
          </p:nvPr>
        </p:nvGraphicFramePr>
        <p:xfrm>
          <a:off x="3803650" y="2805112"/>
          <a:ext cx="8388350" cy="405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Acrobat Document" r:id="rId5" imgW="7078063" imgH="3419952" progId="">
                  <p:embed/>
                </p:oleObj>
              </mc:Choice>
              <mc:Fallback>
                <p:oleObj name="Acrobat Document" r:id="rId5" imgW="7078063" imgH="3419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3650" y="2805112"/>
                        <a:ext cx="8388350" cy="4052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8997820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4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1273955458"/>
              </p:ext>
            </p:extLst>
          </p:nvPr>
        </p:nvGraphicFramePr>
        <p:xfrm>
          <a:off x="138953" y="181162"/>
          <a:ext cx="8388350" cy="404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1" name="Acrobat Document" r:id="rId3" imgW="7039958" imgH="3390476" progId="">
                  <p:embed/>
                </p:oleObj>
              </mc:Choice>
              <mc:Fallback>
                <p:oleObj name="Acrobat Document" r:id="rId3" imgW="7039958" imgH="33904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953" y="181162"/>
                        <a:ext cx="8388350" cy="4040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3365139"/>
              </p:ext>
            </p:extLst>
          </p:nvPr>
        </p:nvGraphicFramePr>
        <p:xfrm>
          <a:off x="7753910" y="1006475"/>
          <a:ext cx="4048125" cy="585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" name="Acrobat Document" r:id="rId5" imgW="2352381" imgH="3400900" progId="">
                  <p:embed/>
                </p:oleObj>
              </mc:Choice>
              <mc:Fallback>
                <p:oleObj name="Acrobat Document" r:id="rId5" imgW="2352381" imgH="34009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3910" y="1006475"/>
                        <a:ext cx="4048125" cy="585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409909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16632"/>
            <a:ext cx="748883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НАНСЕНОВСКИЙ ПАСПОРТ, ВЫДАННЫЙ ВО </a:t>
            </a:r>
            <a:r>
              <a:rPr lang="ru-RU" dirty="0" smtClean="0"/>
              <a:t>ФРАНЦИИ, 1939 год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1" y="1661375"/>
            <a:ext cx="7512989" cy="5196625"/>
          </a:xfrm>
        </p:spPr>
      </p:pic>
    </p:spTree>
    <p:extLst>
      <p:ext uri="{BB962C8B-B14F-4D97-AF65-F5344CB8AC3E}">
        <p14:creationId xmlns:p14="http://schemas.microsoft.com/office/powerpoint/2010/main" val="34010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УЧРЕЖДЕНИЕ ДОЛЖНОСТИ ВЕРХОВНОГО КОМИССАРА </a:t>
            </a:r>
            <a:br>
              <a:rPr lang="ru-RU" sz="32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ПО ДЕЛАМ РУССКИХ БЕЖЕНЦЕВ</a:t>
            </a:r>
          </a:p>
        </p:txBody>
      </p:sp>
      <p:sp>
        <p:nvSpPr>
          <p:cNvPr id="7373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024034" y="1905000"/>
            <a:ext cx="8345516" cy="41910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folHlink"/>
                </a:solidFill>
                <a:latin typeface="Times New Roman" pitchFamily="18" charset="0"/>
              </a:rPr>
              <a:t>20 февраля 1921 г.:</a:t>
            </a:r>
            <a:r>
              <a:rPr lang="ru-RU" sz="2800" dirty="0" smtClean="0">
                <a:solidFill>
                  <a:srgbClr val="F8F8F8"/>
                </a:solidFill>
                <a:latin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</a:rPr>
              <a:t>обращение Международного комитета Красного Креста (МККК) по настоянию Российского общества Красного Креста (РОКК) в Совет Лиги Наций </a:t>
            </a:r>
            <a:r>
              <a:rPr lang="ru-RU" sz="2800" dirty="0" smtClean="0">
                <a:solidFill>
                  <a:srgbClr val="F8F8F8"/>
                </a:solidFill>
                <a:latin typeface="Times New Roman" pitchFamily="18" charset="0"/>
              </a:rPr>
              <a:t/>
            </a:r>
            <a:br>
              <a:rPr lang="ru-RU" sz="2800" dirty="0" smtClean="0">
                <a:solidFill>
                  <a:srgbClr val="F8F8F8"/>
                </a:solidFill>
                <a:latin typeface="Times New Roman" pitchFamily="18" charset="0"/>
              </a:rPr>
            </a:br>
            <a:endParaRPr lang="ru-RU" sz="2800" dirty="0" smtClean="0">
              <a:solidFill>
                <a:srgbClr val="F8F8F8"/>
              </a:solidFill>
              <a:latin typeface="Times New Roman" pitchFamily="18" charset="0"/>
            </a:endParaRPr>
          </a:p>
          <a:p>
            <a:pPr eaLnBrk="1" hangingPunct="1">
              <a:defRPr/>
            </a:pPr>
            <a:r>
              <a:rPr lang="ru-RU" sz="2800" dirty="0" smtClean="0">
                <a:solidFill>
                  <a:schemeClr val="folHlink"/>
                </a:solidFill>
                <a:latin typeface="Times New Roman" pitchFamily="18" charset="0"/>
              </a:rPr>
              <a:t>20 августа 1921 г.:</a:t>
            </a:r>
            <a:r>
              <a:rPr lang="ru-RU" sz="2800" dirty="0" smtClean="0">
                <a:latin typeface="Times New Roman" pitchFamily="18" charset="0"/>
              </a:rPr>
              <a:t> согласие Ф. Нансена </a:t>
            </a:r>
          </a:p>
          <a:p>
            <a:pPr eaLnBrk="1" hangingPunct="1">
              <a:defRPr/>
            </a:pPr>
            <a:r>
              <a:rPr lang="ru-RU" sz="2800" dirty="0" smtClean="0">
                <a:solidFill>
                  <a:schemeClr val="folHlink"/>
                </a:solidFill>
                <a:latin typeface="Times New Roman" pitchFamily="18" charset="0"/>
              </a:rPr>
              <a:t>3 сентября 1921 г.:</a:t>
            </a:r>
            <a:r>
              <a:rPr lang="ru-RU" sz="2800" dirty="0" smtClean="0">
                <a:latin typeface="Times New Roman" pitchFamily="18" charset="0"/>
              </a:rPr>
              <a:t> официальное вступление Ф.Нансена в права верховного комиссара </a:t>
            </a:r>
          </a:p>
        </p:txBody>
      </p:sp>
    </p:spTree>
    <p:extLst>
      <p:ext uri="{BB962C8B-B14F-4D97-AF65-F5344CB8AC3E}">
        <p14:creationId xmlns:p14="http://schemas.microsoft.com/office/powerpoint/2010/main" val="62214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3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3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Нансеновский паспорт Н.Бердяева</a:t>
            </a:r>
            <a:endParaRPr lang="ru-RU" dirty="0"/>
          </a:p>
        </p:txBody>
      </p:sp>
      <p:pic>
        <p:nvPicPr>
          <p:cNvPr id="47107" name="Picture 2" descr="http://down-house.ru/uploads/posts/2010-02/Down-House.ru_1267113349_post-3-12670262112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388" y="2349500"/>
            <a:ext cx="8964612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624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>
              <a:defRPr/>
            </a:pPr>
            <a:r>
              <a:rPr lang="ru-RU" sz="2800" dirty="0"/>
              <a:t>Т.е. первые паспорта Нансена были выданы представителям русской эмиграции. </a:t>
            </a:r>
            <a:br>
              <a:rPr lang="ru-RU" sz="2800" dirty="0"/>
            </a:br>
            <a:r>
              <a:rPr lang="ru-RU" sz="2800" dirty="0"/>
              <a:t>Вторая по значительности группа получателей этого вида паспортов - жертвы геноцида против армянского народа.</a:t>
            </a:r>
            <a:br>
              <a:rPr lang="ru-RU" sz="2800" dirty="0"/>
            </a:br>
            <a:r>
              <a:rPr lang="ru-RU" sz="2800" dirty="0"/>
              <a:t>Затем Нансеновская международная организация по делам беженцев работала с пострадавшими в гражданской войне в Испании.</a:t>
            </a:r>
            <a:br>
              <a:rPr lang="ru-RU" sz="2800" dirty="0"/>
            </a:br>
            <a:r>
              <a:rPr lang="ru-RU" sz="2800" dirty="0"/>
              <a:t>Ну а когда к власти в Европе пришел Гитлер, то помощь с документами оказывалась тем, кто пытался уехать из Германии и, позже, с оккупированных территорий.</a:t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68944754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ru-RU" sz="2800" dirty="0"/>
              <a:t>Из известных людей владельцами паспорта Нансена являлись</a:t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Владимир Набоков</a:t>
            </a:r>
            <a:br>
              <a:rPr lang="ru-RU" sz="2800" dirty="0"/>
            </a:br>
            <a:r>
              <a:rPr lang="ru-RU" sz="2800" dirty="0"/>
              <a:t>Анна Павлова</a:t>
            </a:r>
            <a:br>
              <a:rPr lang="ru-RU" sz="2800" dirty="0"/>
            </a:br>
            <a:r>
              <a:rPr lang="ru-RU" sz="2800" dirty="0"/>
              <a:t>Сергей Рахманинов</a:t>
            </a:r>
            <a:br>
              <a:rPr lang="ru-RU" sz="2800" dirty="0"/>
            </a:br>
            <a:r>
              <a:rPr lang="ru-RU" sz="2800" dirty="0"/>
              <a:t>Игорь Стравинский</a:t>
            </a:r>
            <a:br>
              <a:rPr lang="ru-RU" sz="2800" dirty="0"/>
            </a:br>
            <a:r>
              <a:rPr lang="ru-RU" sz="2800" dirty="0"/>
              <a:t>Зинаида Серебрякова</a:t>
            </a:r>
            <a:br>
              <a:rPr lang="ru-RU" sz="2800" dirty="0"/>
            </a:br>
            <a:r>
              <a:rPr lang="ru-RU" sz="2800" dirty="0"/>
              <a:t>Аристотель </a:t>
            </a:r>
            <a:r>
              <a:rPr lang="ru-RU" sz="2800" dirty="0" err="1"/>
              <a:t>Онассис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Выдавался паспорт Нансена до начала 1950-х годов.</a:t>
            </a:r>
          </a:p>
        </p:txBody>
      </p:sp>
    </p:spTree>
    <p:extLst>
      <p:ext uri="{BB962C8B-B14F-4D97-AF65-F5344CB8AC3E}">
        <p14:creationId xmlns:p14="http://schemas.microsoft.com/office/powerpoint/2010/main" val="2081456283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kinoplay.rv.ua/uploads/posts/2013-11/1383906012_govvt4gpuq9hd7w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5413" y="188913"/>
            <a:ext cx="381000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439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9939" y="-1108075"/>
            <a:ext cx="5572125" cy="908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574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40238" y="0"/>
            <a:ext cx="4608512" cy="7029450"/>
          </a:xfrm>
        </p:spPr>
      </p:pic>
    </p:spTree>
    <p:extLst>
      <p:ext uri="{BB962C8B-B14F-4D97-AF65-F5344CB8AC3E}">
        <p14:creationId xmlns:p14="http://schemas.microsoft.com/office/powerpoint/2010/main" val="1907005490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82888" y="-315913"/>
            <a:ext cx="7200900" cy="7058026"/>
          </a:xfrm>
        </p:spPr>
      </p:pic>
    </p:spTree>
    <p:extLst>
      <p:ext uri="{BB962C8B-B14F-4D97-AF65-F5344CB8AC3E}">
        <p14:creationId xmlns:p14="http://schemas.microsoft.com/office/powerpoint/2010/main" val="1895654024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6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92539" y="-315913"/>
            <a:ext cx="6264275" cy="7173913"/>
          </a:xfrm>
        </p:spPr>
      </p:pic>
    </p:spTree>
    <p:extLst>
      <p:ext uri="{BB962C8B-B14F-4D97-AF65-F5344CB8AC3E}">
        <p14:creationId xmlns:p14="http://schemas.microsoft.com/office/powerpoint/2010/main" val="1706117689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61699273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84856" y="0"/>
            <a:ext cx="9240872" cy="16288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dirty="0"/>
              <a:t>Международные институты защиты беженцев</a:t>
            </a:r>
            <a:br>
              <a:rPr lang="ru-RU" sz="4000" dirty="0"/>
            </a:br>
            <a:r>
              <a:rPr lang="ru-RU" sz="2400" dirty="0"/>
              <a:t>(период Лиги Наций)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773238"/>
            <a:ext cx="8229600" cy="460809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 b="1" dirty="0"/>
              <a:t>1921 г.</a:t>
            </a:r>
            <a:r>
              <a:rPr lang="ru-RU" sz="2800" dirty="0"/>
              <a:t> – верховный комиссариат по делам русских беженцев (верховный комиссариат по делам беженцев)</a:t>
            </a:r>
          </a:p>
          <a:p>
            <a:pPr>
              <a:lnSpc>
                <a:spcPct val="90000"/>
              </a:lnSpc>
            </a:pPr>
            <a:r>
              <a:rPr lang="ru-RU" sz="2800" b="1" dirty="0"/>
              <a:t>1931 г. </a:t>
            </a:r>
            <a:r>
              <a:rPr lang="ru-RU" sz="2800" dirty="0"/>
              <a:t>– Международный офис по делам беженцев имени Ф. Нансена</a:t>
            </a:r>
          </a:p>
          <a:p>
            <a:pPr>
              <a:lnSpc>
                <a:spcPct val="90000"/>
              </a:lnSpc>
            </a:pPr>
            <a:r>
              <a:rPr lang="ru-RU" sz="2800" b="1" dirty="0"/>
              <a:t>1938 г.</a:t>
            </a:r>
            <a:r>
              <a:rPr lang="ru-RU" sz="2800" dirty="0"/>
              <a:t> – верховный комиссар по делам беженцев (Г. </a:t>
            </a:r>
            <a:r>
              <a:rPr lang="ru-RU" sz="2800" dirty="0" err="1"/>
              <a:t>Эмерсон</a:t>
            </a:r>
            <a:r>
              <a:rPr lang="ru-RU" sz="2800" dirty="0"/>
              <a:t>)</a:t>
            </a:r>
          </a:p>
          <a:p>
            <a:pPr>
              <a:lnSpc>
                <a:spcPct val="90000"/>
              </a:lnSpc>
            </a:pPr>
            <a:r>
              <a:rPr lang="ru-RU" sz="2800" dirty="0"/>
              <a:t> </a:t>
            </a:r>
            <a:r>
              <a:rPr lang="ru-RU" sz="2800" b="1" dirty="0"/>
              <a:t>1938 г.</a:t>
            </a:r>
            <a:r>
              <a:rPr lang="ru-RU" sz="2800" dirty="0"/>
              <a:t>, </a:t>
            </a:r>
            <a:r>
              <a:rPr lang="ru-RU" sz="2800" dirty="0" err="1"/>
              <a:t>Эвиан</a:t>
            </a:r>
            <a:r>
              <a:rPr lang="ru-RU" sz="2800" dirty="0"/>
              <a:t> – Межправительственный комитет по делам беженцев (</a:t>
            </a:r>
            <a:r>
              <a:rPr lang="ru-RU" sz="2800" dirty="0">
                <a:solidFill>
                  <a:srgbClr val="FF0000"/>
                </a:solidFill>
              </a:rPr>
              <a:t>МПКБ</a:t>
            </a:r>
            <a:r>
              <a:rPr lang="ru-RU" sz="2800" dirty="0"/>
              <a:t>) (из Германии и Австрии) (</a:t>
            </a:r>
            <a:r>
              <a:rPr lang="ru-RU" sz="2800" dirty="0" err="1"/>
              <a:t>Рабли</a:t>
            </a:r>
            <a:r>
              <a:rPr lang="ru-RU" sz="2800" dirty="0"/>
              <a:t>, Г. </a:t>
            </a:r>
            <a:r>
              <a:rPr lang="ru-RU" sz="2800" dirty="0" err="1"/>
              <a:t>Эмерсон</a:t>
            </a:r>
            <a:r>
              <a:rPr lang="ru-RU" sz="2800" dirty="0"/>
              <a:t>)</a:t>
            </a:r>
          </a:p>
          <a:p>
            <a:pPr>
              <a:lnSpc>
                <a:spcPct val="90000"/>
              </a:lnSpc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6543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pt4web.ru/images/73/9531/640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879" y="316860"/>
            <a:ext cx="9649072" cy="738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95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959608" y="274638"/>
            <a:ext cx="7498080" cy="142617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4000" dirty="0"/>
              <a:t>Условия признания лица беженцем из </a:t>
            </a:r>
            <a:r>
              <a:rPr lang="ru-RU" sz="4000" b="1" dirty="0"/>
              <a:t>России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2400" dirty="0"/>
              <a:t>(период Лиги Наций)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941294" y="1773238"/>
            <a:ext cx="10744200" cy="48958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4000" dirty="0"/>
              <a:t>В договорах, соглашении и Конвенции 28 октября 1933 г. «О юридическом статусе русских и армянских беженцев», принятых при участии Лиги Наций, необходимыми и достаточными условиями для признания лица беженцем считалось </a:t>
            </a:r>
            <a:endParaRPr lang="ru-RU" sz="4000" dirty="0" smtClean="0"/>
          </a:p>
          <a:p>
            <a:pPr>
              <a:lnSpc>
                <a:spcPct val="80000"/>
              </a:lnSpc>
            </a:pPr>
            <a:r>
              <a:rPr lang="ru-RU" sz="4000" dirty="0" smtClean="0"/>
              <a:t>нахождение </a:t>
            </a:r>
            <a:r>
              <a:rPr lang="ru-RU" sz="4000" dirty="0"/>
              <a:t>его вне страны происхождения </a:t>
            </a:r>
            <a:endParaRPr lang="ru-RU" sz="4000" dirty="0" smtClean="0"/>
          </a:p>
          <a:p>
            <a:pPr>
              <a:lnSpc>
                <a:spcPct val="80000"/>
              </a:lnSpc>
            </a:pPr>
            <a:r>
              <a:rPr lang="ru-RU" sz="4000" dirty="0" smtClean="0"/>
              <a:t> </a:t>
            </a:r>
            <a:r>
              <a:rPr lang="ru-RU" sz="4000" dirty="0"/>
              <a:t>без защиты </a:t>
            </a:r>
            <a:r>
              <a:rPr lang="ru-RU" sz="4000" dirty="0" smtClean="0"/>
              <a:t>государства происхождения</a:t>
            </a:r>
          </a:p>
          <a:p>
            <a:pPr>
              <a:lnSpc>
                <a:spcPct val="80000"/>
              </a:lnSpc>
            </a:pPr>
            <a:r>
              <a:rPr lang="ru-RU" sz="4000" dirty="0" smtClean="0"/>
              <a:t>отсутствие иного подданства/гражданства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61995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400" dirty="0"/>
              <a:t>Условия признания лица беженцем из </a:t>
            </a:r>
            <a:r>
              <a:rPr lang="ru-RU" sz="4400" b="1" dirty="0"/>
              <a:t>Германии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Сходный подход использовался в соглашениях о беженцах из Германии – Конвенция 10 февраля </a:t>
            </a:r>
            <a:r>
              <a:rPr lang="ru-RU" sz="2800" b="1" dirty="0" smtClean="0"/>
              <a:t>1938</a:t>
            </a:r>
            <a:r>
              <a:rPr lang="ru-RU" sz="2800" dirty="0" smtClean="0"/>
              <a:t> г.: «а) лица, обладающие германским гражданством и не имеющие другого, которые не пользуются защитой германского правительства; б) другие лица, которые не имеют гражданства, которые не охвачены предшествующими соглашениями, которые покинули германскую территорию и могут доказать на законных основаниях, что не пользуются защитой германского правительства».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9312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Распространение  Конвенции на беженцев из </a:t>
            </a:r>
            <a:r>
              <a:rPr lang="ru-RU" b="1" dirty="0" smtClean="0"/>
              <a:t>Австрии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4400" dirty="0" smtClean="0"/>
              <a:t>Позже действие Конвенции было распространено на австрийских беженцев (после «аншлюса»): принят дополнительный Протокол от 14 сентября 1939 г.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719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959608" y="274638"/>
            <a:ext cx="8695772" cy="142617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4000" dirty="0"/>
              <a:t>Распространение международной системы защиты беженцев из </a:t>
            </a:r>
            <a:r>
              <a:rPr lang="ru-RU" sz="4000" b="1" dirty="0"/>
              <a:t>всех </a:t>
            </a:r>
            <a:r>
              <a:rPr lang="ru-RU" sz="4000" dirty="0"/>
              <a:t>стран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2959608" y="2526432"/>
            <a:ext cx="7498080" cy="4331568"/>
          </a:xfrm>
        </p:spPr>
        <p:txBody>
          <a:bodyPr/>
          <a:lstStyle/>
          <a:p>
            <a:r>
              <a:rPr lang="ru-RU" sz="3600" dirty="0"/>
              <a:t>Апрель 1943 г., Бермудская конференция – МПКБ принял решение работать со всеми беженцами, не только из Германии и </a:t>
            </a:r>
            <a:r>
              <a:rPr lang="ru-RU" sz="3600" dirty="0" smtClean="0"/>
              <a:t>Австрии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93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4000" dirty="0"/>
              <a:t>Развитие международной системы защиты беженцев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ru-RU" sz="2800" dirty="0"/>
              <a:t>9 ноября 1943 г., Вашингтон – учреждена Администрация помощи и восстановления Объединенных Наций (</a:t>
            </a:r>
            <a:r>
              <a:rPr lang="en-US" sz="2800" dirty="0"/>
              <a:t>United Nations Relief and Rehabilitation Administration – </a:t>
            </a:r>
            <a:r>
              <a:rPr lang="ru-RU" sz="2800" dirty="0">
                <a:solidFill>
                  <a:srgbClr val="FF0000"/>
                </a:solidFill>
              </a:rPr>
              <a:t>ЮНРРА</a:t>
            </a:r>
            <a:r>
              <a:rPr lang="ru-RU" sz="2800" dirty="0"/>
              <a:t>)</a:t>
            </a:r>
          </a:p>
          <a:p>
            <a:pPr>
              <a:lnSpc>
                <a:spcPct val="90000"/>
              </a:lnSpc>
            </a:pPr>
            <a:r>
              <a:rPr lang="ru-RU" sz="2800" dirty="0"/>
              <a:t>Ее </a:t>
            </a:r>
            <a:r>
              <a:rPr lang="ru-RU" sz="2800" i="1" dirty="0"/>
              <a:t>задачи</a:t>
            </a:r>
            <a:r>
              <a:rPr lang="ru-RU" sz="2800" dirty="0"/>
              <a:t>: оказание помощи союзным армиям в решении проблемы беженцев и перемещенных лиц</a:t>
            </a:r>
          </a:p>
          <a:p>
            <a:pPr>
              <a:lnSpc>
                <a:spcPct val="90000"/>
              </a:lnSpc>
            </a:pPr>
            <a:r>
              <a:rPr lang="ru-RU" sz="2800" dirty="0"/>
              <a:t>К 1945 г. ЮННРА стала основной организацией, осуществлявшей помощь </a:t>
            </a:r>
            <a:r>
              <a:rPr lang="en-US" sz="2800" dirty="0"/>
              <a:t>DP</a:t>
            </a:r>
            <a:r>
              <a:rPr lang="ru-RU" sz="2800" dirty="0"/>
              <a:t> (на лето 1946 г. – 850 тыс., общая сумма расходов – </a:t>
            </a:r>
            <a:r>
              <a:rPr lang="ru-RU" sz="2800" dirty="0" err="1"/>
              <a:t>ок</a:t>
            </a:r>
            <a:r>
              <a:rPr lang="ru-RU" sz="2800" dirty="0"/>
              <a:t>. 3 млрд. долл.)</a:t>
            </a:r>
          </a:p>
        </p:txBody>
      </p:sp>
    </p:spTree>
    <p:extLst>
      <p:ext uri="{BB962C8B-B14F-4D97-AF65-F5344CB8AC3E}">
        <p14:creationId xmlns:p14="http://schemas.microsoft.com/office/powerpoint/2010/main" val="150806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4000" dirty="0"/>
              <a:t>Развитие международной системы защиты беженцев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/>
              <a:t>СССР принял участие в деятельности ЮНРРА, поскольку эта организация оказывала помощь в восстановлении Украины и Белоруссии и сотрудничала с советскими властями</a:t>
            </a:r>
          </a:p>
          <a:p>
            <a:r>
              <a:rPr lang="ru-RU" sz="2800"/>
              <a:t>СССР выступал против перемещения </a:t>
            </a:r>
            <a:r>
              <a:rPr lang="en-US" sz="2800"/>
              <a:t>DP</a:t>
            </a:r>
            <a:r>
              <a:rPr lang="ru-RU" sz="2800"/>
              <a:t>, заявляя, что 1) таким образом могли уйти от правосудия военные преступники и предатели, 2) этих людей обрекали в будущем на нищету и всякого рода дискриминации</a:t>
            </a:r>
          </a:p>
        </p:txBody>
      </p:sp>
    </p:spTree>
    <p:extLst>
      <p:ext uri="{BB962C8B-B14F-4D97-AF65-F5344CB8AC3E}">
        <p14:creationId xmlns:p14="http://schemas.microsoft.com/office/powerpoint/2010/main" val="6776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4000" dirty="0"/>
              <a:t>Развитие международной системы защиты беженцев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824248" y="2286001"/>
            <a:ext cx="11062952" cy="3593591"/>
          </a:xfrm>
        </p:spPr>
        <p:txBody>
          <a:bodyPr>
            <a:noAutofit/>
          </a:bodyPr>
          <a:lstStyle/>
          <a:p>
            <a:r>
              <a:rPr lang="ru-RU" sz="4000" dirty="0"/>
              <a:t>1946 г. – создана Международная организация по делам беженцев</a:t>
            </a:r>
            <a:r>
              <a:rPr lang="en-US" sz="4000" dirty="0"/>
              <a:t>/</a:t>
            </a:r>
            <a:r>
              <a:rPr lang="ru-RU" sz="4000" dirty="0"/>
              <a:t> </a:t>
            </a:r>
            <a:r>
              <a:rPr lang="en-US" sz="4000" dirty="0"/>
              <a:t>International Refugee Organization </a:t>
            </a:r>
            <a:r>
              <a:rPr lang="ru-RU" sz="4000" dirty="0"/>
              <a:t>(</a:t>
            </a:r>
            <a:r>
              <a:rPr lang="ru-RU" sz="4000" dirty="0">
                <a:solidFill>
                  <a:srgbClr val="FF0000"/>
                </a:solidFill>
              </a:rPr>
              <a:t>МОБ или </a:t>
            </a:r>
            <a:r>
              <a:rPr lang="en-US" sz="4000" dirty="0" smtClean="0">
                <a:solidFill>
                  <a:srgbClr val="FF0000"/>
                </a:solidFill>
              </a:rPr>
              <a:t>IRO </a:t>
            </a:r>
            <a:r>
              <a:rPr lang="ru-RU" sz="4000" dirty="0" smtClean="0">
                <a:solidFill>
                  <a:srgbClr val="FF0000"/>
                </a:solidFill>
              </a:rPr>
              <a:t>(ИРО)</a:t>
            </a:r>
            <a:r>
              <a:rPr lang="ru-RU" sz="4000" dirty="0" smtClean="0"/>
              <a:t>), </a:t>
            </a:r>
            <a:r>
              <a:rPr lang="ru-RU" sz="4000" dirty="0"/>
              <a:t>принят Устав МОБ (вступил в силу 20 августа 1948 г </a:t>
            </a:r>
            <a:r>
              <a:rPr lang="ru-RU" sz="4000" dirty="0" smtClean="0"/>
              <a:t>.)</a:t>
            </a:r>
          </a:p>
          <a:p>
            <a:r>
              <a:rPr lang="ru-RU" sz="4000" dirty="0" smtClean="0"/>
              <a:t> </a:t>
            </a:r>
            <a:r>
              <a:rPr lang="ru-RU" sz="4000" dirty="0"/>
              <a:t>Действовала до 28 февраля 1952 г.</a:t>
            </a:r>
          </a:p>
        </p:txBody>
      </p:sp>
    </p:spTree>
    <p:extLst>
      <p:ext uri="{BB962C8B-B14F-4D97-AF65-F5344CB8AC3E}">
        <p14:creationId xmlns:p14="http://schemas.microsoft.com/office/powerpoint/2010/main" val="161448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4000" dirty="0"/>
              <a:t>Развитие международной системы защиты беженцев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sz="2800" dirty="0"/>
              <a:t>После 1 июня 1947 г. мандат ЮНРРА истек.</a:t>
            </a:r>
          </a:p>
          <a:p>
            <a:r>
              <a:rPr lang="ru-RU" sz="2800" dirty="0"/>
              <a:t>Функции, которые выполнялись ЮННРА, приняла на себя МОБ/</a:t>
            </a:r>
            <a:r>
              <a:rPr lang="en-US" sz="2800" dirty="0">
                <a:solidFill>
                  <a:srgbClr val="FF0000"/>
                </a:solidFill>
              </a:rPr>
              <a:t> IRO</a:t>
            </a:r>
            <a:r>
              <a:rPr lang="ru-RU" sz="2800" dirty="0"/>
              <a:t>. Она занялась сетью лагерей для беженцев и </a:t>
            </a:r>
            <a:r>
              <a:rPr lang="en-US" sz="2800" dirty="0"/>
              <a:t>DP</a:t>
            </a:r>
            <a:r>
              <a:rPr lang="ru-RU" sz="2800" dirty="0"/>
              <a:t>, их обустройством </a:t>
            </a:r>
          </a:p>
          <a:p>
            <a:r>
              <a:rPr lang="ru-RU" sz="2800" dirty="0"/>
              <a:t>СССР не вошел в состав </a:t>
            </a:r>
            <a:r>
              <a:rPr lang="en-US" sz="2800" dirty="0">
                <a:solidFill>
                  <a:srgbClr val="FF0000"/>
                </a:solidFill>
              </a:rPr>
              <a:t>IRO</a:t>
            </a:r>
            <a:r>
              <a:rPr lang="ru-RU" sz="2800" dirty="0"/>
              <a:t> и не признал ее юридически, называя «инструментом англо-американской политики», «поставщиком дешевой и бесправной рабочей силы в капиталистические страны»</a:t>
            </a:r>
          </a:p>
        </p:txBody>
      </p:sp>
    </p:spTree>
    <p:extLst>
      <p:ext uri="{BB962C8B-B14F-4D97-AF65-F5344CB8AC3E}">
        <p14:creationId xmlns:p14="http://schemas.microsoft.com/office/powerpoint/2010/main" val="336093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На помощь МОБ/</a:t>
            </a:r>
            <a:r>
              <a:rPr lang="en-US" sz="4000" dirty="0">
                <a:solidFill>
                  <a:srgbClr val="FF0000"/>
                </a:solidFill>
              </a:rPr>
              <a:t> IRO</a:t>
            </a:r>
            <a:r>
              <a:rPr lang="ru-RU" sz="4000" dirty="0"/>
              <a:t> могли рассчитывать лица :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1251678" y="1719331"/>
            <a:ext cx="10178322" cy="3593591"/>
          </a:xfrm>
        </p:spPr>
        <p:txBody>
          <a:bodyPr>
            <a:noAutofit/>
          </a:bodyPr>
          <a:lstStyle/>
          <a:p>
            <a:r>
              <a:rPr lang="ru-RU" sz="3600" dirty="0"/>
              <a:t>проживавшие за пределами СССР до 1 сентября 1939 г.</a:t>
            </a:r>
          </a:p>
          <a:p>
            <a:r>
              <a:rPr lang="ru-RU" sz="3600" dirty="0"/>
              <a:t>не являвшиеся </a:t>
            </a:r>
            <a:r>
              <a:rPr lang="ru-RU" sz="3600" dirty="0" err="1"/>
              <a:t>коллаборантами</a:t>
            </a:r>
            <a:endParaRPr lang="ru-RU" sz="3600" dirty="0"/>
          </a:p>
          <a:p>
            <a:r>
              <a:rPr lang="ru-RU" sz="3600" dirty="0"/>
              <a:t>не служившие в немецких воинских частях против союзников</a:t>
            </a:r>
          </a:p>
          <a:p>
            <a:r>
              <a:rPr lang="ru-RU" sz="3600" dirty="0"/>
              <a:t>насильно вывезенные в Германию на принудительные работы</a:t>
            </a:r>
          </a:p>
        </p:txBody>
      </p:sp>
    </p:spTree>
    <p:extLst>
      <p:ext uri="{BB962C8B-B14F-4D97-AF65-F5344CB8AC3E}">
        <p14:creationId xmlns:p14="http://schemas.microsoft.com/office/powerpoint/2010/main" val="407644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Этапы работы МОБ</a:t>
            </a:r>
            <a:r>
              <a:rPr lang="ru-RU" dirty="0" smtClean="0"/>
              <a:t>/</a:t>
            </a:r>
            <a:r>
              <a:rPr lang="en-US" sz="4400" dirty="0">
                <a:solidFill>
                  <a:srgbClr val="FF0000"/>
                </a:solidFill>
              </a:rPr>
              <a:t> IRO</a:t>
            </a:r>
            <a:endParaRPr lang="ru-RU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sz="2800"/>
              <a:t>До 1 января 1948 г.: подготовительный период, проведение проверок (скринингов). Кто не прошел проверки, переводились на положение немецких беженцев, которые содержались немцами.</a:t>
            </a:r>
          </a:p>
          <a:p>
            <a:r>
              <a:rPr lang="ru-RU" sz="2800"/>
              <a:t>С 1 января 1948 г. – реализация трех задач: репатриация, интеграция, эмиграция. Насильственных выдач не было, т.к. </a:t>
            </a:r>
            <a:r>
              <a:rPr lang="en-US" sz="2800"/>
              <a:t>DP</a:t>
            </a:r>
            <a:r>
              <a:rPr lang="ru-RU" sz="2800"/>
              <a:t> были признаны беженцами, получившими право на политическое убежище.</a:t>
            </a:r>
          </a:p>
        </p:txBody>
      </p:sp>
    </p:spTree>
    <p:extLst>
      <p:ext uri="{BB962C8B-B14F-4D97-AF65-F5344CB8AC3E}">
        <p14:creationId xmlns:p14="http://schemas.microsoft.com/office/powerpoint/2010/main" val="19592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ages.myshared.ru/4/156305/slide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0"/>
            <a:ext cx="9252520" cy="753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1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260349"/>
            <a:ext cx="8229600" cy="1439661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200" dirty="0"/>
              <a:t>По программе помощи МОБ/</a:t>
            </a:r>
            <a:r>
              <a:rPr lang="en-US" sz="3200" dirty="0">
                <a:solidFill>
                  <a:srgbClr val="FF0000"/>
                </a:solidFill>
              </a:rPr>
              <a:t> IRO</a:t>
            </a:r>
            <a:r>
              <a:rPr lang="ru-RU" sz="3200" dirty="0"/>
              <a:t> беженцам из Европы и с Дальнего Востока в 1947-1951 гг.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844675"/>
            <a:ext cx="8229600" cy="428625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None/>
            </a:pPr>
            <a:r>
              <a:rPr lang="ru-RU" sz="4000" dirty="0">
                <a:solidFill>
                  <a:schemeClr val="accent3"/>
                </a:solidFill>
              </a:rPr>
              <a:t>Расселено более 1 млн. </a:t>
            </a:r>
            <a:r>
              <a:rPr lang="en-US" sz="4000" dirty="0">
                <a:solidFill>
                  <a:schemeClr val="accent3"/>
                </a:solidFill>
              </a:rPr>
              <a:t>DP </a:t>
            </a:r>
          </a:p>
          <a:p>
            <a:r>
              <a:rPr lang="ru-RU" sz="4000" dirty="0"/>
              <a:t>В </a:t>
            </a:r>
            <a:r>
              <a:rPr lang="ru-RU" sz="4000" i="1" u="sng" dirty="0"/>
              <a:t>США</a:t>
            </a:r>
            <a:r>
              <a:rPr lang="en-US" sz="4000" dirty="0"/>
              <a:t> – 328 </a:t>
            </a:r>
            <a:r>
              <a:rPr lang="ru-RU" sz="4000" dirty="0"/>
              <a:t>тыс.</a:t>
            </a:r>
            <a:r>
              <a:rPr lang="en-US" sz="4000" dirty="0"/>
              <a:t> (31</a:t>
            </a:r>
            <a:r>
              <a:rPr lang="ru-RU" sz="4000" dirty="0"/>
              <a:t>,</a:t>
            </a:r>
            <a:r>
              <a:rPr lang="en-US" sz="4000" dirty="0"/>
              <a:t>7%)</a:t>
            </a:r>
            <a:r>
              <a:rPr lang="ru-RU" sz="4000" dirty="0"/>
              <a:t> </a:t>
            </a:r>
          </a:p>
          <a:p>
            <a:r>
              <a:rPr lang="ru-RU" sz="4000" dirty="0"/>
              <a:t>В </a:t>
            </a:r>
            <a:r>
              <a:rPr lang="ru-RU" sz="4000" i="1" u="sng" dirty="0"/>
              <a:t>Австралию </a:t>
            </a:r>
            <a:r>
              <a:rPr lang="ru-RU" sz="4000" dirty="0"/>
              <a:t>– 182 тыс. (17,5%)</a:t>
            </a:r>
          </a:p>
          <a:p>
            <a:r>
              <a:rPr lang="ru-RU" sz="4000" dirty="0"/>
              <a:t>В </a:t>
            </a:r>
            <a:r>
              <a:rPr lang="ru-RU" sz="4000" i="1" u="sng" dirty="0"/>
              <a:t>Канаду</a:t>
            </a:r>
            <a:r>
              <a:rPr lang="ru-RU" sz="4000" dirty="0"/>
              <a:t> – 123 тыс. (11,9%)</a:t>
            </a:r>
          </a:p>
          <a:p>
            <a:r>
              <a:rPr lang="ru-RU" sz="4000" dirty="0"/>
              <a:t>В </a:t>
            </a:r>
            <a:r>
              <a:rPr lang="ru-RU" sz="4000" u="sng" dirty="0"/>
              <a:t>Израиль</a:t>
            </a:r>
            <a:r>
              <a:rPr lang="ru-RU" sz="4000" dirty="0"/>
              <a:t> – 132 тыс. (12,7%)</a:t>
            </a:r>
          </a:p>
          <a:p>
            <a:r>
              <a:rPr lang="ru-RU" sz="4000" dirty="0"/>
              <a:t>В </a:t>
            </a:r>
            <a:r>
              <a:rPr lang="ru-RU" sz="4000" u="sng" dirty="0"/>
              <a:t>Великобританию</a:t>
            </a:r>
            <a:r>
              <a:rPr lang="ru-RU" sz="4000" dirty="0"/>
              <a:t> – 86 тыс. (8,3%)</a:t>
            </a:r>
          </a:p>
        </p:txBody>
      </p:sp>
    </p:spTree>
    <p:extLst>
      <p:ext uri="{BB962C8B-B14F-4D97-AF65-F5344CB8AC3E}">
        <p14:creationId xmlns:p14="http://schemas.microsoft.com/office/powerpoint/2010/main" val="36710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200" dirty="0"/>
              <a:t>По программе помощи МОБ/</a:t>
            </a:r>
            <a:r>
              <a:rPr lang="en-US" sz="3200" dirty="0">
                <a:solidFill>
                  <a:srgbClr val="FF0000"/>
                </a:solidFill>
              </a:rPr>
              <a:t> IRO</a:t>
            </a:r>
            <a:r>
              <a:rPr lang="ru-RU" sz="3200" dirty="0"/>
              <a:t> беженцам из Европы и с Дальнего Востока в 1947-1951 гг.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1120462" y="2286001"/>
            <a:ext cx="10792496" cy="3593591"/>
          </a:xfrm>
        </p:spPr>
        <p:txBody>
          <a:bodyPr/>
          <a:lstStyle/>
          <a:p>
            <a:r>
              <a:rPr lang="ru-RU" sz="4000" dirty="0">
                <a:solidFill>
                  <a:schemeClr val="accent3"/>
                </a:solidFill>
              </a:rPr>
              <a:t>Репатриировано</a:t>
            </a:r>
            <a:r>
              <a:rPr lang="ru-RU" sz="4000" dirty="0"/>
              <a:t> 73 тыс.</a:t>
            </a:r>
          </a:p>
          <a:p>
            <a:r>
              <a:rPr lang="ru-RU" sz="4000" dirty="0">
                <a:solidFill>
                  <a:schemeClr val="accent3"/>
                </a:solidFill>
              </a:rPr>
              <a:t>Интегрировано</a:t>
            </a:r>
            <a:r>
              <a:rPr lang="ru-RU" sz="4000" dirty="0"/>
              <a:t> в экономику стран </a:t>
            </a:r>
            <a:r>
              <a:rPr lang="ru-RU" sz="4000" dirty="0" smtClean="0"/>
              <a:t>пребывания  </a:t>
            </a:r>
            <a:r>
              <a:rPr lang="ru-RU" sz="4000" dirty="0"/>
              <a:t>– 410 тыс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088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59608" y="274638"/>
            <a:ext cx="7498080" cy="142617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4000" dirty="0"/>
              <a:t>Международная конференция в Брюсселе по вопросам эмиграции </a:t>
            </a:r>
            <a:r>
              <a:rPr lang="ru-RU" sz="3600" dirty="0">
                <a:solidFill>
                  <a:srgbClr val="00B050"/>
                </a:solidFill>
              </a:rPr>
              <a:t>ноябрь-декабрь 1951 г.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2434107"/>
            <a:ext cx="8229600" cy="3696818"/>
          </a:xfrm>
        </p:spPr>
        <p:txBody>
          <a:bodyPr>
            <a:normAutofit lnSpcReduction="10000"/>
          </a:bodyPr>
          <a:lstStyle/>
          <a:p>
            <a:r>
              <a:rPr lang="ru-RU" sz="3200" dirty="0"/>
              <a:t>Решение продолжить оказание помощи беженцам</a:t>
            </a:r>
          </a:p>
          <a:p>
            <a:r>
              <a:rPr lang="ru-RU" sz="3200" dirty="0"/>
              <a:t>Создать вместо МОБ</a:t>
            </a:r>
            <a:r>
              <a:rPr lang="ru-RU" sz="3200" dirty="0" smtClean="0"/>
              <a:t>/</a:t>
            </a:r>
            <a:r>
              <a:rPr lang="en-US" sz="3200" dirty="0" smtClean="0">
                <a:solidFill>
                  <a:srgbClr val="FF0000"/>
                </a:solidFill>
              </a:rPr>
              <a:t> IRO</a:t>
            </a:r>
            <a:r>
              <a:rPr lang="ru-RU" sz="3200" dirty="0" smtClean="0"/>
              <a:t> </a:t>
            </a:r>
            <a:r>
              <a:rPr lang="ru-RU" sz="3200" dirty="0"/>
              <a:t>новую организацию – Временный межправительственный комитет по переселению эмигрантов из Европы (позже – </a:t>
            </a:r>
            <a:r>
              <a:rPr lang="ru-RU" sz="3200" b="1" dirty="0"/>
              <a:t>МОМ</a:t>
            </a:r>
            <a:r>
              <a:rPr lang="ru-RU" sz="3200" dirty="0" smtClean="0"/>
              <a:t>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860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/>
              <a:t>Решение о создании УВКБ ООН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Декабрь 1949 – генеральная ассамблея ООН постановила учредить Управление верховного комиссара ООН по делам беженцев (первоначально на 3-летний срок, сейчас  его мандат подлежит возобновлению каждые 5 лет)</a:t>
            </a:r>
          </a:p>
          <a:p>
            <a:r>
              <a:rPr lang="ru-RU" sz="3600" dirty="0" smtClean="0"/>
              <a:t>1950 г. – принят Устав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34508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959608" y="274638"/>
            <a:ext cx="7498080" cy="157018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4000" dirty="0"/>
              <a:t>Управление верховного комиссара ООН по делам беженцев (УВКБ ООН)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1429555" y="2349500"/>
            <a:ext cx="9710670" cy="424785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800" b="1" u="sng" dirty="0"/>
              <a:t>Создание</a:t>
            </a:r>
            <a:r>
              <a:rPr lang="ru-RU" sz="2800" dirty="0"/>
              <a:t> – 1  января  1951 г. (штаб-квартира в Женеве)</a:t>
            </a:r>
          </a:p>
          <a:p>
            <a:pPr>
              <a:lnSpc>
                <a:spcPct val="90000"/>
              </a:lnSpc>
            </a:pPr>
            <a:r>
              <a:rPr lang="ru-RU" sz="2800" b="1" u="sng" dirty="0"/>
              <a:t>Задачи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800" dirty="0"/>
              <a:t> – предоставлять международную защиту под эгидой ООН, возглавлять и координировать международные усилия  по защите беженцев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800" dirty="0"/>
              <a:t>– защита прав и благосостояния беженцев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800" dirty="0"/>
              <a:t>– репатриация и расселение беженцев</a:t>
            </a:r>
          </a:p>
          <a:p>
            <a:pPr>
              <a:lnSpc>
                <a:spcPct val="90000"/>
              </a:lnSpc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15795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dirty="0"/>
              <a:t> Первый верховный комиссар ООН по делам беженцев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избран 14 декабря 1950 г. Генеральной ассамблеей ООН</a:t>
            </a:r>
          </a:p>
          <a:p>
            <a:r>
              <a:rPr lang="ru-RU" sz="3600" dirty="0"/>
              <a:t>Им стал представитель Нидерландов </a:t>
            </a:r>
            <a:r>
              <a:rPr lang="ru-RU" sz="3600" dirty="0" err="1">
                <a:solidFill>
                  <a:schemeClr val="accent3"/>
                </a:solidFill>
              </a:rPr>
              <a:t>Геррит</a:t>
            </a:r>
            <a:r>
              <a:rPr lang="ru-RU" sz="3600" dirty="0">
                <a:solidFill>
                  <a:schemeClr val="accent3"/>
                </a:solidFill>
              </a:rPr>
              <a:t> И. </a:t>
            </a:r>
            <a:r>
              <a:rPr lang="ru-RU" sz="3600" dirty="0" err="1">
                <a:solidFill>
                  <a:schemeClr val="accent3"/>
                </a:solidFill>
              </a:rPr>
              <a:t>ван</a:t>
            </a:r>
            <a:r>
              <a:rPr lang="ru-RU" sz="3600" dirty="0">
                <a:solidFill>
                  <a:schemeClr val="accent3"/>
                </a:solidFill>
              </a:rPr>
              <a:t> </a:t>
            </a:r>
            <a:r>
              <a:rPr lang="ru-RU" sz="3600" dirty="0" err="1">
                <a:solidFill>
                  <a:schemeClr val="accent3"/>
                </a:solidFill>
              </a:rPr>
              <a:t>Хевен-Гудхарт</a:t>
            </a:r>
            <a:r>
              <a:rPr lang="ru-RU" sz="3600" dirty="0">
                <a:solidFill>
                  <a:schemeClr val="accent3"/>
                </a:solidFill>
              </a:rPr>
              <a:t> </a:t>
            </a:r>
            <a:r>
              <a:rPr lang="ru-RU" sz="3600" dirty="0"/>
              <a:t>(1951-1956), журналист и юрист</a:t>
            </a:r>
          </a:p>
        </p:txBody>
      </p:sp>
    </p:spTree>
    <p:extLst>
      <p:ext uri="{BB962C8B-B14F-4D97-AF65-F5344CB8AC3E}">
        <p14:creationId xmlns:p14="http://schemas.microsoft.com/office/powerpoint/2010/main" val="279120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59608" y="188640"/>
            <a:ext cx="7498080" cy="144016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EFCA62"/>
                </a:solidFill>
                <a:latin typeface="Arial" pitchFamily="34" charset="0"/>
                <a:cs typeface="Arial" pitchFamily="34" charset="0"/>
              </a:rPr>
              <a:t>Управление Верховного комиссара ООН по делам беженцев (УВКБ ООН)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59608" y="1700808"/>
            <a:ext cx="7498080" cy="4547592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b="1" dirty="0" smtClean="0">
                <a:solidFill>
                  <a:srgbClr val="EFCA62"/>
                </a:solidFill>
                <a:latin typeface="Arial" pitchFamily="34" charset="0"/>
                <a:cs typeface="Arial" pitchFamily="34" charset="0"/>
              </a:rPr>
              <a:t>«Каждый человек имеет право искать убежище от преследования в других странах и пользоваться этим убежищем»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Статья 14 Всеобщей декларации прав человека  1948 г.</a:t>
            </a:r>
          </a:p>
          <a:p>
            <a:r>
              <a:rPr lang="ru-RU" dirty="0" smtClean="0"/>
              <a:t> 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524000" y="228129"/>
            <a:ext cx="112210" cy="511012"/>
          </a:xfrm>
          <a:prstGeom prst="rect">
            <a:avLst/>
          </a:prstGeom>
          <a:solidFill>
            <a:srgbClr val="123F9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7935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EFCA62"/>
                </a:solidFill>
                <a:latin typeface="Arial" pitchFamily="34" charset="0"/>
                <a:cs typeface="Arial" pitchFamily="34" charset="0"/>
              </a:rPr>
              <a:t>У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4000" b="1" dirty="0">
              <a:solidFill>
                <a:srgbClr val="EFCA6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 descr="Управление Верховного комиссара ООН по делам беженце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0056" y="4149080"/>
            <a:ext cx="2736304" cy="2448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988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678" y="0"/>
            <a:ext cx="10178322" cy="149213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верховные комиссары ООН по делам беженцев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335369" y="1708448"/>
            <a:ext cx="4377680" cy="5149552"/>
          </a:xfrm>
          <a:solidFill>
            <a:schemeClr val="tx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25000" lnSpcReduction="20000"/>
          </a:bodyPr>
          <a:lstStyle/>
          <a:p>
            <a:r>
              <a:rPr lang="ru-RU" sz="8000" dirty="0" err="1">
                <a:solidFill>
                  <a:srgbClr val="FFFF00"/>
                </a:solidFill>
                <a:hlinkClick r:id="rId2" tooltip="Рууд Любберс"/>
              </a:rPr>
              <a:t>Рууд</a:t>
            </a:r>
            <a:r>
              <a:rPr lang="ru-RU" sz="8000" dirty="0">
                <a:solidFill>
                  <a:srgbClr val="FFFF00"/>
                </a:solidFill>
                <a:hlinkClick r:id="rId2" tooltip="Рууд Любберс"/>
              </a:rPr>
              <a:t> </a:t>
            </a:r>
            <a:r>
              <a:rPr lang="ru-RU" sz="8000" dirty="0" err="1">
                <a:solidFill>
                  <a:srgbClr val="FFFF00"/>
                </a:solidFill>
                <a:hlinkClick r:id="rId2" tooltip="Рууд Любберс"/>
              </a:rPr>
              <a:t>Любберс</a:t>
            </a:r>
            <a:r>
              <a:rPr lang="ru-RU" sz="8000" dirty="0">
                <a:solidFill>
                  <a:srgbClr val="FFFF00"/>
                </a:solidFill>
                <a:hlinkClick r:id="rId2" tooltip="Рууд Любберс"/>
              </a:rPr>
              <a:t> </a:t>
            </a:r>
            <a:r>
              <a:rPr lang="ru-RU" sz="8000" dirty="0">
                <a:solidFill>
                  <a:srgbClr val="FFFF00"/>
                </a:solidFill>
              </a:rPr>
              <a:t> (</a:t>
            </a:r>
            <a:r>
              <a:rPr lang="ru-RU" sz="8000" dirty="0">
                <a:solidFill>
                  <a:srgbClr val="FFFF00"/>
                </a:solidFill>
                <a:hlinkClick r:id="rId3" tooltip="Нидерланды"/>
              </a:rPr>
              <a:t>Нидерланды</a:t>
            </a:r>
            <a:r>
              <a:rPr lang="ru-RU" sz="8000" dirty="0">
                <a:solidFill>
                  <a:srgbClr val="FFFF00"/>
                </a:solidFill>
              </a:rPr>
              <a:t>) </a:t>
            </a:r>
            <a:r>
              <a:rPr lang="ru-RU" sz="8000" dirty="0">
                <a:solidFill>
                  <a:srgbClr val="FFFF00"/>
                </a:solidFill>
                <a:hlinkClick r:id="rId4" tooltip="2001"/>
              </a:rPr>
              <a:t>2001</a:t>
            </a:r>
            <a:r>
              <a:rPr lang="ru-RU" sz="8000" dirty="0">
                <a:solidFill>
                  <a:srgbClr val="FFFF00"/>
                </a:solidFill>
              </a:rPr>
              <a:t>—2005</a:t>
            </a:r>
          </a:p>
          <a:p>
            <a:r>
              <a:rPr lang="ru-RU" sz="8000" dirty="0" err="1">
                <a:solidFill>
                  <a:srgbClr val="FFFF00"/>
                </a:solidFill>
                <a:hlinkClick r:id="rId5" tooltip="Садако Огата (страница отсутствует)"/>
              </a:rPr>
              <a:t>Садако</a:t>
            </a:r>
            <a:r>
              <a:rPr lang="ru-RU" sz="8000" dirty="0">
                <a:solidFill>
                  <a:srgbClr val="FFFF00"/>
                </a:solidFill>
                <a:hlinkClick r:id="rId5" tooltip="Садако Огата (страница отсутствует)"/>
              </a:rPr>
              <a:t> </a:t>
            </a:r>
            <a:r>
              <a:rPr lang="ru-RU" sz="8000" dirty="0" err="1">
                <a:solidFill>
                  <a:srgbClr val="FFFF00"/>
                </a:solidFill>
                <a:hlinkClick r:id="rId5" tooltip="Садако Огата (страница отсутствует)"/>
              </a:rPr>
              <a:t>Огата</a:t>
            </a:r>
            <a:r>
              <a:rPr lang="ru-RU" sz="8000" dirty="0">
                <a:solidFill>
                  <a:srgbClr val="FFFF00"/>
                </a:solidFill>
              </a:rPr>
              <a:t> (</a:t>
            </a:r>
            <a:r>
              <a:rPr lang="ru-RU" sz="8000" dirty="0">
                <a:solidFill>
                  <a:srgbClr val="FFFF00"/>
                </a:solidFill>
                <a:hlinkClick r:id="rId6" tooltip="Япония"/>
              </a:rPr>
              <a:t>Япония</a:t>
            </a:r>
            <a:r>
              <a:rPr lang="ru-RU" sz="8000" dirty="0">
                <a:solidFill>
                  <a:srgbClr val="FFFF00"/>
                </a:solidFill>
              </a:rPr>
              <a:t>) </a:t>
            </a:r>
            <a:r>
              <a:rPr lang="ru-RU" sz="8000" dirty="0">
                <a:solidFill>
                  <a:srgbClr val="FFFF00"/>
                </a:solidFill>
                <a:hlinkClick r:id="rId7" tooltip="1990"/>
              </a:rPr>
              <a:t>1990</a:t>
            </a:r>
            <a:r>
              <a:rPr lang="ru-RU" sz="8000" dirty="0">
                <a:solidFill>
                  <a:srgbClr val="FFFF00"/>
                </a:solidFill>
              </a:rPr>
              <a:t>—</a:t>
            </a:r>
            <a:r>
              <a:rPr lang="ru-RU" sz="8000" dirty="0">
                <a:solidFill>
                  <a:srgbClr val="FFFF00"/>
                </a:solidFill>
                <a:hlinkClick r:id="rId8" tooltip="2000"/>
              </a:rPr>
              <a:t>2000</a:t>
            </a:r>
            <a:endParaRPr lang="ru-RU" sz="8000" dirty="0">
              <a:solidFill>
                <a:srgbClr val="FFFF00"/>
              </a:solidFill>
            </a:endParaRPr>
          </a:p>
          <a:p>
            <a:r>
              <a:rPr lang="ru-RU" sz="8000" dirty="0" err="1">
                <a:solidFill>
                  <a:srgbClr val="FFFF00"/>
                </a:solidFill>
              </a:rPr>
              <a:t>Торвальд</a:t>
            </a:r>
            <a:r>
              <a:rPr lang="ru-RU" sz="8000" dirty="0">
                <a:solidFill>
                  <a:srgbClr val="FFFF00"/>
                </a:solidFill>
              </a:rPr>
              <a:t> </a:t>
            </a:r>
            <a:r>
              <a:rPr lang="ru-RU" sz="8000" dirty="0" err="1">
                <a:solidFill>
                  <a:srgbClr val="FFFF00"/>
                </a:solidFill>
              </a:rPr>
              <a:t>Столтенберг</a:t>
            </a:r>
            <a:r>
              <a:rPr lang="ru-RU" sz="8000" dirty="0">
                <a:solidFill>
                  <a:srgbClr val="FFFF00"/>
                </a:solidFill>
              </a:rPr>
              <a:t> (</a:t>
            </a:r>
            <a:r>
              <a:rPr lang="ru-RU" sz="8000" dirty="0">
                <a:solidFill>
                  <a:srgbClr val="FFFF00"/>
                </a:solidFill>
                <a:hlinkClick r:id="rId9" tooltip="Норвегия"/>
              </a:rPr>
              <a:t>Норвегия</a:t>
            </a:r>
            <a:r>
              <a:rPr lang="ru-RU" sz="8000" dirty="0">
                <a:solidFill>
                  <a:srgbClr val="FFFF00"/>
                </a:solidFill>
              </a:rPr>
              <a:t>) </a:t>
            </a:r>
            <a:r>
              <a:rPr lang="ru-RU" sz="8000" dirty="0">
                <a:solidFill>
                  <a:srgbClr val="FFFF00"/>
                </a:solidFill>
                <a:hlinkClick r:id="rId10" tooltip="Январь"/>
              </a:rPr>
              <a:t>январь</a:t>
            </a:r>
            <a:r>
              <a:rPr lang="ru-RU" sz="8000" dirty="0">
                <a:solidFill>
                  <a:srgbClr val="FFFF00"/>
                </a:solidFill>
              </a:rPr>
              <a:t>—</a:t>
            </a:r>
            <a:r>
              <a:rPr lang="ru-RU" sz="8000" dirty="0">
                <a:solidFill>
                  <a:srgbClr val="FFFF00"/>
                </a:solidFill>
                <a:hlinkClick r:id="rId11" tooltip="Ноябрь"/>
              </a:rPr>
              <a:t>ноябрь</a:t>
            </a:r>
            <a:r>
              <a:rPr lang="ru-RU" sz="8000" dirty="0">
                <a:solidFill>
                  <a:srgbClr val="FFFF00"/>
                </a:solidFill>
              </a:rPr>
              <a:t> 1990</a:t>
            </a:r>
          </a:p>
          <a:p>
            <a:r>
              <a:rPr lang="ru-RU" sz="8000" dirty="0">
                <a:solidFill>
                  <a:srgbClr val="FFFF00"/>
                </a:solidFill>
              </a:rPr>
              <a:t>Жан-Пьер Оке (</a:t>
            </a:r>
            <a:r>
              <a:rPr lang="ru-RU" sz="8000" dirty="0">
                <a:solidFill>
                  <a:srgbClr val="FFFF00"/>
                </a:solidFill>
                <a:hlinkClick r:id="rId12" tooltip="Швейцария"/>
              </a:rPr>
              <a:t>Швейцария</a:t>
            </a:r>
            <a:r>
              <a:rPr lang="ru-RU" sz="8000" dirty="0">
                <a:solidFill>
                  <a:srgbClr val="FFFF00"/>
                </a:solidFill>
              </a:rPr>
              <a:t>) </a:t>
            </a:r>
            <a:r>
              <a:rPr lang="ru-RU" sz="8000" dirty="0">
                <a:solidFill>
                  <a:srgbClr val="FFFF00"/>
                </a:solidFill>
                <a:hlinkClick r:id="rId13" tooltip="1986"/>
              </a:rPr>
              <a:t>1986</a:t>
            </a:r>
            <a:r>
              <a:rPr lang="ru-RU" sz="8000" dirty="0">
                <a:solidFill>
                  <a:srgbClr val="FFFF00"/>
                </a:solidFill>
              </a:rPr>
              <a:t>—</a:t>
            </a:r>
            <a:r>
              <a:rPr lang="ru-RU" sz="8000" dirty="0">
                <a:solidFill>
                  <a:srgbClr val="FFFF00"/>
                </a:solidFill>
                <a:hlinkClick r:id="rId14" tooltip="1989"/>
              </a:rPr>
              <a:t>1989</a:t>
            </a:r>
            <a:endParaRPr lang="ru-RU" sz="8000" dirty="0">
              <a:solidFill>
                <a:srgbClr val="FFFF00"/>
              </a:solidFill>
            </a:endParaRPr>
          </a:p>
          <a:p>
            <a:r>
              <a:rPr lang="ru-RU" sz="8000" dirty="0" err="1">
                <a:solidFill>
                  <a:srgbClr val="FFFF00"/>
                </a:solidFill>
              </a:rPr>
              <a:t>Поул</a:t>
            </a:r>
            <a:r>
              <a:rPr lang="ru-RU" sz="8000" dirty="0">
                <a:solidFill>
                  <a:srgbClr val="FFFF00"/>
                </a:solidFill>
              </a:rPr>
              <a:t> </a:t>
            </a:r>
            <a:r>
              <a:rPr lang="ru-RU" sz="8000" dirty="0" err="1">
                <a:solidFill>
                  <a:srgbClr val="FFFF00"/>
                </a:solidFill>
              </a:rPr>
              <a:t>Хартлинг</a:t>
            </a:r>
            <a:r>
              <a:rPr lang="ru-RU" sz="8000" dirty="0">
                <a:solidFill>
                  <a:srgbClr val="FFFF00"/>
                </a:solidFill>
              </a:rPr>
              <a:t> (</a:t>
            </a:r>
            <a:r>
              <a:rPr lang="ru-RU" sz="8000" dirty="0">
                <a:solidFill>
                  <a:srgbClr val="FFFF00"/>
                </a:solidFill>
                <a:hlinkClick r:id="rId15" tooltip="Дания"/>
              </a:rPr>
              <a:t>Дания</a:t>
            </a:r>
            <a:r>
              <a:rPr lang="ru-RU" sz="8000" dirty="0">
                <a:solidFill>
                  <a:srgbClr val="FFFF00"/>
                </a:solidFill>
              </a:rPr>
              <a:t>) </a:t>
            </a:r>
            <a:r>
              <a:rPr lang="ru-RU" sz="8000" dirty="0">
                <a:solidFill>
                  <a:srgbClr val="FFFF00"/>
                </a:solidFill>
                <a:hlinkClick r:id="rId16" tooltip="1978"/>
              </a:rPr>
              <a:t>1978</a:t>
            </a:r>
            <a:r>
              <a:rPr lang="ru-RU" sz="8000" dirty="0">
                <a:solidFill>
                  <a:srgbClr val="FFFF00"/>
                </a:solidFill>
              </a:rPr>
              <a:t>—</a:t>
            </a:r>
            <a:r>
              <a:rPr lang="ru-RU" sz="8000" dirty="0">
                <a:solidFill>
                  <a:srgbClr val="FFFF00"/>
                </a:solidFill>
                <a:hlinkClick r:id="rId17" tooltip="1985"/>
              </a:rPr>
              <a:t>1985</a:t>
            </a:r>
            <a:endParaRPr lang="ru-RU" sz="8000" dirty="0">
              <a:solidFill>
                <a:srgbClr val="FFFF00"/>
              </a:solidFill>
            </a:endParaRPr>
          </a:p>
          <a:p>
            <a:r>
              <a:rPr lang="ru-RU" sz="8000" dirty="0" err="1">
                <a:solidFill>
                  <a:srgbClr val="FFFF00"/>
                </a:solidFill>
                <a:hlinkClick r:id="rId18" tooltip="Ага-хан, Садруддин"/>
              </a:rPr>
              <a:t>Садруддин</a:t>
            </a:r>
            <a:r>
              <a:rPr lang="ru-RU" sz="8000" dirty="0">
                <a:solidFill>
                  <a:srgbClr val="FFFF00"/>
                </a:solidFill>
                <a:hlinkClick r:id="rId18" tooltip="Ага-хан, Садруддин"/>
              </a:rPr>
              <a:t> Ага-хан</a:t>
            </a:r>
            <a:r>
              <a:rPr lang="ru-RU" sz="8000" dirty="0">
                <a:solidFill>
                  <a:srgbClr val="FFFF00"/>
                </a:solidFill>
              </a:rPr>
              <a:t> (</a:t>
            </a:r>
            <a:r>
              <a:rPr lang="ru-RU" sz="8000" dirty="0">
                <a:solidFill>
                  <a:srgbClr val="FFFF00"/>
                </a:solidFill>
                <a:hlinkClick r:id="rId19" tooltip="Иран"/>
              </a:rPr>
              <a:t>Иран</a:t>
            </a:r>
            <a:r>
              <a:rPr lang="ru-RU" sz="8000" dirty="0">
                <a:solidFill>
                  <a:srgbClr val="FFFF00"/>
                </a:solidFill>
              </a:rPr>
              <a:t>) </a:t>
            </a:r>
            <a:r>
              <a:rPr lang="ru-RU" sz="8000" dirty="0">
                <a:solidFill>
                  <a:srgbClr val="FFFF00"/>
                </a:solidFill>
                <a:hlinkClick r:id="rId20" tooltip="1965"/>
              </a:rPr>
              <a:t>1965</a:t>
            </a:r>
            <a:r>
              <a:rPr lang="ru-RU" sz="8000" dirty="0">
                <a:solidFill>
                  <a:srgbClr val="FFFF00"/>
                </a:solidFill>
              </a:rPr>
              <a:t>—</a:t>
            </a:r>
            <a:r>
              <a:rPr lang="ru-RU" sz="8000" dirty="0">
                <a:solidFill>
                  <a:srgbClr val="FFFF00"/>
                </a:solidFill>
                <a:hlinkClick r:id="rId21" tooltip="1977"/>
              </a:rPr>
              <a:t>1977</a:t>
            </a:r>
            <a:endParaRPr lang="ru-RU" sz="8000" dirty="0">
              <a:solidFill>
                <a:srgbClr val="FFFF00"/>
              </a:solidFill>
            </a:endParaRPr>
          </a:p>
          <a:p>
            <a:r>
              <a:rPr lang="ru-RU" sz="8000" dirty="0">
                <a:solidFill>
                  <a:srgbClr val="FFFF00"/>
                </a:solidFill>
              </a:rPr>
              <a:t>Феликс </a:t>
            </a:r>
            <a:r>
              <a:rPr lang="ru-RU" sz="8000" dirty="0" err="1">
                <a:solidFill>
                  <a:srgbClr val="FFFF00"/>
                </a:solidFill>
              </a:rPr>
              <a:t>Шнайдер</a:t>
            </a:r>
            <a:r>
              <a:rPr lang="ru-RU" sz="8000" dirty="0">
                <a:solidFill>
                  <a:srgbClr val="FFFF00"/>
                </a:solidFill>
              </a:rPr>
              <a:t> (Швейцария) </a:t>
            </a:r>
            <a:r>
              <a:rPr lang="ru-RU" sz="8000" dirty="0">
                <a:solidFill>
                  <a:srgbClr val="FFFF00"/>
                </a:solidFill>
                <a:hlinkClick r:id="rId22" tooltip="1960"/>
              </a:rPr>
              <a:t>1960</a:t>
            </a:r>
            <a:r>
              <a:rPr lang="ru-RU" sz="8000" dirty="0">
                <a:solidFill>
                  <a:srgbClr val="FFFF00"/>
                </a:solidFill>
              </a:rPr>
              <a:t>—</a:t>
            </a:r>
            <a:r>
              <a:rPr lang="ru-RU" sz="8000" dirty="0">
                <a:solidFill>
                  <a:srgbClr val="FFFF00"/>
                </a:solidFill>
                <a:hlinkClick r:id="rId20" tooltip="1965"/>
              </a:rPr>
              <a:t>1965</a:t>
            </a:r>
            <a:endParaRPr lang="ru-RU" sz="8000" dirty="0">
              <a:solidFill>
                <a:srgbClr val="FFFF00"/>
              </a:solidFill>
            </a:endParaRPr>
          </a:p>
          <a:p>
            <a:r>
              <a:rPr lang="ru-RU" sz="8000" dirty="0">
                <a:solidFill>
                  <a:srgbClr val="FFFF00"/>
                </a:solidFill>
              </a:rPr>
              <a:t>Август </a:t>
            </a:r>
            <a:r>
              <a:rPr lang="ru-RU" sz="8000" dirty="0" err="1">
                <a:solidFill>
                  <a:srgbClr val="FFFF00"/>
                </a:solidFill>
              </a:rPr>
              <a:t>Линдт</a:t>
            </a:r>
            <a:r>
              <a:rPr lang="ru-RU" sz="8000" dirty="0">
                <a:solidFill>
                  <a:srgbClr val="FFFF00"/>
                </a:solidFill>
              </a:rPr>
              <a:t> (Швейцария) </a:t>
            </a:r>
            <a:r>
              <a:rPr lang="ru-RU" sz="8000" dirty="0">
                <a:solidFill>
                  <a:srgbClr val="FFFF00"/>
                </a:solidFill>
                <a:hlinkClick r:id="rId23" tooltip="1956"/>
              </a:rPr>
              <a:t>1956</a:t>
            </a:r>
            <a:r>
              <a:rPr lang="ru-RU" sz="8000" dirty="0">
                <a:solidFill>
                  <a:srgbClr val="FFFF00"/>
                </a:solidFill>
              </a:rPr>
              <a:t>—1960</a:t>
            </a:r>
          </a:p>
          <a:p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Содержимое 4" descr="http://upload.wikimedia.org/wikipedia/commons/thumb/8/88/UNHCR.svg/180px-UNHCR.svg.png"/>
          <p:cNvPicPr>
            <a:picLocks noGrp="1"/>
          </p:cNvPicPr>
          <p:nvPr>
            <p:ph sz="quarter" idx="2"/>
          </p:nvPr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104112" y="1772816"/>
            <a:ext cx="3563888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450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131" y="-44332"/>
            <a:ext cx="10178322" cy="149213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10-й Верховный </a:t>
            </a:r>
            <a:r>
              <a:rPr lang="ru-RU" dirty="0" smtClean="0"/>
              <a:t>комиссар УВКБ ООН</a:t>
            </a:r>
            <a:br>
              <a:rPr lang="ru-RU" dirty="0" smtClean="0"/>
            </a:br>
            <a:r>
              <a:rPr lang="ru-RU" dirty="0" smtClean="0"/>
              <a:t>2005-2015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35560" y="1524000"/>
            <a:ext cx="4464496" cy="5001344"/>
          </a:xfrm>
        </p:spPr>
        <p:txBody>
          <a:bodyPr>
            <a:noAutofit/>
          </a:bodyPr>
          <a:lstStyle/>
          <a:p>
            <a:r>
              <a:rPr lang="ru-RU" sz="3600" b="1" dirty="0" err="1"/>
              <a:t>Антониу</a:t>
            </a:r>
            <a:r>
              <a:rPr lang="ru-RU" sz="3600" b="1" dirty="0"/>
              <a:t> </a:t>
            </a:r>
            <a:r>
              <a:rPr lang="ru-RU" sz="3600" b="1" dirty="0" err="1"/>
              <a:t>Гутерреш</a:t>
            </a:r>
            <a:r>
              <a:rPr lang="ru-RU" sz="3600" dirty="0"/>
              <a:t> </a:t>
            </a:r>
          </a:p>
          <a:p>
            <a:r>
              <a:rPr lang="ru-RU" sz="3600" dirty="0"/>
              <a:t>бывший премьер-министр, генеральный секретарь Социалистической партии Португалии</a:t>
            </a:r>
          </a:p>
        </p:txBody>
      </p:sp>
      <p:pic>
        <p:nvPicPr>
          <p:cNvPr id="5" name="Содержимое 4" descr="Антониу Гутерреш">
            <a:hlinkClick r:id="rId2" tooltip="&quot;Антониу Гутерреш&quot;"/>
          </p:cNvPr>
          <p:cNvPicPr>
            <a:picLocks noGrp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8656" y="1485900"/>
            <a:ext cx="3384376" cy="507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611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err="1" smtClean="0"/>
              <a:t>Антониу</a:t>
            </a:r>
            <a:r>
              <a:rPr lang="ru-RU" b="1" dirty="0" smtClean="0"/>
              <a:t> </a:t>
            </a:r>
            <a:r>
              <a:rPr lang="ru-RU" b="1" dirty="0" err="1" smtClean="0"/>
              <a:t>Гутерриш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400" dirty="0" smtClean="0"/>
              <a:t>10-й по счету Верховный комиссар Агентства ООН по делам беженцев, официально приступил к своим обязанностям 15 июня 2005 года. Бывший премьер-министр Португалии </a:t>
            </a:r>
            <a:r>
              <a:rPr lang="ru-RU" sz="2400" dirty="0" err="1" smtClean="0"/>
              <a:t>Гутерриш</a:t>
            </a:r>
            <a:r>
              <a:rPr lang="ru-RU" sz="2400" dirty="0" smtClean="0"/>
              <a:t> был избран на этот пост Генеральной Ассамблеей ООН сроком на 5 лет. В апреле 2010 года Генеральная Ассамблея ООН переизбрала </a:t>
            </a:r>
            <a:r>
              <a:rPr lang="ru-RU" sz="2400" dirty="0" err="1" smtClean="0"/>
              <a:t>Антониу</a:t>
            </a:r>
            <a:r>
              <a:rPr lang="ru-RU" sz="2400" dirty="0" smtClean="0"/>
              <a:t> </a:t>
            </a:r>
            <a:r>
              <a:rPr lang="ru-RU" sz="2400" dirty="0" err="1" smtClean="0"/>
              <a:t>Гутерриша</a:t>
            </a:r>
            <a:r>
              <a:rPr lang="ru-RU" sz="2400" dirty="0" smtClean="0"/>
              <a:t> еще на пять лет.</a:t>
            </a:r>
            <a:r>
              <a:rPr lang="ru-RU" sz="2400" dirty="0"/>
              <a:t> </a:t>
            </a: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38219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33_133_Copy%20of%206d173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7214" y="0"/>
            <a:ext cx="4537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1524000" y="333376"/>
            <a:ext cx="3132138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folHlink"/>
                </a:solidFill>
                <a:latin typeface="Tahoma" pitchFamily="34" charset="0"/>
              </a:rPr>
              <a:t>верховный комиссар </a:t>
            </a:r>
          </a:p>
          <a:p>
            <a:r>
              <a:rPr lang="ru-RU">
                <a:solidFill>
                  <a:schemeClr val="folHlink"/>
                </a:solidFill>
                <a:latin typeface="Tahoma" pitchFamily="34" charset="0"/>
              </a:rPr>
              <a:t>по делам русских беженцев</a:t>
            </a:r>
          </a:p>
          <a:p>
            <a:r>
              <a:rPr lang="ru-RU">
                <a:solidFill>
                  <a:schemeClr val="folHlink"/>
                </a:solidFill>
                <a:latin typeface="Tahoma" pitchFamily="34" charset="0"/>
              </a:rPr>
              <a:t>ФРИТЬОФ НАНСЕН</a:t>
            </a:r>
          </a:p>
          <a:p>
            <a:endParaRPr lang="ru-RU">
              <a:latin typeface="Tahoma" pitchFamily="34" charset="0"/>
            </a:endParaRPr>
          </a:p>
          <a:p>
            <a:endParaRPr lang="ru-RU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31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545" y="236001"/>
            <a:ext cx="8682168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 1 января 2016 г. Верховный комиссар УВКБ ООН – </a:t>
            </a:r>
            <a:r>
              <a:rPr lang="ru-RU" dirty="0" err="1" smtClean="0"/>
              <a:t>Филиппо</a:t>
            </a:r>
            <a:r>
              <a:rPr lang="ru-RU" dirty="0" smtClean="0"/>
              <a:t> Гранди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666" y="2275514"/>
            <a:ext cx="5221022" cy="4475162"/>
          </a:xfrm>
        </p:spPr>
      </p:pic>
    </p:spTree>
    <p:extLst>
      <p:ext uri="{BB962C8B-B14F-4D97-AF65-F5344CB8AC3E}">
        <p14:creationId xmlns:p14="http://schemas.microsoft.com/office/powerpoint/2010/main" val="25536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Филиппо</a:t>
            </a:r>
            <a:r>
              <a:rPr lang="ru-RU" dirty="0"/>
              <a:t> Гранди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1268570"/>
            <a:ext cx="10178322" cy="3593591"/>
          </a:xfrm>
        </p:spPr>
        <p:txBody>
          <a:bodyPr>
            <a:noAutofit/>
          </a:bodyPr>
          <a:lstStyle/>
          <a:p>
            <a:r>
              <a:rPr lang="ru-RU" sz="3200" dirty="0" smtClean="0"/>
              <a:t>Большой </a:t>
            </a:r>
            <a:r>
              <a:rPr lang="ru-RU" sz="3200" dirty="0"/>
              <a:t>опыт работы с беженцами. С 2010 по 2014 годы он был Генеральным комиссаром Ближневосточного агентства для помощи палестинским беженцам. До этого работал в представительствах ООН в Афганистане, Судане, Сирии, Турции и Ираке, а также возглавлял гуманитарные операции в Кении, Бенине, Гане, Либерии, Демократической Республике Конго и Йемене.</a:t>
            </a:r>
          </a:p>
        </p:txBody>
      </p:sp>
    </p:spTree>
    <p:extLst>
      <p:ext uri="{BB962C8B-B14F-4D97-AF65-F5344CB8AC3E}">
        <p14:creationId xmlns:p14="http://schemas.microsoft.com/office/powerpoint/2010/main" val="410781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Международная защита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0313" y="1128451"/>
            <a:ext cx="10178322" cy="5272349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3600" dirty="0" smtClean="0"/>
              <a:t>это действия</a:t>
            </a:r>
            <a:r>
              <a:rPr lang="ru-RU" sz="3600" dirty="0"/>
              <a:t>, призванные обеспечить </a:t>
            </a:r>
            <a:r>
              <a:rPr lang="ru-RU" sz="3600" dirty="0" smtClean="0"/>
              <a:t>лицам (женщинам</a:t>
            </a:r>
            <a:r>
              <a:rPr lang="ru-RU" sz="3600" dirty="0"/>
              <a:t>, мужчинам, девочкам и </a:t>
            </a:r>
            <a:r>
              <a:rPr lang="ru-RU" sz="3600" dirty="0" smtClean="0"/>
              <a:t>мальчикам), </a:t>
            </a:r>
            <a:r>
              <a:rPr lang="ru-RU" sz="3600" dirty="0"/>
              <a:t>относящимся к компетенции УВКБ ООН, равный 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</a:t>
            </a:r>
            <a:r>
              <a:rPr lang="ru-RU" sz="3600" dirty="0"/>
              <a:t> к правам и 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пользование</a:t>
            </a:r>
            <a:r>
              <a:rPr lang="ru-RU" sz="3600" dirty="0"/>
              <a:t> ими согласно соответствующим сводам права (включая международное гуманитарное право, право в области прав человека и право, касающееся беженцев).</a:t>
            </a:r>
          </a:p>
        </p:txBody>
      </p:sp>
    </p:spTree>
    <p:extLst>
      <p:ext uri="{BB962C8B-B14F-4D97-AF65-F5344CB8AC3E}">
        <p14:creationId xmlns:p14="http://schemas.microsoft.com/office/powerpoint/2010/main" val="25900215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Договорная база института прав беженцев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0612" y="1707777"/>
            <a:ext cx="11053482" cy="47871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dirty="0" smtClean="0"/>
              <a:t>включает </a:t>
            </a:r>
            <a:r>
              <a:rPr lang="ru-RU" sz="4000" dirty="0"/>
              <a:t>конвенции и соглашения двух категорий</a:t>
            </a:r>
            <a:r>
              <a:rPr lang="ru-RU" sz="4000" dirty="0" smtClean="0"/>
              <a:t>:</a:t>
            </a:r>
          </a:p>
          <a:p>
            <a:r>
              <a:rPr lang="ru-RU" sz="4000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непосредственно регулирующие статус беженцев</a:t>
            </a:r>
            <a:r>
              <a:rPr lang="ru-RU" sz="4000" dirty="0"/>
              <a:t>;</a:t>
            </a:r>
          </a:p>
          <a:p>
            <a:r>
              <a:rPr lang="ru-RU" sz="40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касающиеся прав человека</a:t>
            </a:r>
            <a:r>
              <a:rPr lang="ru-RU" sz="4000" dirty="0"/>
              <a:t>, но применимые к беженцам либо со­держащие конкретные положения, определяющие их статус.</a:t>
            </a:r>
          </a:p>
        </p:txBody>
      </p:sp>
    </p:spTree>
    <p:extLst>
      <p:ext uri="{BB962C8B-B14F-4D97-AF65-F5344CB8AC3E}">
        <p14:creationId xmlns:p14="http://schemas.microsoft.com/office/powerpoint/2010/main" val="2166837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/>
              <a:t>Статусные документы УВКБ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274585942"/>
              </p:ext>
            </p:extLst>
          </p:nvPr>
        </p:nvGraphicFramePr>
        <p:xfrm>
          <a:off x="1981200" y="1752601"/>
          <a:ext cx="76200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278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Конвенционное Определение </a:t>
            </a:r>
            <a:r>
              <a:rPr lang="ru-RU" sz="4000" dirty="0"/>
              <a:t>понятия «беженец»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1251678" y="1617848"/>
            <a:ext cx="10178322" cy="3593591"/>
          </a:xfrm>
        </p:spPr>
        <p:txBody>
          <a:bodyPr>
            <a:noAutofit/>
          </a:bodyPr>
          <a:lstStyle/>
          <a:p>
            <a:r>
              <a:rPr lang="ru-RU" sz="2800" i="1" dirty="0"/>
              <a:t>«иностранец, который оказался на территории какого-либо государства, опасаясь </a:t>
            </a:r>
            <a:r>
              <a:rPr lang="ru-RU" sz="2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стать жертвой преследования </a:t>
            </a:r>
            <a:r>
              <a:rPr lang="ru-RU" sz="2800" i="1" dirty="0"/>
              <a:t>по признаку </a:t>
            </a:r>
            <a:endParaRPr lang="ru-RU" sz="2800" i="1" dirty="0" smtClean="0"/>
          </a:p>
          <a:p>
            <a:r>
              <a:rPr lang="ru-RU" sz="2800" i="1" dirty="0" smtClean="0">
                <a:solidFill>
                  <a:schemeClr val="tx1"/>
                </a:solidFill>
              </a:rPr>
              <a:t>рас</a:t>
            </a:r>
            <a:r>
              <a:rPr lang="ru-RU" sz="2800" i="1" dirty="0" smtClean="0"/>
              <a:t>ы</a:t>
            </a:r>
            <a:r>
              <a:rPr lang="ru-RU" sz="2800" i="1" dirty="0"/>
              <a:t>, </a:t>
            </a:r>
            <a:endParaRPr lang="ru-RU" sz="2800" i="1" dirty="0" smtClean="0"/>
          </a:p>
          <a:p>
            <a:r>
              <a:rPr lang="ru-RU" sz="2800" i="1" dirty="0" smtClean="0"/>
              <a:t>вероисповедания</a:t>
            </a:r>
            <a:r>
              <a:rPr lang="ru-RU" sz="2800" i="1" dirty="0"/>
              <a:t>, </a:t>
            </a:r>
            <a:endParaRPr lang="ru-RU" sz="2800" i="1" dirty="0" smtClean="0"/>
          </a:p>
          <a:p>
            <a:r>
              <a:rPr lang="ru-RU" sz="2800" i="1" dirty="0" smtClean="0"/>
              <a:t>гражданства</a:t>
            </a:r>
            <a:r>
              <a:rPr lang="ru-RU" sz="2800" i="1" dirty="0"/>
              <a:t>, </a:t>
            </a:r>
            <a:endParaRPr lang="ru-RU" sz="2800" i="1" dirty="0" smtClean="0"/>
          </a:p>
          <a:p>
            <a:r>
              <a:rPr lang="ru-RU" sz="2800" i="1" dirty="0" smtClean="0"/>
              <a:t>национальности</a:t>
            </a:r>
            <a:r>
              <a:rPr lang="ru-RU" sz="2800" i="1" dirty="0"/>
              <a:t>, </a:t>
            </a:r>
            <a:endParaRPr lang="ru-RU" sz="2800" i="1" dirty="0" smtClean="0"/>
          </a:p>
          <a:p>
            <a:r>
              <a:rPr lang="ru-RU" sz="2800" i="1" dirty="0" smtClean="0"/>
              <a:t>принадлежности </a:t>
            </a:r>
            <a:r>
              <a:rPr lang="ru-RU" sz="2800" i="1" dirty="0"/>
              <a:t>к определенной социальной группе или </a:t>
            </a:r>
            <a:endParaRPr lang="ru-RU" sz="2800" i="1" dirty="0" smtClean="0"/>
          </a:p>
          <a:p>
            <a:r>
              <a:rPr lang="ru-RU" sz="2800" i="1" dirty="0" smtClean="0"/>
              <a:t>политических </a:t>
            </a:r>
            <a:r>
              <a:rPr lang="ru-RU" sz="2800" i="1" dirty="0"/>
              <a:t>убеждений»</a:t>
            </a:r>
            <a:r>
              <a:rPr lang="ru-RU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165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51678" y="382385"/>
            <a:ext cx="10178322" cy="703465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Мандатная защита беженцев</a:t>
            </a:r>
            <a:endParaRPr lang="ru-RU" sz="4000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1251678" y="1617848"/>
            <a:ext cx="10178322" cy="489725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2800" dirty="0"/>
              <a:t>УВКБ ООН касалось, прежде всего, мигрантов, вынужденных покидать территорию своей страны из-за войн и вооруженных конфликтов и сопутствующих им обстоятельств. При этом главным критерием оставалось отсутствие возможности или нежелание страны происхождения беженцев предоставить защиту. </a:t>
            </a:r>
            <a:endParaRPr lang="ru-RU" sz="2800" dirty="0" smtClean="0"/>
          </a:p>
          <a:p>
            <a:r>
              <a:rPr lang="ru-RU" sz="2800" dirty="0" smtClean="0"/>
              <a:t>Резолюции ГА ООН 1957 и 1962 г. уполномочивали УВКБ ООН оказывать помощь тем, кто не попадал в полной мере под определение  Устава 1950 г. и Конвенции 1951 г.   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725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51678" y="382385"/>
            <a:ext cx="10178322" cy="703465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Мандатная защита беженцев</a:t>
            </a:r>
            <a:endParaRPr lang="ru-RU" sz="4000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1251678" y="1617848"/>
            <a:ext cx="10178322" cy="489725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3600" dirty="0" smtClean="0"/>
              <a:t>В 1980 г.  Исполком признал необходимость предоставления помощи лицам, бегущим  от стихийных бедствий, санкционирована помощь лицам, перемещенным внутри страны.</a:t>
            </a:r>
          </a:p>
          <a:p>
            <a:r>
              <a:rPr lang="ru-RU" sz="3600" dirty="0" smtClean="0"/>
              <a:t>В результате в правовой литературе стали употребляться два понятия: «</a:t>
            </a:r>
            <a:r>
              <a:rPr lang="ru-RU" sz="3600" b="1" dirty="0" smtClean="0"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мандатные</a:t>
            </a:r>
            <a:r>
              <a:rPr lang="ru-RU" sz="3600" dirty="0" smtClean="0"/>
              <a:t>» беженцы и «</a:t>
            </a:r>
            <a:r>
              <a:rPr lang="ru-RU" sz="3600" b="1" dirty="0" smtClean="0"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конвенционные</a:t>
            </a:r>
            <a:r>
              <a:rPr lang="ru-RU" sz="3600" dirty="0" smtClean="0"/>
              <a:t>» беженцы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0154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/>
              <a:t>Документами, доказывающими преследование по политическим мотивам, могут быть:</a:t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165" y="2057400"/>
            <a:ext cx="10851776" cy="4679576"/>
          </a:xfrm>
        </p:spPr>
        <p:txBody>
          <a:bodyPr>
            <a:normAutofit lnSpcReduction="10000"/>
          </a:bodyPr>
          <a:lstStyle/>
          <a:p>
            <a:pPr fontAlgn="base"/>
            <a:r>
              <a:rPr lang="ru-RU" dirty="0" smtClean="0"/>
              <a:t>Вызовы </a:t>
            </a:r>
            <a:r>
              <a:rPr lang="ru-RU" dirty="0"/>
              <a:t>в правоохранительные органы, документы решений суда, вызовы в прокуратуру, документы из налоговой — всё, что может свидетельствовать об ущемлении прав человека со стороны властей. Этот пункт имеет место, если в истории заявителя фигурирует преследование его по причине непринятия политических взглядов или социальной позиции, вследствие чего в отношении заявителя были совершены неправомерные действия со стороны органов власти.</a:t>
            </a:r>
          </a:p>
          <a:p>
            <a:pPr fontAlgn="base"/>
            <a:r>
              <a:rPr lang="ru-RU" dirty="0"/>
              <a:t>Медицинские справки о нанесении ущерба здоровью и справки от психолога, если такие имеются. Данные документы служат подтверждением того, что жизни и здоровью действительно представляется опасность и был нанесён ущерб.</a:t>
            </a:r>
          </a:p>
          <a:p>
            <a:pPr fontAlgn="base"/>
            <a:r>
              <a:rPr lang="ru-RU" dirty="0"/>
              <a:t>Показания свидетелей. Если есть люди, которые стали очевидцами неправомерных действий по отношению к </a:t>
            </a:r>
            <a:r>
              <a:rPr lang="ru-RU" dirty="0" smtClean="0"/>
              <a:t>заявител</a:t>
            </a:r>
            <a:r>
              <a:rPr lang="ru-RU" dirty="0"/>
              <a:t>ю</a:t>
            </a:r>
            <a:r>
              <a:rPr lang="ru-RU" dirty="0" smtClean="0"/>
              <a:t> </a:t>
            </a:r>
            <a:r>
              <a:rPr lang="ru-RU" dirty="0"/>
              <a:t>и могут подтвердить подлинность причины </a:t>
            </a:r>
            <a:r>
              <a:rPr lang="ru-RU" dirty="0" smtClean="0"/>
              <a:t>просьбы </a:t>
            </a:r>
            <a:r>
              <a:rPr lang="ru-RU" dirty="0"/>
              <a:t>о политическом убежище, их заявление также прилагается к основным документам. Заявление свидетеля пишется в свободной форме, оно заверяется личной подписью очевидца и копией его документа, подтверждающего личность (паспорта</a:t>
            </a:r>
            <a:r>
              <a:rPr lang="ru-RU" dirty="0" smtClean="0"/>
              <a:t>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26767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/>
              <a:t>Документами, доказывающими преследование по политическим мотивам, могут быть:</a:t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165" y="2057400"/>
            <a:ext cx="10851776" cy="4679576"/>
          </a:xfrm>
        </p:spPr>
        <p:txBody>
          <a:bodyPr>
            <a:noAutofit/>
          </a:bodyPr>
          <a:lstStyle/>
          <a:p>
            <a:pPr fontAlgn="base"/>
            <a:r>
              <a:rPr lang="ru-RU" sz="2200" dirty="0"/>
              <a:t>Фото и видео, подтверждающие </a:t>
            </a:r>
            <a:r>
              <a:rPr lang="ru-RU" sz="2200" dirty="0" smtClean="0"/>
              <a:t>принадлежность заявителя </a:t>
            </a:r>
            <a:r>
              <a:rPr lang="ru-RU" sz="2200" dirty="0"/>
              <a:t>к каким-либо политическим организациям или общественным движениям, участие в митингах и многое другое. Сюда же можно отнести фотографии, на которых запечатлены телесные повреждения, </a:t>
            </a:r>
            <a:r>
              <a:rPr lang="ru-RU" sz="2200" dirty="0" smtClean="0"/>
              <a:t>порча </a:t>
            </a:r>
            <a:r>
              <a:rPr lang="ru-RU" sz="2200" dirty="0"/>
              <a:t>имущества, угрозы. На фотографии целесообразно с обратной стороны оставить подпись с датой съёмки и изображённого на ней действия.</a:t>
            </a:r>
          </a:p>
          <a:p>
            <a:pPr fontAlgn="base"/>
            <a:r>
              <a:rPr lang="ru-RU" sz="2200" dirty="0"/>
              <a:t>Материалы из газет или любых других местных изданий. Это могут быть вырезки отдельных статей, в которых освещается ваша ситуация или которые каким-либо образом затрагивают тему вашего бегства из страны.</a:t>
            </a:r>
          </a:p>
          <a:p>
            <a:pPr fontAlgn="base"/>
            <a:r>
              <a:rPr lang="ru-RU" sz="2200" dirty="0"/>
              <a:t>Важно, что документы, прилагаемые в качестве свидетельства причины, должны быть </a:t>
            </a:r>
            <a:r>
              <a:rPr lang="ru-RU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переведены </a:t>
            </a:r>
            <a:r>
              <a:rPr lang="ru-RU" sz="2200" dirty="0"/>
              <a:t>на язык той страны, где </a:t>
            </a:r>
            <a:r>
              <a:rPr lang="ru-RU" sz="2200" dirty="0" smtClean="0"/>
              <a:t>заявитель намеревается </a:t>
            </a:r>
            <a:r>
              <a:rPr lang="ru-RU" sz="2200" dirty="0"/>
              <a:t>получить политическое убежище.</a:t>
            </a:r>
          </a:p>
        </p:txBody>
      </p:sp>
    </p:spTree>
    <p:extLst>
      <p:ext uri="{BB962C8B-B14F-4D97-AF65-F5344CB8AC3E}">
        <p14:creationId xmlns:p14="http://schemas.microsoft.com/office/powerpoint/2010/main" val="2026922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/>
              <a:t>РЕШЕНИЕ ВОПРОСА О ПАСПОРТАХ  В ЛИГЕ НАЦИЙ</a:t>
            </a:r>
          </a:p>
        </p:txBody>
      </p:sp>
      <p:sp>
        <p:nvSpPr>
          <p:cNvPr id="7577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738282" y="1905000"/>
            <a:ext cx="8631268" cy="4191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folHlink"/>
                </a:solidFill>
                <a:latin typeface="Times New Roman" pitchFamily="18" charset="0"/>
              </a:rPr>
              <a:t>22–24 августа 1921 г.</a:t>
            </a:r>
            <a:r>
              <a:rPr lang="ru-RU" sz="2800" dirty="0" smtClean="0">
                <a:latin typeface="Times New Roman" pitchFamily="18" charset="0"/>
              </a:rPr>
              <a:t> на конференции уполномоченных правительств в Женеве </a:t>
            </a:r>
            <a:r>
              <a:rPr lang="ru-RU" sz="2800" b="1" dirty="0" smtClean="0">
                <a:latin typeface="Times New Roman" pitchFamily="18" charset="0"/>
              </a:rPr>
              <a:t>впервые</a:t>
            </a:r>
            <a:r>
              <a:rPr lang="ru-RU" sz="2800" dirty="0" smtClean="0">
                <a:latin typeface="Times New Roman" pitchFamily="18" charset="0"/>
              </a:rPr>
              <a:t> поставлен вопрос о предоставлении паспортов для россиян-апатридов </a:t>
            </a:r>
          </a:p>
          <a:p>
            <a:pPr eaLnBrk="1" hangingPunct="1">
              <a:defRPr/>
            </a:pPr>
            <a:r>
              <a:rPr lang="ru-RU" sz="2800" dirty="0" smtClean="0">
                <a:solidFill>
                  <a:schemeClr val="folHlink"/>
                </a:solidFill>
                <a:latin typeface="Times New Roman" pitchFamily="18" charset="0"/>
              </a:rPr>
              <a:t>4 и 24 ноября 1921 г.</a:t>
            </a:r>
            <a:r>
              <a:rPr lang="ru-RU" sz="2800" dirty="0" smtClean="0">
                <a:latin typeface="Times New Roman" pitchFamily="18" charset="0"/>
              </a:rPr>
              <a:t> обсуждение на заседаниях совещательного комитета вопроса о паспортах для беженцев </a:t>
            </a:r>
          </a:p>
          <a:p>
            <a:pPr eaLnBrk="1" hangingPunct="1">
              <a:defRPr/>
            </a:pPr>
            <a:r>
              <a:rPr lang="ru-RU" sz="2800" dirty="0" smtClean="0">
                <a:solidFill>
                  <a:schemeClr val="folHlink"/>
                </a:solidFill>
                <a:latin typeface="Times New Roman" pitchFamily="18" charset="0"/>
              </a:rPr>
              <a:t>24–25 марта 1922 г.</a:t>
            </a:r>
            <a:r>
              <a:rPr lang="ru-RU" sz="2800" dirty="0" smtClean="0">
                <a:latin typeface="Times New Roman" pitchFamily="18" charset="0"/>
              </a:rPr>
              <a:t> доклад Ф. Нансена в совете Лиги наций о паспортах для беженцев</a:t>
            </a:r>
          </a:p>
        </p:txBody>
      </p:sp>
    </p:spTree>
    <p:extLst>
      <p:ext uri="{BB962C8B-B14F-4D97-AF65-F5344CB8AC3E}">
        <p14:creationId xmlns:p14="http://schemas.microsoft.com/office/powerpoint/2010/main" val="127038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7505" y="382385"/>
            <a:ext cx="11093823" cy="2575968"/>
          </a:xfrm>
        </p:spPr>
        <p:txBody>
          <a:bodyPr>
            <a:normAutofit fontScale="90000"/>
          </a:bodyPr>
          <a:lstStyle/>
          <a:p>
            <a:r>
              <a:rPr lang="ru-RU" dirty="0"/>
              <a:t>конвенции универсального и регионального характера, касающиеся </a:t>
            </a:r>
            <a:r>
              <a:rPr lang="ru-RU" dirty="0">
                <a:solidFill>
                  <a:srgbClr val="FF0000"/>
                </a:solidFill>
              </a:rPr>
              <a:t>основных прав человека</a:t>
            </a:r>
            <a:r>
              <a:rPr lang="ru-RU" dirty="0"/>
              <a:t>, при­менимых к беженцам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3418" y="3106271"/>
            <a:ext cx="10743099" cy="3593591"/>
          </a:xfrm>
        </p:spPr>
        <p:txBody>
          <a:bodyPr>
            <a:no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Международная</a:t>
            </a:r>
            <a:r>
              <a:rPr lang="ru-RU" sz="3600" dirty="0"/>
              <a:t> кон­венция о ликвидации всех форм расовой дискриминации 1965 г</a:t>
            </a:r>
            <a:r>
              <a:rPr lang="ru-RU" sz="3600" dirty="0" smtClean="0"/>
              <a:t>.,</a:t>
            </a:r>
          </a:p>
          <a:p>
            <a:r>
              <a:rPr lang="ru-RU" sz="3600" dirty="0" smtClean="0"/>
              <a:t> </a:t>
            </a:r>
            <a:r>
              <a:rPr lang="ru-RU" sz="3600" dirty="0"/>
              <a:t>пак­ты о правах человека 1966 г</a:t>
            </a:r>
            <a:r>
              <a:rPr lang="ru-RU" sz="3600" dirty="0" smtClean="0"/>
              <a:t>.,</a:t>
            </a:r>
          </a:p>
          <a:p>
            <a:r>
              <a:rPr lang="ru-RU" sz="3600" dirty="0" smtClean="0"/>
              <a:t> </a:t>
            </a:r>
            <a:r>
              <a:rPr lang="ru-RU" sz="3600" dirty="0"/>
              <a:t>Конвенция против пыток и других жес­токих, бесчеловечных или унижающих достоинство видов обращения и наказания 1984 г. </a:t>
            </a:r>
            <a:endParaRPr lang="ru-RU" sz="3600" dirty="0" smtClean="0"/>
          </a:p>
        </p:txBody>
      </p:sp>
    </p:spTree>
    <p:extLst>
      <p:ext uri="{BB962C8B-B14F-4D97-AF65-F5344CB8AC3E}">
        <p14:creationId xmlns:p14="http://schemas.microsoft.com/office/powerpoint/2010/main" val="305187200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региональные договоры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1290919"/>
            <a:ext cx="10178322" cy="45886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Европейская </a:t>
            </a:r>
            <a:r>
              <a:rPr lang="ru-RU" sz="2800" dirty="0"/>
              <a:t>конвен­ция о защите прав человека и основных свобод 1950 г., </a:t>
            </a:r>
          </a:p>
          <a:p>
            <a:r>
              <a:rPr lang="ru-RU" sz="2800" dirty="0"/>
              <a:t>Европейская конвенция по предупреждению пыток и бесчеловечного или унижаю­щего достоинство обращения или наказания 1987 г., </a:t>
            </a:r>
          </a:p>
          <a:p>
            <a:r>
              <a:rPr lang="ru-RU" sz="2800" dirty="0"/>
              <a:t>Африканская хар­тия об основных правах 1981 г., </a:t>
            </a:r>
          </a:p>
          <a:p>
            <a:r>
              <a:rPr lang="ru-RU" sz="2800" dirty="0"/>
              <a:t>Конвенция СНГ о правах и основных свободах человека 1995 г., </a:t>
            </a:r>
          </a:p>
          <a:p>
            <a:r>
              <a:rPr lang="ru-RU" sz="2800" dirty="0"/>
              <a:t>Американская конвенция о правах человека 1969 г</a:t>
            </a:r>
            <a:r>
              <a:rPr lang="ru-RU" sz="2800" dirty="0" smtClean="0"/>
              <a:t>.).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805353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Региональный уровень защиты беженцев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АФРИКА И ЛАТИНСКАЯ АМЕРИКА, Европа, СНГ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080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региональные договоры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1237130"/>
            <a:ext cx="10178322" cy="5432611"/>
          </a:xfrm>
        </p:spPr>
        <p:txBody>
          <a:bodyPr>
            <a:noAutofit/>
          </a:bodyPr>
          <a:lstStyle/>
          <a:p>
            <a:r>
              <a:rPr lang="ru-RU" sz="4000" dirty="0" smtClean="0"/>
              <a:t>хотя </a:t>
            </a:r>
            <a:r>
              <a:rPr lang="ru-RU" sz="4000" dirty="0"/>
              <a:t>и основываются на положениях Кон­венции 1951 г., либо имеют особенности в </a:t>
            </a:r>
            <a:endParaRPr lang="ru-RU" sz="4000" dirty="0" smtClean="0"/>
          </a:p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трактовке 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понятия «беже­нец» </a:t>
            </a:r>
            <a:r>
              <a:rPr lang="ru-RU" sz="4000" dirty="0"/>
              <a:t>(Конвенция ОАЕ 1969 г., Соглашение СНГ 1993 г</a:t>
            </a:r>
            <a:r>
              <a:rPr lang="ru-RU" sz="4000" dirty="0" smtClean="0"/>
              <a:t>. и др.), </a:t>
            </a:r>
          </a:p>
          <a:p>
            <a:r>
              <a:rPr lang="ru-RU" sz="4000" dirty="0" smtClean="0"/>
              <a:t>либо 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конк­ретизируют </a:t>
            </a:r>
            <a:r>
              <a:rPr lang="ru-RU" sz="4000" dirty="0"/>
              <a:t>вопросы, касающиеся предоставления убежища и пере­сечения границы </a:t>
            </a:r>
          </a:p>
        </p:txBody>
      </p:sp>
    </p:spTree>
    <p:extLst>
      <p:ext uri="{BB962C8B-B14F-4D97-AF65-F5344CB8AC3E}">
        <p14:creationId xmlns:p14="http://schemas.microsoft.com/office/powerpoint/2010/main" val="355052188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КОНВЕНЦИЯ 1969 ГОДА ПО КОНКРЕТНЫМ АСПЕКТАМ ПРОБЛЕМ БЕЖЕНЦЕВ В АФРИКЕ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892" y="2878429"/>
            <a:ext cx="10178322" cy="3593591"/>
          </a:xfrm>
        </p:spPr>
        <p:txBody>
          <a:bodyPr>
            <a:normAutofit/>
          </a:bodyPr>
          <a:lstStyle/>
          <a:p>
            <a:r>
              <a:rPr lang="ru-RU" sz="2400" b="1" dirty="0"/>
              <a:t>Термин "беженец" применяется также к любому лицу, которое вследствие внешней агрессии, оккупации, иностранного господства или событий, серьезно нарушающих общественный порядок в какой-то части страны или во всей стране его происхождения или гражданской принадлежности, вынуждено покинуть место своего обычного проживания и искать убежище в другом месте за пределами страны своего происхождения или гражданской принадлежности.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1429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6068" y="382385"/>
            <a:ext cx="10831132" cy="1492132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Картахенская</a:t>
            </a:r>
            <a:r>
              <a:rPr lang="ru-RU" dirty="0" smtClean="0"/>
              <a:t> декларация </a:t>
            </a:r>
            <a:r>
              <a:rPr lang="ru-RU" dirty="0"/>
              <a:t>о </a:t>
            </a:r>
            <a:r>
              <a:rPr lang="ru-RU" dirty="0" smtClean="0"/>
              <a:t>беженцах </a:t>
            </a:r>
            <a:r>
              <a:rPr lang="ru-RU" i="1" dirty="0" smtClean="0"/>
              <a:t>1984 г. </a:t>
            </a:r>
            <a:r>
              <a:rPr lang="ru-RU" sz="3100" dirty="0" smtClean="0"/>
              <a:t>Центральноамериканский </a:t>
            </a:r>
            <a:r>
              <a:rPr lang="ru-RU" sz="3100" dirty="0"/>
              <a:t>регион</a:t>
            </a:r>
            <a:br>
              <a:rPr lang="ru-RU" sz="3100" dirty="0"/>
            </a:b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лица, «которые бежали из страны, поскольку их жизни, безопасности или свободе угрожали всеобщее насилие, иностранная агрессия, внутренние конфликты, массовые нарушения прав человека или другие обстоятельства, приведшие к серьезному нарушению общественного порядка»</a:t>
            </a:r>
          </a:p>
        </p:txBody>
      </p:sp>
    </p:spTree>
    <p:extLst>
      <p:ext uri="{BB962C8B-B14F-4D97-AF65-F5344CB8AC3E}">
        <p14:creationId xmlns:p14="http://schemas.microsoft.com/office/powerpoint/2010/main" val="159562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Европейские документы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0313" y="1331260"/>
            <a:ext cx="10178322" cy="5217458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/>
              <a:t>Европейское соглашение об отме­не виз для беженцев (1959), </a:t>
            </a:r>
            <a:endParaRPr lang="ru-RU" sz="2800" dirty="0" smtClean="0"/>
          </a:p>
          <a:p>
            <a:r>
              <a:rPr lang="ru-RU" sz="2800" dirty="0" smtClean="0"/>
              <a:t>Европейское </a:t>
            </a:r>
            <a:r>
              <a:rPr lang="ru-RU" sz="2800" dirty="0"/>
              <a:t>соглашение о передаче от­ветственности за беженцев (1980), </a:t>
            </a:r>
            <a:endParaRPr lang="ru-RU" sz="2800" dirty="0" smtClean="0"/>
          </a:p>
          <a:p>
            <a:r>
              <a:rPr lang="ru-RU" sz="2800" dirty="0" smtClean="0"/>
              <a:t>Соглашение </a:t>
            </a:r>
            <a:r>
              <a:rPr lang="ru-RU" sz="2800" dirty="0"/>
              <a:t>Совета Европы, касаю­щиеся моряков-беженцев (1957) и Протокол к нему (1973</a:t>
            </a:r>
            <a:r>
              <a:rPr lang="ru-RU" sz="2800" dirty="0" smtClean="0"/>
              <a:t>)</a:t>
            </a:r>
          </a:p>
          <a:p>
            <a:r>
              <a:rPr lang="ru-RU" sz="2800" dirty="0"/>
              <a:t>Конвенция Европейского союза 1990 г. о применении Шенгенского соглашения 1985 г. </a:t>
            </a:r>
            <a:endParaRPr lang="ru-RU" sz="2800" dirty="0" smtClean="0"/>
          </a:p>
          <a:p>
            <a:r>
              <a:rPr lang="ru-RU" sz="2800" dirty="0" smtClean="0"/>
              <a:t>Договор о функционировании ЕС, ст. 78</a:t>
            </a:r>
          </a:p>
          <a:p>
            <a:r>
              <a:rPr lang="ru-RU" sz="2800" dirty="0" smtClean="0"/>
              <a:t>Дублинская </a:t>
            </a:r>
            <a:r>
              <a:rPr lang="ru-RU" sz="2800" dirty="0"/>
              <a:t>конвенция 1990 г., определяющая государство, ответственное за рассмотрение ходатайств о предоставлении убежища, поданных в одном из государств — членов Европейского </a:t>
            </a:r>
            <a:r>
              <a:rPr lang="ru-RU" sz="2800" dirty="0" smtClean="0"/>
              <a:t>сообщества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0277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ЕС  </a:t>
            </a:r>
            <a:r>
              <a:rPr lang="ru-RU" b="1" dirty="0">
                <a:hlinkClick r:id="rId2"/>
              </a:rPr>
              <a:t>Дублинская Конвенция 1990 года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hlinkClick r:id="rId3"/>
              </a:rPr>
              <a:t>Соглашение</a:t>
            </a:r>
            <a:r>
              <a:rPr lang="ru-RU" sz="2400" dirty="0" smtClean="0"/>
              <a:t> между государствами ЕС (принятое в 1990 г. и вступившее в силу в 1997 г.), определяющее, какая страна-член Европейского Союза  ответственна за рассмотрение заявлений о предоставлении </a:t>
            </a:r>
            <a:r>
              <a:rPr lang="ru-RU" sz="2400" dirty="0" smtClean="0">
                <a:hlinkClick r:id="rId4"/>
              </a:rPr>
              <a:t>статуса</a:t>
            </a:r>
            <a:r>
              <a:rPr lang="ru-RU" sz="2400" dirty="0" smtClean="0"/>
              <a:t> </a:t>
            </a:r>
            <a:r>
              <a:rPr lang="ru-RU" sz="2400" u="sng" dirty="0" smtClean="0">
                <a:solidFill>
                  <a:schemeClr val="accent1">
                    <a:lumMod val="75000"/>
                  </a:schemeClr>
                </a:solidFill>
              </a:rPr>
              <a:t>беженца</a:t>
            </a:r>
            <a:r>
              <a:rPr lang="ru-RU" sz="2400" dirty="0" smtClean="0"/>
              <a:t>, поданных в одном из договаривающихся государств. </a:t>
            </a:r>
            <a:r>
              <a:rPr lang="ru-RU" sz="2400" dirty="0" smtClean="0">
                <a:hlinkClick r:id="rId5"/>
              </a:rPr>
              <a:t>Конвенция</a:t>
            </a:r>
            <a:r>
              <a:rPr lang="ru-RU" sz="2400" dirty="0" smtClean="0"/>
              <a:t> предотвращает рассмотрение одних и тех же заявлений несколькими государствами-членами ЕС в одно и то же время, а также гарантирует, что заявитель не будет направляться (отсылаться) из государства в государство только потому, что никто не возьмет обязательство по рассмотрению его дела.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8170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 результате военных конфликтов на Ближнем Востоке, в Сирии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Европа переживает крупнейший со времен Второй мировой войны наплыв беженцев. Значительная их часть прибывает</a:t>
            </a:r>
            <a:r>
              <a:rPr lang="ru-RU" sz="2800" dirty="0" smtClean="0">
                <a:hlinkClick r:id="rId2"/>
              </a:rPr>
              <a:t> </a:t>
            </a:r>
            <a:r>
              <a:rPr lang="ru-RU" sz="2800" dirty="0" smtClean="0"/>
              <a:t>из Сирии и других стран Ближнего Востока, а также из Афганистана, Косово и других стран. </a:t>
            </a:r>
          </a:p>
          <a:p>
            <a:r>
              <a:rPr lang="ru-RU" sz="2800" dirty="0" smtClean="0"/>
              <a:t>Всего на конец июля 2015 года было подано около 500 тысяч прошений о предоставлении убежища — почти столько же, сколько за весь 2014 год.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129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 данным Еврокомиссии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 </a:t>
            </a:r>
            <a:r>
              <a:rPr lang="ru-RU" sz="3200" dirty="0"/>
              <a:t>каждый год в странах ЕС просят о предоставлении убежища 330 000 беженцев. Получить его могут только лица, сумевшие доказать, что у себя на родине они подвергаются преследованиям по политическим или религиозным мотивам. </a:t>
            </a:r>
            <a:r>
              <a:rPr lang="ru-RU" sz="3200" dirty="0" smtClean="0"/>
              <a:t>Убежище </a:t>
            </a:r>
            <a:r>
              <a:rPr lang="ru-RU" sz="3200" dirty="0"/>
              <a:t>получают около 70 тысяч человек в год.</a:t>
            </a:r>
          </a:p>
        </p:txBody>
      </p:sp>
    </p:spTree>
    <p:extLst>
      <p:ext uri="{BB962C8B-B14F-4D97-AF65-F5344CB8AC3E}">
        <p14:creationId xmlns:p14="http://schemas.microsoft.com/office/powerpoint/2010/main" val="408358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/>
              <a:t>ЦЕЛЬ ВВЕДЕНИЯ ПАСПОРТОВ ДЛЯ БЕЖЕНЦЕВ</a:t>
            </a:r>
          </a:p>
        </p:txBody>
      </p:sp>
      <p:sp>
        <p:nvSpPr>
          <p:cNvPr id="7680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251678" y="1590542"/>
            <a:ext cx="10178322" cy="421783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3600" dirty="0" smtClean="0">
                <a:solidFill>
                  <a:srgbClr val="FF66FF"/>
                </a:solidFill>
                <a:latin typeface="Times New Roman" pitchFamily="18" charset="0"/>
              </a:rPr>
              <a:t>компенсация отсутствующих удостоверений личности у изгнанников;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3600" dirty="0" smtClean="0">
                <a:solidFill>
                  <a:srgbClr val="FF66FF"/>
                </a:solidFill>
                <a:latin typeface="Times New Roman" pitchFamily="18" charset="0"/>
              </a:rPr>
              <a:t>универсализация имеющихся документов в том числе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3600" dirty="0" smtClean="0">
                <a:solidFill>
                  <a:srgbClr val="FF66FF"/>
                </a:solidFill>
                <a:latin typeface="Times New Roman" pitchFamily="18" charset="0"/>
              </a:rPr>
              <a:t>для выезда за границу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3600" dirty="0" smtClean="0">
                <a:solidFill>
                  <a:srgbClr val="FF66FF"/>
                </a:solidFill>
                <a:latin typeface="Times New Roman" pitchFamily="18" charset="0"/>
              </a:rPr>
              <a:t>облегчение получения виз и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3600" dirty="0" smtClean="0">
                <a:solidFill>
                  <a:srgbClr val="FF66FF"/>
                </a:solidFill>
                <a:latin typeface="Times New Roman" pitchFamily="18" charset="0"/>
              </a:rPr>
              <a:t>возможности трудоустройства в других странах</a:t>
            </a:r>
          </a:p>
        </p:txBody>
      </p:sp>
    </p:spTree>
    <p:extLst>
      <p:ext uri="{BB962C8B-B14F-4D97-AF65-F5344CB8AC3E}">
        <p14:creationId xmlns:p14="http://schemas.microsoft.com/office/powerpoint/2010/main" val="187751001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680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680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680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2" grpId="0"/>
      <p:bldP spid="76803" grpId="0" build="p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Dublin</a:t>
            </a:r>
            <a:r>
              <a:rPr lang="ru-RU" dirty="0"/>
              <a:t> II, или Дублинское </a:t>
            </a:r>
            <a:r>
              <a:rPr lang="ru-RU" dirty="0" smtClean="0"/>
              <a:t>предписание, 2003 год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Предоставление статуса беженца находится на усмотрении государства, где было подано соответствующее ходатайство. При этом </a:t>
            </a:r>
            <a:r>
              <a:rPr lang="ru-RU" sz="2800" dirty="0">
                <a:solidFill>
                  <a:srgbClr val="FF0000"/>
                </a:solidFill>
              </a:rPr>
              <a:t>статус действует только на территории того государства, где был предоставлен</a:t>
            </a:r>
            <a:r>
              <a:rPr lang="ru-RU" sz="2800" dirty="0"/>
              <a:t>. </a:t>
            </a:r>
          </a:p>
          <a:p>
            <a:r>
              <a:rPr lang="ru-RU" sz="2800" dirty="0"/>
              <a:t>Согласно новым правилам, во всех странах ЕС получить убежище впредь смогут и подвергающиеся преследованиям на родине </a:t>
            </a:r>
            <a:r>
              <a:rPr lang="ru-RU" sz="2800" dirty="0" err="1"/>
              <a:t>геи</a:t>
            </a:r>
            <a:r>
              <a:rPr lang="ru-RU" sz="2800" dirty="0"/>
              <a:t>, лесбиянки, транссексуалы, а также женщины, которым грозит обрезание. </a:t>
            </a:r>
          </a:p>
        </p:txBody>
      </p:sp>
    </p:spTree>
    <p:extLst>
      <p:ext uri="{BB962C8B-B14F-4D97-AF65-F5344CB8AC3E}">
        <p14:creationId xmlns:p14="http://schemas.microsoft.com/office/powerpoint/2010/main" val="117406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2208727"/>
            <a:ext cx="10178322" cy="3593591"/>
          </a:xfrm>
        </p:spPr>
        <p:txBody>
          <a:bodyPr>
            <a:normAutofit/>
          </a:bodyPr>
          <a:lstStyle/>
          <a:p>
            <a:r>
              <a:rPr lang="ru-RU" sz="3600" dirty="0"/>
              <a:t>В официальной газете Европейского Союза № L 180/31 от 29.06.2013 года был опубликован </a:t>
            </a:r>
            <a:r>
              <a:rPr lang="ru-RU" sz="3600" dirty="0">
                <a:hlinkClick r:id="rId2"/>
              </a:rPr>
              <a:t>новый регламент</a:t>
            </a:r>
            <a:r>
              <a:rPr lang="ru-RU" sz="3600" dirty="0"/>
              <a:t> под названием «Дублин III».</a:t>
            </a:r>
          </a:p>
        </p:txBody>
      </p:sp>
    </p:spTree>
    <p:extLst>
      <p:ext uri="{BB962C8B-B14F-4D97-AF65-F5344CB8AC3E}">
        <p14:creationId xmlns:p14="http://schemas.microsoft.com/office/powerpoint/2010/main" val="228702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Что нового содержится в регламенте «Дублин III</a:t>
            </a:r>
            <a:r>
              <a:rPr lang="ru-RU" dirty="0" smtClean="0"/>
              <a:t>»?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ru-RU" dirty="0"/>
          </a:p>
          <a:p>
            <a:r>
              <a:rPr lang="ru-RU" sz="2400" dirty="0"/>
              <a:t>изменились критерии определения семьи;</a:t>
            </a:r>
          </a:p>
          <a:p>
            <a:r>
              <a:rPr lang="ru-RU" sz="2400" dirty="0"/>
              <a:t>введена возможность приостановки рассмотрения прошения;</a:t>
            </a:r>
          </a:p>
          <a:p>
            <a:r>
              <a:rPr lang="ru-RU" sz="2400" dirty="0"/>
              <a:t>введены сроки для определения компетентного государства, рассматривающего запрос;</a:t>
            </a:r>
          </a:p>
          <a:p>
            <a:r>
              <a:rPr lang="ru-RU" sz="2400" dirty="0"/>
              <a:t>введена возможность задержки заявителя при явном риске побега;</a:t>
            </a:r>
          </a:p>
          <a:p>
            <a:r>
              <a:rPr lang="ru-RU" sz="2400" dirty="0"/>
              <a:t>возможен обмен информацией о здоровье просителя и других персональных данных перед процедурой перевода в другое государство.</a:t>
            </a:r>
          </a:p>
        </p:txBody>
      </p:sp>
    </p:spTree>
    <p:extLst>
      <p:ext uri="{BB962C8B-B14F-4D97-AF65-F5344CB8AC3E}">
        <p14:creationId xmlns:p14="http://schemas.microsoft.com/office/powerpoint/2010/main" val="137375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1504" y="274638"/>
            <a:ext cx="8826184" cy="778098"/>
          </a:xfrm>
        </p:spPr>
        <p:txBody>
          <a:bodyPr>
            <a:normAutofit fontScale="90000"/>
          </a:bodyPr>
          <a:lstStyle/>
          <a:p>
            <a:r>
              <a:rPr lang="ru-RU" sz="5400" dirty="0"/>
              <a:t>В июле 2015 года вступила в силу </a:t>
            </a:r>
            <a:r>
              <a:rPr lang="ru-RU" sz="5400" dirty="0">
                <a:hlinkClick r:id="rId2"/>
              </a:rPr>
              <a:t>директива по миграционной политике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55313" y="2395470"/>
            <a:ext cx="9002375" cy="434589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цель </a:t>
            </a:r>
            <a:r>
              <a:rPr lang="ru-RU" sz="3200" dirty="0"/>
              <a:t>которой – унифицировать процедуру приема беженцев во всех </a:t>
            </a:r>
            <a:r>
              <a:rPr lang="ru-RU" sz="3200" dirty="0" smtClean="0"/>
              <a:t>27 </a:t>
            </a:r>
            <a:r>
              <a:rPr lang="ru-RU" sz="3200" dirty="0"/>
              <a:t>странах-членах. </a:t>
            </a:r>
            <a:endParaRPr lang="ru-RU" sz="3200" dirty="0" smtClean="0"/>
          </a:p>
          <a:p>
            <a:r>
              <a:rPr lang="ru-RU" sz="3200" dirty="0" smtClean="0"/>
              <a:t> депутаты </a:t>
            </a:r>
            <a:r>
              <a:rPr lang="ru-RU" sz="3200" dirty="0"/>
              <a:t>Европарламента </a:t>
            </a:r>
            <a:r>
              <a:rPr lang="ru-RU" sz="3200" dirty="0" smtClean="0"/>
              <a:t>одобрили </a:t>
            </a:r>
            <a:r>
              <a:rPr lang="ru-RU" sz="3200" dirty="0"/>
              <a:t>ускорение процедуры получения убежища. Раньше она могла длиться более года. </a:t>
            </a:r>
            <a:endParaRPr lang="ru-RU" sz="3200" dirty="0" smtClean="0"/>
          </a:p>
          <a:p>
            <a:r>
              <a:rPr lang="ru-RU" sz="3200" dirty="0" smtClean="0"/>
              <a:t>По </a:t>
            </a:r>
            <a:r>
              <a:rPr lang="ru-RU" sz="3200" dirty="0"/>
              <a:t>новым правилам, на нее отводится 6 </a:t>
            </a:r>
            <a:r>
              <a:rPr lang="ru-RU" sz="3200" dirty="0" smtClean="0"/>
              <a:t>месяцев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27482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СНГ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rgbClr val="7030A0"/>
                </a:solidFill>
              </a:rPr>
              <a:t>Соглаше­ние Содружества Независимых Государств о помощи беженцам и пе­реселенцам (1993) с Протоколом 1993 г.</a:t>
            </a:r>
          </a:p>
        </p:txBody>
      </p:sp>
    </p:spTree>
    <p:extLst>
      <p:ext uri="{BB962C8B-B14F-4D97-AF65-F5344CB8AC3E}">
        <p14:creationId xmlns:p14="http://schemas.microsoft.com/office/powerpoint/2010/main" val="363674070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67368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Перемещенные лица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1146221"/>
            <a:ext cx="10178322" cy="5563672"/>
          </a:xfrm>
        </p:spPr>
        <p:txBody>
          <a:bodyPr>
            <a:normAutofit/>
          </a:bodyPr>
          <a:lstStyle/>
          <a:p>
            <a:r>
              <a:rPr lang="ru-RU" sz="3600" dirty="0"/>
              <a:t>В 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1992</a:t>
            </a:r>
            <a:r>
              <a:rPr lang="ru-RU" sz="3600" dirty="0"/>
              <a:t> г. решением Генерального секретаря ООН была введена 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должность ответственного за вопросы перемещенных лиц</a:t>
            </a:r>
            <a:r>
              <a:rPr lang="ru-RU" sz="3600" dirty="0"/>
              <a:t>, что существенно актуализировало эту проблематику. В частности, были выявлены явные упущения международного сообщества в деле перемещенных лиц и в тех действиях, которые следовало предпринимать для решения данной проблемы. </a:t>
            </a:r>
          </a:p>
        </p:txBody>
      </p:sp>
    </p:spTree>
    <p:extLst>
      <p:ext uri="{BB962C8B-B14F-4D97-AF65-F5344CB8AC3E}">
        <p14:creationId xmlns:p14="http://schemas.microsoft.com/office/powerpoint/2010/main" val="63881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67368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Перемещенные лица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1146221"/>
            <a:ext cx="10178322" cy="556367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 </a:t>
            </a:r>
            <a:r>
              <a:rPr lang="ru-RU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1999 г. в ООН был создан постоянный комитет</a:t>
            </a:r>
            <a:r>
              <a:rPr lang="ru-RU" sz="2400" dirty="0"/>
              <a:t>, призванный объединить усилия международного сообщества в рамках программ ООН по развитию (PNUD), Всемирной продовольственной программы (РАМ), Детских фондов ООН (UNICEF), Организации ООН по продовольствию и сельскому хозяйству (FAO), Всемирной организации здравоохранения (OMS), Верховного комиссариата ООН по делам беженцев (HCR) и Бюро по координации гуманитарных проблем (ОСНА), а также МККК, Международной федерации, Верховного комиссариата ООН по правам человека (HCDH), представителя Генерального секретаря, Всемирного банка (ВМ), Международного совета агентств волонтеров (ICVA), Международной организации мигрантов (OIM) и комитета по вопросам гуманитарного вмешательства. </a:t>
            </a:r>
          </a:p>
        </p:txBody>
      </p:sp>
    </p:spTree>
    <p:extLst>
      <p:ext uri="{BB962C8B-B14F-4D97-AF65-F5344CB8AC3E}">
        <p14:creationId xmlns:p14="http://schemas.microsoft.com/office/powerpoint/2010/main" val="238471030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67368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Перемещенные лица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8794" y="1146221"/>
            <a:ext cx="10844012" cy="5563672"/>
          </a:xfrm>
        </p:spPr>
        <p:txBody>
          <a:bodyPr>
            <a:noAutofit/>
          </a:bodyPr>
          <a:lstStyle/>
          <a:p>
            <a:r>
              <a:rPr lang="ru-RU" sz="2400" dirty="0" smtClean="0"/>
              <a:t>В </a:t>
            </a:r>
            <a:r>
              <a:rPr lang="ru-RU" sz="2400" dirty="0"/>
              <a:t>итоге был осуществлен комплекс мер и создан ряд структур, таких, например, как </a:t>
            </a:r>
            <a:r>
              <a:rPr lang="ru-R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межорганизационная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сеть высокого уровня по внутренне перемещенным лицам </a:t>
            </a:r>
            <a:r>
              <a:rPr lang="ru-RU" sz="2400" dirty="0"/>
              <a:t>(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2000</a:t>
            </a:r>
            <a:r>
              <a:rPr lang="ru-RU" sz="2400" dirty="0"/>
              <a:t> г.) и 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Объединение лиц перемещенных внутри страны</a:t>
            </a:r>
            <a:r>
              <a:rPr lang="ru-RU" sz="2400" dirty="0"/>
              <a:t> (IDP </a:t>
            </a:r>
            <a:r>
              <a:rPr lang="ru-RU" sz="2400" dirty="0" err="1"/>
              <a:t>Unit</a:t>
            </a:r>
            <a:r>
              <a:rPr lang="ru-RU" sz="2400" dirty="0"/>
              <a:t> - 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2002</a:t>
            </a:r>
            <a:r>
              <a:rPr lang="ru-RU" sz="2400" dirty="0"/>
              <a:t> г.). Эта сеть объединяет представителей основных институтов ООН и неправительственных организаций. Относительная комплексность этих органов не помешала тому, чтобы некоторый порядок был привнесен в решение вопросов перемещенных лиц. </a:t>
            </a: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223930678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578224"/>
            <a:ext cx="8610600" cy="1479177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/>
              <a:t>УВКБ ООН поддерживает стратегические партнерские отношения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с </a:t>
            </a:r>
            <a:r>
              <a:rPr lang="ru-RU" sz="2800" b="1" dirty="0"/>
              <a:t>более чем 900 партнерами, включая неправительственные организации (НПО), правительственные учреждения и учреждения Организации Объединенных Наций.  </a:t>
            </a:r>
            <a:endParaRPr lang="ru-RU" sz="2800" b="1" dirty="0" smtClean="0"/>
          </a:p>
          <a:p>
            <a:r>
              <a:rPr lang="ru-RU" sz="2800" b="1" dirty="0" smtClean="0"/>
              <a:t>около </a:t>
            </a:r>
            <a:r>
              <a:rPr lang="ru-RU" sz="2800" b="1" dirty="0"/>
              <a:t>40 </a:t>
            </a:r>
            <a:r>
              <a:rPr lang="ru-RU" sz="2800" b="1" dirty="0" smtClean="0"/>
              <a:t>% ежегодных </a:t>
            </a:r>
            <a:r>
              <a:rPr lang="ru-RU" sz="2800" b="1" dirty="0"/>
              <a:t>расходов </a:t>
            </a:r>
            <a:r>
              <a:rPr lang="ru-RU" sz="2800" b="1" dirty="0" smtClean="0"/>
              <a:t>осуществляют партнеры </a:t>
            </a:r>
            <a:r>
              <a:rPr lang="ru-RU" sz="2800" b="1" dirty="0"/>
              <a:t>для </a:t>
            </a:r>
            <a:r>
              <a:rPr lang="ru-RU" sz="2800" b="1" dirty="0" smtClean="0"/>
              <a:t>реализации </a:t>
            </a:r>
            <a:r>
              <a:rPr lang="ru-RU" sz="2800" b="1" dirty="0"/>
              <a:t>программ или проектов, направленных на обеспечение защиты и решения проблем людей, вынужденных бежать.</a:t>
            </a:r>
          </a:p>
        </p:txBody>
      </p:sp>
    </p:spTree>
    <p:extLst>
      <p:ext uri="{BB962C8B-B14F-4D97-AF65-F5344CB8AC3E}">
        <p14:creationId xmlns:p14="http://schemas.microsoft.com/office/powerpoint/2010/main" val="54256532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0376" y="186149"/>
            <a:ext cx="8610600" cy="1293028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/>
              <a:t>УВКБ ООН работает с НПО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471" y="1479177"/>
            <a:ext cx="11936505" cy="5378823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с начала </a:t>
            </a:r>
            <a:r>
              <a:rPr lang="ru-RU" sz="2400" b="1" dirty="0"/>
              <a:t>1950-х годов.  По мере того как </a:t>
            </a:r>
            <a:r>
              <a:rPr lang="ru-RU" sz="2400" b="1" dirty="0" smtClean="0"/>
              <a:t>масштабы работы росли</a:t>
            </a:r>
            <a:r>
              <a:rPr lang="ru-RU" sz="2400" b="1" dirty="0"/>
              <a:t>, чтобы справляться с возникающими кризисами беженцев в 1960-х, 1970-х и 1980-х годах, особенно в Африке, Азии и Центральной Америке, росли и </a:t>
            </a:r>
            <a:r>
              <a:rPr lang="ru-RU" sz="2400" b="1" dirty="0" smtClean="0"/>
              <a:t>связи </a:t>
            </a:r>
            <a:r>
              <a:rPr lang="ru-RU" sz="2400" b="1" dirty="0"/>
              <a:t>с широким кругом недавно созданных гуманитарных и связанных с беженцами НПО</a:t>
            </a:r>
            <a:r>
              <a:rPr lang="ru-RU" sz="2400" b="1" dirty="0" smtClean="0"/>
              <a:t>.</a:t>
            </a:r>
            <a:endParaRPr lang="ru-RU" sz="2400" b="1" dirty="0"/>
          </a:p>
          <a:p>
            <a:r>
              <a:rPr lang="ru-RU" sz="2400" b="1" dirty="0"/>
              <a:t> В 2007 </a:t>
            </a:r>
            <a:r>
              <a:rPr lang="ru-RU" sz="2400" b="1" dirty="0" smtClean="0"/>
              <a:t>г. </a:t>
            </a:r>
            <a:r>
              <a:rPr lang="ru-RU" sz="2400" b="1" dirty="0"/>
              <a:t>УВКБ приняло 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«Принципы партнерства» Глобальной гуманитарной платформы</a:t>
            </a:r>
            <a:r>
              <a:rPr lang="ru-RU" sz="2400" b="1" dirty="0"/>
              <a:t>, которые устанавливают общие стандарты равенства, прозрачности, </a:t>
            </a:r>
            <a:r>
              <a:rPr lang="ru-RU" sz="2400" b="1" dirty="0" err="1"/>
              <a:t>взаимодополняемости</a:t>
            </a:r>
            <a:r>
              <a:rPr lang="ru-RU" sz="2400" b="1" dirty="0"/>
              <a:t> и ориентированного на результаты подхода среди всех гуманитарных групп.  </a:t>
            </a:r>
            <a:r>
              <a:rPr lang="ru-RU" sz="2400" b="1" dirty="0" smtClean="0"/>
              <a:t>Интегрированы </a:t>
            </a:r>
            <a:r>
              <a:rPr lang="ru-RU" sz="2400" b="1" dirty="0"/>
              <a:t>Принципы партнерства в 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Концепцию реализации с партнерами» </a:t>
            </a:r>
            <a:r>
              <a:rPr lang="ru-RU" sz="2400" b="1" dirty="0" smtClean="0"/>
              <a:t>УВКБ в </a:t>
            </a:r>
            <a:r>
              <a:rPr lang="ru-RU" sz="2400" b="1" dirty="0"/>
              <a:t>качестве институционального подхода к партнерским отношениям</a:t>
            </a:r>
            <a:r>
              <a:rPr lang="ru-RU" sz="2400" b="1" dirty="0" smtClean="0"/>
              <a:t>.</a:t>
            </a:r>
            <a:endParaRPr lang="ru-RU" sz="2400" b="1" dirty="0"/>
          </a:p>
          <a:p>
            <a:r>
              <a:rPr lang="ru-RU" sz="2400" b="1" dirty="0"/>
              <a:t> Ежегодная консультация с НПО включает в себя ряд национальных и международных НПО со всего мира.  </a:t>
            </a:r>
          </a:p>
        </p:txBody>
      </p:sp>
    </p:spTree>
    <p:extLst>
      <p:ext uri="{BB962C8B-B14F-4D97-AF65-F5344CB8AC3E}">
        <p14:creationId xmlns:p14="http://schemas.microsoft.com/office/powerpoint/2010/main" val="309487907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410</TotalTime>
  <Words>5138</Words>
  <Application>Microsoft Office PowerPoint</Application>
  <PresentationFormat>Широкоэкранный</PresentationFormat>
  <Paragraphs>385</Paragraphs>
  <Slides>132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132</vt:i4>
      </vt:variant>
    </vt:vector>
  </HeadingPairs>
  <TitlesOfParts>
    <vt:vector size="143" baseType="lpstr">
      <vt:lpstr>Arial</vt:lpstr>
      <vt:lpstr>Calibri</vt:lpstr>
      <vt:lpstr>Corbel</vt:lpstr>
      <vt:lpstr>Gill Sans MT</vt:lpstr>
      <vt:lpstr>Impact</vt:lpstr>
      <vt:lpstr>proxima_nova</vt:lpstr>
      <vt:lpstr>Tahoma</vt:lpstr>
      <vt:lpstr>Times New Roman</vt:lpstr>
      <vt:lpstr>Wingdings</vt:lpstr>
      <vt:lpstr>Badge</vt:lpstr>
      <vt:lpstr>Acrobat Document</vt:lpstr>
      <vt:lpstr>МЕЖДУНАРОДНОЕ СОТРУДНИЧЕСТВО В ОБЛАСТИ ЗАЩИТЫ ВЫНУЖДЕННЫХ МИГРАНТОВ</vt:lpstr>
      <vt:lpstr>Беженцы. Формирование международно-правового режима. Урегулирование международным сообществом положения русских изгнанников</vt:lpstr>
      <vt:lpstr>НАНСЕНОВСКИЙ ПАСПОРТ: </vt:lpstr>
      <vt:lpstr>УЧРЕЖДЕНИЕ ДОЛЖНОСТИ ВЕРХОВНОГО КОМИССАРА  ПО ДЕЛАМ РУССКИХ БЕЖЕНЦЕВ</vt:lpstr>
      <vt:lpstr>Презентация PowerPoint</vt:lpstr>
      <vt:lpstr>Презентация PowerPoint</vt:lpstr>
      <vt:lpstr>Презентация PowerPoint</vt:lpstr>
      <vt:lpstr>РЕШЕНИЕ ВОПРОСА О ПАСПОРТАХ  В ЛИГЕ НАЦИЙ</vt:lpstr>
      <vt:lpstr>ЦЕЛЬ ВВЕДЕНИЯ ПАСПОРТОВ ДЛЯ БЕЖЕНЦЕВ</vt:lpstr>
      <vt:lpstr>Документы, с которыми россияне пребывали за границей</vt:lpstr>
      <vt:lpstr>Удостоверение личности, выданное российской миссией в Софии 1922 г.</vt:lpstr>
      <vt:lpstr>Удостоверение личности, выданное властями Болгарии, 1931 г.</vt:lpstr>
      <vt:lpstr>«желтое» удостоверение личности, которое выдавали власти Германии для пребывания в стране</vt:lpstr>
      <vt:lpstr>«белый» паспорт, выданный российской миссией в Берлине для выезда за границу (1924 г.)</vt:lpstr>
      <vt:lpstr>Презентация PowerPoint</vt:lpstr>
      <vt:lpstr>Удостоверение личности беженца (пруказ), выданное МИД ЧСР</vt:lpstr>
      <vt:lpstr>Удостоверение личности беженца, выданное бельгийскими властями</vt:lpstr>
      <vt:lpstr>Презентация PowerPoint</vt:lpstr>
      <vt:lpstr>УДОСТОВЕРЕНИЯ ЛИЧНОСТИ  ДЛЯ РУССКИХ БЕЖЕНЦЕВ утверждены</vt:lpstr>
      <vt:lpstr>УСЛОВИЯ ВЫДАЧИ РУССКИМ БЕЖЕНЦАМ УДОСТОВЕРЕНИЙ ЛИЧНОСТИ </vt:lpstr>
      <vt:lpstr>Образец удостоверения личности (нансеновского паспорта), выдаваемого в Германии, 1923 г.</vt:lpstr>
      <vt:lpstr>НАНСЕНОВСКИЙ ПАСПОРТ, ВЫДАННЫЙ В ЧСР  (1931 г.)</vt:lpstr>
      <vt:lpstr>НАНСЕНОВСКИЙ ПАСПОРТ, ВЫДАННЫЙ В БОЛГАРИИ  (1926 г.)</vt:lpstr>
      <vt:lpstr>НАНСЕНОВСКИЙ ПАСПОРТ, ВЫДАННЫЙ В БОЛГАРИИ  (1933 г.)</vt:lpstr>
      <vt:lpstr>Мемориал нансеновскому паспорту на стене мэрии в Осло, Норвегия.</vt:lpstr>
      <vt:lpstr>АРМЕНИЯ</vt:lpstr>
      <vt:lpstr>В РАЙОНЕ НОР НОРК ЕРЕВАНА УСТАНОВЛЕН ПАМЯТНИК НАНСЕНОВСКОМУ ПАСПОРТУ </vt:lpstr>
      <vt:lpstr>Презентация PowerPoint</vt:lpstr>
      <vt:lpstr>Презентация PowerPoint</vt:lpstr>
      <vt:lpstr>Презентация PowerPoint</vt:lpstr>
      <vt:lpstr>Презентация PowerPoint</vt:lpstr>
      <vt:lpstr>Определение понятия «беженец»</vt:lpstr>
      <vt:lpstr>НАНСЕНОВСКАЯ МАРКА</vt:lpstr>
      <vt:lpstr>Презентация PowerPoint</vt:lpstr>
      <vt:lpstr>НАНСЕНОВСКИЙ ПАСПОРТ, ВЫДАННЫЙ ВО ФРАНЦИИ</vt:lpstr>
      <vt:lpstr>Презентация PowerPoint</vt:lpstr>
      <vt:lpstr>Презентация PowerPoint</vt:lpstr>
      <vt:lpstr>Презентация PowerPoint</vt:lpstr>
      <vt:lpstr>НАНСЕНОВСКИЙ ПАСПОРТ, ВЫДАННЫЙ ВО ФРАНЦИИ, 1939 год</vt:lpstr>
      <vt:lpstr>Нансеновский паспорт Н.Бердяева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Международные институты защиты беженцев (период Лиги Наций)</vt:lpstr>
      <vt:lpstr>Условия признания лица беженцем из России (период Лиги Наций)</vt:lpstr>
      <vt:lpstr>Условия признания лица беженцем из Германии</vt:lpstr>
      <vt:lpstr>Распространение  Конвенции на беженцев из Австрии</vt:lpstr>
      <vt:lpstr>Распространение международной системы защиты беженцев из всех стран</vt:lpstr>
      <vt:lpstr>Развитие международной системы защиты беженцев</vt:lpstr>
      <vt:lpstr>Развитие международной системы защиты беженцев</vt:lpstr>
      <vt:lpstr>Развитие международной системы защиты беженцев</vt:lpstr>
      <vt:lpstr>Развитие международной системы защиты беженцев</vt:lpstr>
      <vt:lpstr>На помощь МОБ/ IRO могли рассчитывать лица :</vt:lpstr>
      <vt:lpstr>Этапы работы МОБ/ IRO</vt:lpstr>
      <vt:lpstr>По программе помощи МОБ/ IRO беженцам из Европы и с Дальнего Востока в 1947-1951 гг. </vt:lpstr>
      <vt:lpstr>По программе помощи МОБ/ IRO беженцам из Европы и с Дальнего Востока в 1947-1951 гг.</vt:lpstr>
      <vt:lpstr>Международная конференция в Брюсселе по вопросам эмиграции ноябрь-декабрь 1951 г.</vt:lpstr>
      <vt:lpstr>Решение о создании УВКБ ООН</vt:lpstr>
      <vt:lpstr>Управление верховного комиссара ООН по делам беженцев (УВКБ ООН)</vt:lpstr>
      <vt:lpstr> Первый верховный комиссар ООН по делам беженцев</vt:lpstr>
      <vt:lpstr>Управление Верховного комиссара ООН по делам беженцев (УВКБ ООН)</vt:lpstr>
      <vt:lpstr>верховные комиссары ООН по делам беженцев</vt:lpstr>
      <vt:lpstr>10-й Верховный комиссар УВКБ ООН 2005-2015</vt:lpstr>
      <vt:lpstr>Антониу Гутерриш</vt:lpstr>
      <vt:lpstr>С 1 января 2016 г. Верховный комиссар УВКБ ООН – Филиппо Гранди </vt:lpstr>
      <vt:lpstr>Филиппо Гранди </vt:lpstr>
      <vt:lpstr>Международная защита </vt:lpstr>
      <vt:lpstr>Договорная база института прав беженцев </vt:lpstr>
      <vt:lpstr>Статусные документы УВКБ</vt:lpstr>
      <vt:lpstr>Конвенционное Определение понятия «беженец»</vt:lpstr>
      <vt:lpstr>Мандатная защита беженцев</vt:lpstr>
      <vt:lpstr>Мандатная защита беженцев</vt:lpstr>
      <vt:lpstr>Документами, доказывающими преследование по политическим мотивам, могут быть: </vt:lpstr>
      <vt:lpstr>Документами, доказывающими преследование по политическим мотивам, могут быть: </vt:lpstr>
      <vt:lpstr>конвенции универсального и регионального характера, касающиеся основных прав человека, при­менимых к беженцам</vt:lpstr>
      <vt:lpstr>региональные договоры  </vt:lpstr>
      <vt:lpstr>Региональный уровень защиты беженцев</vt:lpstr>
      <vt:lpstr>региональные договоры</vt:lpstr>
      <vt:lpstr>КОНВЕНЦИЯ 1969 ГОДА ПО КОНКРЕТНЫМ АСПЕКТАМ ПРОБЛЕМ БЕЖЕНЦЕВ В АФРИКЕ</vt:lpstr>
      <vt:lpstr>Картахенская декларация о беженцах 1984 г. Центральноамериканский регион </vt:lpstr>
      <vt:lpstr>Европейские документы</vt:lpstr>
      <vt:lpstr>ЕС  Дублинская Конвенция 1990 года</vt:lpstr>
      <vt:lpstr>В результате военных конфликтов на Ближнем Востоке, в Сирии</vt:lpstr>
      <vt:lpstr>По данным Еврокомиссии</vt:lpstr>
      <vt:lpstr>Dublin II, или Дублинское предписание, 2003 год</vt:lpstr>
      <vt:lpstr>Презентация PowerPoint</vt:lpstr>
      <vt:lpstr>Что нового содержится в регламенте «Дублин III»?</vt:lpstr>
      <vt:lpstr>В июле 2015 года вступила в силу директива по миграционной политике</vt:lpstr>
      <vt:lpstr>СНГ</vt:lpstr>
      <vt:lpstr>Перемещенные лица</vt:lpstr>
      <vt:lpstr>Перемещенные лица</vt:lpstr>
      <vt:lpstr>Перемещенные лица</vt:lpstr>
      <vt:lpstr>УВКБ ООН поддерживает стратегические партнерские отношения</vt:lpstr>
      <vt:lpstr>УВКБ ООН работает с НПО </vt:lpstr>
      <vt:lpstr>Кампания и петиция УВКБ ООН #WithRefugees </vt:lpstr>
      <vt:lpstr>определенный прогресс был достигнут </vt:lpstr>
      <vt:lpstr>лица, перемещенные внутри страны</vt:lpstr>
      <vt:lpstr>УВКБ ООН ежегодный доклад, 2017 г. </vt:lpstr>
      <vt:lpstr>УВКБ ООН ежегодный доклад, 2017 г. </vt:lpstr>
      <vt:lpstr>УВКБ ООН ежегодный доклад, 2017 г. </vt:lpstr>
      <vt:lpstr>УВКБ ООН ежегодный доклад, 2017 г. : исход</vt:lpstr>
      <vt:lpstr>УВКБ ООН ежегодный доклад, 2017 г. : прием</vt:lpstr>
      <vt:lpstr>2.0 МИЛЛИОНа НОВЫХ ХОДАТАЙСТВ О ПРЕДОСТАВЛЕНИИ УБЕЖИЩА </vt:lpstr>
      <vt:lpstr>Откуда беженцы взялись?</vt:lpstr>
      <vt:lpstr>затяжная ситуация с беженцами</vt:lpstr>
      <vt:lpstr>УВКБ ООН деятельность</vt:lpstr>
      <vt:lpstr>Натурализация беженцев</vt:lpstr>
      <vt:lpstr>нормы обращения (standards of treatment) с беженцами </vt:lpstr>
      <vt:lpstr>основные принципы действий относительно беженцев (1949 г. Генеральная Ассамблея ООН) :  </vt:lpstr>
      <vt:lpstr>статистика</vt:lpstr>
      <vt:lpstr>Антониу Гутерриш выступил на заседании Исполнительного комитета УВКБ ООН (ЖЕНЕВА, 5 октября 2015 г.):</vt:lpstr>
      <vt:lpstr>Антониу Гутерриш выступил на заседании Исполнительного комитета УВКБ ООН  (ЖЕНЕВА, 5 октября 2015 г.):</vt:lpstr>
      <vt:lpstr>Антониу Гутерриш :</vt:lpstr>
      <vt:lpstr>Антониу Гутерриш :</vt:lpstr>
      <vt:lpstr>Число беженцев (миллионов человек) и их доля от общей численности международных мигрантов мира (%)</vt:lpstr>
      <vt:lpstr>Число беженцев по основным группам стран мира</vt:lpstr>
      <vt:lpstr>Число беженцев (млн. человек) и их доля от общей численности международных мигрантов (%) по основным регионам мира </vt:lpstr>
      <vt:lpstr>Десять стран, в которых проживало наибольшее число беженцев</vt:lpstr>
      <vt:lpstr>Государственная политика в отношении беженцев включает:</vt:lpstr>
      <vt:lpstr>высылка (refoulement) </vt:lpstr>
      <vt:lpstr>Как проходит интервью с кандидатом на статус беженца? </vt:lpstr>
      <vt:lpstr>На какую помощь от государства могут рассчитывать беженцы?  (конвенция 1951 г.)</vt:lpstr>
      <vt:lpstr>На какой срок беженцы получают разрешение на пребывание? </vt:lpstr>
      <vt:lpstr>Специальный советник ООН:  (28.10.2016 — Интервью)</vt:lpstr>
      <vt:lpstr>В Нью-Йоркской Декларации </vt:lpstr>
      <vt:lpstr>УВКБ ООН возглавляло усилия по разработке нового договора</vt:lpstr>
      <vt:lpstr> Всемирный день беженцев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Administrator</dc:creator>
  <cp:lastModifiedBy>Administrator</cp:lastModifiedBy>
  <cp:revision>40</cp:revision>
  <dcterms:created xsi:type="dcterms:W3CDTF">2018-04-17T21:43:08Z</dcterms:created>
  <dcterms:modified xsi:type="dcterms:W3CDTF">2020-03-18T11:43:33Z</dcterms:modified>
</cp:coreProperties>
</file>