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60"/>
  </p:notesMasterIdLst>
  <p:sldIdLst>
    <p:sldId id="320" r:id="rId2"/>
    <p:sldId id="382" r:id="rId3"/>
    <p:sldId id="321" r:id="rId4"/>
    <p:sldId id="383" r:id="rId5"/>
    <p:sldId id="322" r:id="rId6"/>
    <p:sldId id="323" r:id="rId7"/>
    <p:sldId id="325" r:id="rId8"/>
    <p:sldId id="324" r:id="rId9"/>
    <p:sldId id="326" r:id="rId10"/>
    <p:sldId id="384" r:id="rId11"/>
    <p:sldId id="385" r:id="rId12"/>
    <p:sldId id="327" r:id="rId13"/>
    <p:sldId id="386" r:id="rId14"/>
    <p:sldId id="387" r:id="rId15"/>
    <p:sldId id="348" r:id="rId16"/>
    <p:sldId id="346" r:id="rId17"/>
    <p:sldId id="349" r:id="rId18"/>
    <p:sldId id="274" r:id="rId19"/>
    <p:sldId id="374" r:id="rId20"/>
    <p:sldId id="388" r:id="rId21"/>
    <p:sldId id="328" r:id="rId22"/>
    <p:sldId id="336" r:id="rId23"/>
    <p:sldId id="337" r:id="rId24"/>
    <p:sldId id="331" r:id="rId25"/>
    <p:sldId id="338" r:id="rId26"/>
    <p:sldId id="389" r:id="rId27"/>
    <p:sldId id="339" r:id="rId28"/>
    <p:sldId id="340" r:id="rId29"/>
    <p:sldId id="355" r:id="rId30"/>
    <p:sldId id="342" r:id="rId31"/>
    <p:sldId id="341" r:id="rId32"/>
    <p:sldId id="343" r:id="rId33"/>
    <p:sldId id="344" r:id="rId34"/>
    <p:sldId id="345" r:id="rId35"/>
    <p:sldId id="390" r:id="rId36"/>
    <p:sldId id="373" r:id="rId37"/>
    <p:sldId id="391" r:id="rId38"/>
    <p:sldId id="375" r:id="rId39"/>
    <p:sldId id="376" r:id="rId40"/>
    <p:sldId id="377" r:id="rId41"/>
    <p:sldId id="378" r:id="rId42"/>
    <p:sldId id="379" r:id="rId43"/>
    <p:sldId id="380" r:id="rId44"/>
    <p:sldId id="381" r:id="rId45"/>
    <p:sldId id="335" r:id="rId46"/>
    <p:sldId id="392" r:id="rId47"/>
    <p:sldId id="356" r:id="rId48"/>
    <p:sldId id="351" r:id="rId49"/>
    <p:sldId id="357" r:id="rId50"/>
    <p:sldId id="352" r:id="rId51"/>
    <p:sldId id="353" r:id="rId52"/>
    <p:sldId id="358" r:id="rId53"/>
    <p:sldId id="359" r:id="rId54"/>
    <p:sldId id="361" r:id="rId55"/>
    <p:sldId id="354" r:id="rId56"/>
    <p:sldId id="360" r:id="rId57"/>
    <p:sldId id="372" r:id="rId58"/>
    <p:sldId id="371" r:id="rId59"/>
  </p:sldIdLst>
  <p:sldSz cx="9144000" cy="6858000" type="screen4x3"/>
  <p:notesSz cx="6797675" cy="9926638"/>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97" autoAdjust="0"/>
    <p:restoredTop sz="88530" autoAdjust="0"/>
  </p:normalViewPr>
  <p:slideViewPr>
    <p:cSldViewPr>
      <p:cViewPr varScale="1">
        <p:scale>
          <a:sx n="116" d="100"/>
          <a:sy n="116" d="100"/>
        </p:scale>
        <p:origin x="-149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2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ru-RU"/>
          </a:p>
        </p:txBody>
      </p:sp>
      <p:sp>
        <p:nvSpPr>
          <p:cNvPr id="3481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589BC306-4B78-4F9C-A2F8-1C07636DF346}" type="datetimeFigureOut">
              <a:rPr lang="ru-RU"/>
              <a:pPr>
                <a:defRPr/>
              </a:pPr>
              <a:t>22.04.2020</a:t>
            </a:fld>
            <a:endParaRPr lang="ru-RU"/>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3482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ru-RU"/>
          </a:p>
        </p:txBody>
      </p:sp>
      <p:sp>
        <p:nvSpPr>
          <p:cNvPr id="3482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E8E2F34-CE43-4A5C-8A30-4054BBEF397F}"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A2A0C58-99B8-42D2-8688-B2AB4C3A5500}" type="datetimeFigureOut">
              <a:rPr lang="ru-RU" altLang="ru-RU"/>
              <a:pPr>
                <a:defRPr/>
              </a:pPr>
              <a:t>22.04.2020</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2F8D9542-783A-49B8-A698-F301AEDAFCF5}" type="slidenum">
              <a:rPr lang="ru-RU" altLang="ru-RU"/>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37A187A-B695-4424-8DFB-A7DBEFEDFC17}" type="datetimeFigureOut">
              <a:rPr lang="ru-RU" altLang="ru-RU"/>
              <a:pPr>
                <a:defRPr/>
              </a:pPr>
              <a:t>22.04.2020</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EE17FF79-2AEC-4D07-AFD6-E6FF288E63F5}" type="slidenum">
              <a:rPr lang="ru-RU" altLang="ru-RU"/>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0BAF3E6-A240-4D27-B9A5-2C0B1C2D09BB}" type="datetimeFigureOut">
              <a:rPr lang="ru-RU" altLang="ru-RU"/>
              <a:pPr>
                <a:defRPr/>
              </a:pPr>
              <a:t>22.04.2020</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5639724B-2F0E-4E1F-BACC-B78892B221B6}" type="slidenum">
              <a:rPr lang="ru-RU" altLang="ru-RU"/>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7D7B050-823F-44A9-903B-63053C5DE197}" type="datetimeFigureOut">
              <a:rPr lang="ru-RU" altLang="ru-RU"/>
              <a:pPr>
                <a:defRPr/>
              </a:pPr>
              <a:t>22.04.2020</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34B9F0DE-93C9-4B56-ABE9-E6B994D92515}" type="slidenum">
              <a:rPr lang="ru-RU" altLang="ru-RU"/>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D8173C42-711A-43F9-9969-3F4B7860359C}" type="datetimeFigureOut">
              <a:rPr lang="ru-RU" altLang="ru-RU"/>
              <a:pPr>
                <a:defRPr/>
              </a:pPr>
              <a:t>22.04.2020</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fld id="{D42B7D02-08FF-4CAD-8EA8-2AC58D990057}" type="slidenum">
              <a:rPr lang="ru-RU" altLang="ru-RU"/>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8F673352-0E4B-4EF6-8479-4BCE1C89F01E}" type="datetimeFigureOut">
              <a:rPr lang="ru-RU" altLang="ru-RU"/>
              <a:pPr>
                <a:defRPr/>
              </a:pPr>
              <a:t>22.04.2020</a:t>
            </a:fld>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fld id="{D3975190-4126-4582-9FA5-C8B5394353AC}" type="slidenum">
              <a:rPr lang="ru-RU" altLang="ru-RU"/>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42E61C9B-D581-48F3-B07D-913AFD8861A2}" type="datetimeFigureOut">
              <a:rPr lang="ru-RU" altLang="ru-RU"/>
              <a:pPr>
                <a:defRPr/>
              </a:pPr>
              <a:t>22.04.2020</a:t>
            </a:fld>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fld id="{0850922A-B0C8-4AD3-8519-739C5B4EAD3E}" type="slidenum">
              <a:rPr lang="ru-RU" altLang="ru-RU"/>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2A42B09-2907-4FF2-A31D-5CF437FA6876}" type="datetimeFigureOut">
              <a:rPr lang="ru-RU" altLang="ru-RU"/>
              <a:pPr>
                <a:defRPr/>
              </a:pPr>
              <a:t>22.04.2020</a:t>
            </a:fld>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fld id="{2484CAE5-7F01-4847-93FB-1E0951EA30DE}" type="slidenum">
              <a:rPr lang="ru-RU" altLang="ru-RU"/>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79888E7-87B5-4A5D-9E19-CBD7CCAD9F6A}" type="datetimeFigureOut">
              <a:rPr lang="ru-RU" altLang="ru-RU"/>
              <a:pPr>
                <a:defRPr/>
              </a:pPr>
              <a:t>22.04.2020</a:t>
            </a:fld>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fld id="{6CEF8401-D252-4A02-A76B-C6E1AE4A2420}" type="slidenum">
              <a:rPr lang="ru-RU" altLang="ru-RU"/>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CA1B7E3-93ED-4D37-B869-6074E80653B7}" type="datetimeFigureOut">
              <a:rPr lang="ru-RU" altLang="ru-RU"/>
              <a:pPr>
                <a:defRPr/>
              </a:pPr>
              <a:t>22.04.2020</a:t>
            </a:fld>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fld id="{470F2837-F964-4C40-B897-F50DA661937E}" type="slidenum">
              <a:rPr lang="ru-RU" altLang="ru-RU"/>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CC3F128-1235-4C1B-890F-C6E019327271}" type="datetimeFigureOut">
              <a:rPr lang="ru-RU" altLang="ru-RU"/>
              <a:pPr>
                <a:defRPr/>
              </a:pPr>
              <a:t>22.04.2020</a:t>
            </a:fld>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fld id="{CE50C4D3-DD49-47BD-B1C4-BAFD78969FB6}" type="slidenum">
              <a:rPr lang="ru-RU" altLang="ru-RU"/>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8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fld id="{E494B007-03FE-4E9B-962E-2A5244FB1828}" type="datetimeFigureOut">
              <a:rPr lang="ru-RU" altLang="ru-RU"/>
              <a:pPr>
                <a:defRPr/>
              </a:pPr>
              <a:t>22.04.2020</a:t>
            </a:fld>
            <a:endParaRPr lang="ru-RU" altLang="ru-RU"/>
          </a:p>
        </p:txBody>
      </p:sp>
      <p:sp>
        <p:nvSpPr>
          <p:cNvPr id="78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ru-RU" altLang="ru-RU"/>
          </a:p>
        </p:txBody>
      </p:sp>
      <p:sp>
        <p:nvSpPr>
          <p:cNvPr id="78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FCC11C33-80B7-40AD-9468-2F55B56B25EE}"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cmcstatphys.ilc.edu.ru/presentations/Lor2.zip"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1042988" y="260350"/>
            <a:ext cx="6858000" cy="2387600"/>
          </a:xfrm>
        </p:spPr>
        <p:txBody>
          <a:bodyPr/>
          <a:lstStyle/>
          <a:p>
            <a:pPr eaLnBrk="1" hangingPunct="1"/>
            <a:r>
              <a:rPr lang="ru-RU" altLang="ru-RU" smtClean="0"/>
              <a:t>Динамический хаос</a:t>
            </a:r>
          </a:p>
        </p:txBody>
      </p:sp>
      <p:sp>
        <p:nvSpPr>
          <p:cNvPr id="3075" name="Прямоугольник 1"/>
          <p:cNvSpPr>
            <a:spLocks noChangeArrowheads="1"/>
          </p:cNvSpPr>
          <p:nvPr/>
        </p:nvSpPr>
        <p:spPr bwMode="auto">
          <a:xfrm>
            <a:off x="908050" y="3284538"/>
            <a:ext cx="7129463" cy="3140075"/>
          </a:xfrm>
          <a:prstGeom prst="rect">
            <a:avLst/>
          </a:prstGeom>
          <a:noFill/>
          <a:ln w="9525">
            <a:noFill/>
            <a:miter lim="800000"/>
            <a:headEnd/>
            <a:tailEnd/>
          </a:ln>
        </p:spPr>
        <p:txBody>
          <a:bodyPr>
            <a:spAutoFit/>
          </a:bodyPr>
          <a:lstStyle/>
          <a:p>
            <a:pPr algn="just"/>
            <a:r>
              <a:rPr lang="ru-RU"/>
              <a:t>        Мы изучили много различных способов описания флуктуационных явлений, теперь попробуем обсудить причины флуктуаций.</a:t>
            </a:r>
          </a:p>
          <a:p>
            <a:pPr algn="just"/>
            <a:r>
              <a:rPr lang="ru-RU"/>
              <a:t>         Эта задача может иметь не только научное, но весьма практическое значение. В современном мире задача изобретения хорошего генератора случайных чисел стоит очень остро. Численные методы не дают нужного качества. Генераторы, основанные на физических процессах (аппаратные генераторы) часто медленные и дорогие. Есть фирмы, которые за большие деньги продают элитные сорта качественных случайных чисел.</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p:cNvPicPr>
            <a:picLocks noChangeAspect="1"/>
          </p:cNvPicPr>
          <p:nvPr/>
        </p:nvPicPr>
        <p:blipFill>
          <a:blip r:embed="rId2" cstate="print"/>
          <a:srcRect/>
          <a:stretch>
            <a:fillRect/>
          </a:stretch>
        </p:blipFill>
        <p:spPr bwMode="auto">
          <a:xfrm>
            <a:off x="263525" y="836613"/>
            <a:ext cx="8605838" cy="2978150"/>
          </a:xfrm>
          <a:prstGeom prst="rect">
            <a:avLst/>
          </a:prstGeom>
          <a:noFill/>
          <a:ln w="9525">
            <a:noFill/>
            <a:miter lim="800000"/>
            <a:headEnd/>
            <a:tailEnd/>
          </a:ln>
        </p:spPr>
      </p:pic>
      <p:pic>
        <p:nvPicPr>
          <p:cNvPr id="12291" name="Рисунок 2"/>
          <p:cNvPicPr>
            <a:picLocks noChangeAspect="1"/>
          </p:cNvPicPr>
          <p:nvPr/>
        </p:nvPicPr>
        <p:blipFill>
          <a:blip r:embed="rId3" cstate="print"/>
          <a:srcRect/>
          <a:stretch>
            <a:fillRect/>
          </a:stretch>
        </p:blipFill>
        <p:spPr bwMode="auto">
          <a:xfrm>
            <a:off x="263525" y="3784600"/>
            <a:ext cx="6321425" cy="199231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
          <p:cNvPicPr>
            <a:picLocks noChangeAspect="1"/>
          </p:cNvPicPr>
          <p:nvPr/>
        </p:nvPicPr>
        <p:blipFill>
          <a:blip r:embed="rId2" cstate="print"/>
          <a:srcRect/>
          <a:stretch>
            <a:fillRect/>
          </a:stretch>
        </p:blipFill>
        <p:spPr bwMode="auto">
          <a:xfrm>
            <a:off x="107950" y="333375"/>
            <a:ext cx="8675688" cy="4389438"/>
          </a:xfrm>
          <a:prstGeom prst="rect">
            <a:avLst/>
          </a:prstGeom>
          <a:noFill/>
          <a:ln w="9525">
            <a:noFill/>
            <a:miter lim="800000"/>
            <a:headEnd/>
            <a:tailEnd/>
          </a:ln>
        </p:spPr>
      </p:pic>
      <p:pic>
        <p:nvPicPr>
          <p:cNvPr id="13315" name="Рисунок 2"/>
          <p:cNvPicPr>
            <a:picLocks noChangeAspect="1"/>
          </p:cNvPicPr>
          <p:nvPr/>
        </p:nvPicPr>
        <p:blipFill>
          <a:blip r:embed="rId3" cstate="print"/>
          <a:srcRect/>
          <a:stretch>
            <a:fillRect/>
          </a:stretch>
        </p:blipFill>
        <p:spPr bwMode="auto">
          <a:xfrm>
            <a:off x="250825" y="4722813"/>
            <a:ext cx="8821738" cy="19272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1"/>
          <p:cNvPicPr>
            <a:picLocks noChangeAspect="1"/>
          </p:cNvPicPr>
          <p:nvPr/>
        </p:nvPicPr>
        <p:blipFill>
          <a:blip r:embed="rId2" cstate="print"/>
          <a:srcRect/>
          <a:stretch>
            <a:fillRect/>
          </a:stretch>
        </p:blipFill>
        <p:spPr bwMode="auto">
          <a:xfrm>
            <a:off x="250825" y="496888"/>
            <a:ext cx="4486275" cy="3781425"/>
          </a:xfrm>
          <a:prstGeom prst="rect">
            <a:avLst/>
          </a:prstGeom>
          <a:noFill/>
          <a:ln w="9525">
            <a:noFill/>
            <a:miter lim="800000"/>
            <a:headEnd/>
            <a:tailEnd/>
          </a:ln>
        </p:spPr>
      </p:pic>
      <p:pic>
        <p:nvPicPr>
          <p:cNvPr id="14339" name="Рисунок 2"/>
          <p:cNvPicPr>
            <a:picLocks noChangeAspect="1"/>
          </p:cNvPicPr>
          <p:nvPr/>
        </p:nvPicPr>
        <p:blipFill>
          <a:blip r:embed="rId3" cstate="print"/>
          <a:srcRect/>
          <a:stretch>
            <a:fillRect/>
          </a:stretch>
        </p:blipFill>
        <p:spPr bwMode="auto">
          <a:xfrm>
            <a:off x="4737100" y="981075"/>
            <a:ext cx="4283075" cy="3416300"/>
          </a:xfrm>
          <a:prstGeom prst="rect">
            <a:avLst/>
          </a:prstGeom>
          <a:noFill/>
          <a:ln w="9525">
            <a:noFill/>
            <a:miter lim="800000"/>
            <a:headEnd/>
            <a:tailEnd/>
          </a:ln>
        </p:spPr>
      </p:pic>
      <p:pic>
        <p:nvPicPr>
          <p:cNvPr id="14340" name="Рисунок 1"/>
          <p:cNvPicPr>
            <a:picLocks noChangeAspect="1"/>
          </p:cNvPicPr>
          <p:nvPr/>
        </p:nvPicPr>
        <p:blipFill>
          <a:blip r:embed="rId4" cstate="print"/>
          <a:srcRect/>
          <a:stretch>
            <a:fillRect/>
          </a:stretch>
        </p:blipFill>
        <p:spPr bwMode="auto">
          <a:xfrm>
            <a:off x="755650" y="4927600"/>
            <a:ext cx="77724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3"/>
          <p:cNvPicPr>
            <a:picLocks noChangeAspect="1"/>
          </p:cNvPicPr>
          <p:nvPr/>
        </p:nvPicPr>
        <p:blipFill>
          <a:blip r:embed="rId2" cstate="print"/>
          <a:srcRect/>
          <a:stretch>
            <a:fillRect/>
          </a:stretch>
        </p:blipFill>
        <p:spPr bwMode="auto">
          <a:xfrm>
            <a:off x="1116013" y="3716338"/>
            <a:ext cx="6826250" cy="2836862"/>
          </a:xfrm>
          <a:prstGeom prst="rect">
            <a:avLst/>
          </a:prstGeom>
          <a:noFill/>
          <a:ln w="9525">
            <a:noFill/>
            <a:miter lim="800000"/>
            <a:headEnd/>
            <a:tailEnd/>
          </a:ln>
        </p:spPr>
      </p:pic>
      <p:pic>
        <p:nvPicPr>
          <p:cNvPr id="15363" name="Рисунок 2"/>
          <p:cNvPicPr>
            <a:picLocks noChangeAspect="1"/>
          </p:cNvPicPr>
          <p:nvPr/>
        </p:nvPicPr>
        <p:blipFill>
          <a:blip r:embed="rId3" cstate="print"/>
          <a:srcRect/>
          <a:stretch>
            <a:fillRect/>
          </a:stretch>
        </p:blipFill>
        <p:spPr bwMode="auto">
          <a:xfrm>
            <a:off x="320675" y="333375"/>
            <a:ext cx="8416925" cy="289877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Прямоугольник 1"/>
          <p:cNvSpPr>
            <a:spLocks noChangeArrowheads="1"/>
          </p:cNvSpPr>
          <p:nvPr/>
        </p:nvSpPr>
        <p:spPr bwMode="auto">
          <a:xfrm>
            <a:off x="1476375" y="1773238"/>
            <a:ext cx="6048375" cy="3416300"/>
          </a:xfrm>
          <a:prstGeom prst="rect">
            <a:avLst/>
          </a:prstGeom>
          <a:noFill/>
          <a:ln w="9525">
            <a:noFill/>
            <a:miter lim="800000"/>
            <a:headEnd/>
            <a:tailEnd/>
          </a:ln>
        </p:spPr>
        <p:txBody>
          <a:bodyPr>
            <a:spAutoFit/>
          </a:bodyPr>
          <a:lstStyle/>
          <a:p>
            <a:pPr algn="just"/>
            <a:r>
              <a:rPr lang="ru-RU" sz="2400"/>
              <a:t>Основной причиной возникновения случайности движения является </a:t>
            </a:r>
            <a:r>
              <a:rPr lang="ru-RU" sz="2400" b="1"/>
              <a:t>динамическая неустойчивость</a:t>
            </a:r>
            <a:r>
              <a:rPr lang="ru-RU" sz="2400"/>
              <a:t>. То есть неустойчивость (чувствительность) по отношению к начальным условиям и параметрам: малое изменение начального условия со временем приводит к сколь угодно большим изменениям динамики системы.</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3"/>
          <p:cNvPicPr>
            <a:picLocks noChangeAspect="1"/>
          </p:cNvPicPr>
          <p:nvPr/>
        </p:nvPicPr>
        <p:blipFill>
          <a:blip r:embed="rId2" cstate="print"/>
          <a:srcRect/>
          <a:stretch>
            <a:fillRect/>
          </a:stretch>
        </p:blipFill>
        <p:spPr bwMode="auto">
          <a:xfrm>
            <a:off x="3398838" y="2420938"/>
            <a:ext cx="5568950" cy="4176712"/>
          </a:xfrm>
          <a:prstGeom prst="rect">
            <a:avLst/>
          </a:prstGeom>
          <a:noFill/>
          <a:ln w="9525">
            <a:noFill/>
            <a:miter lim="800000"/>
            <a:headEnd/>
            <a:tailEnd/>
          </a:ln>
        </p:spPr>
      </p:pic>
      <p:pic>
        <p:nvPicPr>
          <p:cNvPr id="17411" name="Рисунок 5"/>
          <p:cNvPicPr>
            <a:picLocks noChangeAspect="1"/>
          </p:cNvPicPr>
          <p:nvPr/>
        </p:nvPicPr>
        <p:blipFill>
          <a:blip r:embed="rId3" cstate="print"/>
          <a:srcRect/>
          <a:stretch>
            <a:fillRect/>
          </a:stretch>
        </p:blipFill>
        <p:spPr bwMode="auto">
          <a:xfrm>
            <a:off x="250825" y="333375"/>
            <a:ext cx="5022850" cy="2232025"/>
          </a:xfrm>
          <a:prstGeom prst="rect">
            <a:avLst/>
          </a:prstGeom>
          <a:noFill/>
          <a:ln w="9525">
            <a:noFill/>
            <a:miter lim="800000"/>
            <a:headEnd/>
            <a:tailEnd/>
          </a:ln>
        </p:spPr>
      </p:pic>
      <p:sp>
        <p:nvSpPr>
          <p:cNvPr id="17412" name="Прямоугольник 1"/>
          <p:cNvSpPr>
            <a:spLocks noChangeArrowheads="1"/>
          </p:cNvSpPr>
          <p:nvPr/>
        </p:nvSpPr>
        <p:spPr bwMode="auto">
          <a:xfrm>
            <a:off x="5689600" y="260350"/>
            <a:ext cx="3421063" cy="1477963"/>
          </a:xfrm>
          <a:prstGeom prst="rect">
            <a:avLst/>
          </a:prstGeom>
          <a:noFill/>
          <a:ln w="9525">
            <a:noFill/>
            <a:miter lim="800000"/>
            <a:headEnd/>
            <a:tailEnd/>
          </a:ln>
        </p:spPr>
        <p:txBody>
          <a:bodyPr>
            <a:spAutoFit/>
          </a:bodyPr>
          <a:lstStyle/>
          <a:p>
            <a:r>
              <a:rPr lang="ru-RU"/>
              <a:t>Например, состояние неустойчивого равновесия. Частица находится на вершине потенциального барьера.</a:t>
            </a:r>
          </a:p>
        </p:txBody>
      </p:sp>
      <p:sp>
        <p:nvSpPr>
          <p:cNvPr id="17413" name="Прямоугольник 2"/>
          <p:cNvSpPr>
            <a:spLocks noChangeArrowheads="1"/>
          </p:cNvSpPr>
          <p:nvPr/>
        </p:nvSpPr>
        <p:spPr bwMode="auto">
          <a:xfrm>
            <a:off x="285750" y="3270250"/>
            <a:ext cx="2773363" cy="2862263"/>
          </a:xfrm>
          <a:prstGeom prst="rect">
            <a:avLst/>
          </a:prstGeom>
          <a:noFill/>
          <a:ln w="9525">
            <a:noFill/>
            <a:miter lim="800000"/>
            <a:headEnd/>
            <a:tailEnd/>
          </a:ln>
        </p:spPr>
        <p:txBody>
          <a:bodyPr>
            <a:spAutoFit/>
          </a:bodyPr>
          <a:lstStyle/>
          <a:p>
            <a:r>
              <a:rPr lang="ru-RU"/>
              <a:t>Небольшое отклонение от вершины приведет к тому, что она скатится вниз. Таким образом направление, в котором она скатится зависит от малого отклонения начальных условий. Это мы наблюдаем в доске Гальтона.</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p:cNvPicPr>
            <a:picLocks noChangeAspect="1"/>
          </p:cNvPicPr>
          <p:nvPr/>
        </p:nvPicPr>
        <p:blipFill>
          <a:blip r:embed="rId2" cstate="print"/>
          <a:srcRect/>
          <a:stretch>
            <a:fillRect/>
          </a:stretch>
        </p:blipFill>
        <p:spPr bwMode="auto">
          <a:xfrm>
            <a:off x="2124075" y="1196975"/>
            <a:ext cx="6383338" cy="5462588"/>
          </a:xfrm>
          <a:prstGeom prst="rect">
            <a:avLst/>
          </a:prstGeom>
          <a:noFill/>
          <a:ln w="9525">
            <a:noFill/>
            <a:miter lim="800000"/>
            <a:headEnd/>
            <a:tailEnd/>
          </a:ln>
        </p:spPr>
      </p:pic>
      <p:sp>
        <p:nvSpPr>
          <p:cNvPr id="18435" name="Прямоугольник 1"/>
          <p:cNvSpPr>
            <a:spLocks noChangeArrowheads="1"/>
          </p:cNvSpPr>
          <p:nvPr/>
        </p:nvSpPr>
        <p:spPr bwMode="auto">
          <a:xfrm>
            <a:off x="611188" y="908050"/>
            <a:ext cx="3384550" cy="1755775"/>
          </a:xfrm>
          <a:prstGeom prst="rect">
            <a:avLst/>
          </a:prstGeom>
          <a:noFill/>
          <a:ln w="9525">
            <a:noFill/>
            <a:miter lim="800000"/>
            <a:headEnd/>
            <a:tailEnd/>
          </a:ln>
        </p:spPr>
        <p:txBody>
          <a:bodyPr>
            <a:spAutoFit/>
          </a:bodyPr>
          <a:lstStyle/>
          <a:p>
            <a:r>
              <a:rPr lang="ru-RU"/>
              <a:t>Другой пример известная игра "Bad Balance", когда на полушаре выстраиваются конструкции. Небольшой крен приводит к разрушению всего сооружения.</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1"/>
          <p:cNvPicPr>
            <a:picLocks noChangeAspect="1"/>
          </p:cNvPicPr>
          <p:nvPr/>
        </p:nvPicPr>
        <p:blipFill>
          <a:blip r:embed="rId2" cstate="print"/>
          <a:srcRect/>
          <a:stretch>
            <a:fillRect/>
          </a:stretch>
        </p:blipFill>
        <p:spPr bwMode="auto">
          <a:xfrm>
            <a:off x="1258888" y="260350"/>
            <a:ext cx="6302375" cy="3543300"/>
          </a:xfrm>
          <a:prstGeom prst="rect">
            <a:avLst/>
          </a:prstGeom>
          <a:noFill/>
          <a:ln w="9525">
            <a:noFill/>
            <a:miter lim="800000"/>
            <a:headEnd/>
            <a:tailEnd/>
          </a:ln>
        </p:spPr>
      </p:pic>
      <p:sp>
        <p:nvSpPr>
          <p:cNvPr id="19459" name="Прямоугольник 1"/>
          <p:cNvSpPr>
            <a:spLocks noChangeArrowheads="1"/>
          </p:cNvSpPr>
          <p:nvPr/>
        </p:nvSpPr>
        <p:spPr bwMode="auto">
          <a:xfrm>
            <a:off x="395288" y="4076700"/>
            <a:ext cx="8208962" cy="2308225"/>
          </a:xfrm>
          <a:prstGeom prst="rect">
            <a:avLst/>
          </a:prstGeom>
          <a:noFill/>
          <a:ln w="9525">
            <a:noFill/>
            <a:miter lim="800000"/>
            <a:headEnd/>
            <a:tailEnd/>
          </a:ln>
        </p:spPr>
        <p:txBody>
          <a:bodyPr>
            <a:spAutoFit/>
          </a:bodyPr>
          <a:lstStyle/>
          <a:p>
            <a:pPr algn="just"/>
            <a:r>
              <a:rPr lang="ru-RU"/>
              <a:t>Хорошо известна неустойчивость полета прямоугольного параллелепипеда. Если попытаться подбросить и закрутить его относительно одной из осей симметрии. То вращение относительно самой длинной и самой короткой будет устойчивым. А вращение относительно средней -- неустойчивым. Он начнет кувыркаться, и его будет трудно поймать. Можете проделать этот опыт с прямоугольной коробкой из под чего-нибудь. Это свойство используется в игральных кубиках, которые падают совершенно непредсказуемым образом.</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4"/>
          <p:cNvSpPr>
            <a:spLocks/>
          </p:cNvSpPr>
          <p:nvPr/>
        </p:nvSpPr>
        <p:spPr bwMode="auto">
          <a:xfrm>
            <a:off x="5076825" y="1916113"/>
            <a:ext cx="3687763" cy="4030662"/>
          </a:xfrm>
          <a:custGeom>
            <a:avLst/>
            <a:gdLst>
              <a:gd name="T0" fmla="*/ 2147483646 w 2323"/>
              <a:gd name="T1" fmla="*/ 2147483646 h 2539"/>
              <a:gd name="T2" fmla="*/ 2147483646 w 2323"/>
              <a:gd name="T3" fmla="*/ 2147483646 h 2539"/>
              <a:gd name="T4" fmla="*/ 2147483646 w 2323"/>
              <a:gd name="T5" fmla="*/ 2147483646 h 2539"/>
              <a:gd name="T6" fmla="*/ 2147483646 w 2323"/>
              <a:gd name="T7" fmla="*/ 2147483646 h 2539"/>
              <a:gd name="T8" fmla="*/ 2147483646 w 2323"/>
              <a:gd name="T9" fmla="*/ 2147483646 h 2539"/>
              <a:gd name="T10" fmla="*/ 2147483646 w 2323"/>
              <a:gd name="T11" fmla="*/ 2147483646 h 2539"/>
              <a:gd name="T12" fmla="*/ 2147483646 w 2323"/>
              <a:gd name="T13" fmla="*/ 2147483646 h 2539"/>
              <a:gd name="T14" fmla="*/ 2147483646 w 2323"/>
              <a:gd name="T15" fmla="*/ 2147483646 h 2539"/>
              <a:gd name="T16" fmla="*/ 0 60000 65536"/>
              <a:gd name="T17" fmla="*/ 0 60000 65536"/>
              <a:gd name="T18" fmla="*/ 0 60000 65536"/>
              <a:gd name="T19" fmla="*/ 0 60000 65536"/>
              <a:gd name="T20" fmla="*/ 0 60000 65536"/>
              <a:gd name="T21" fmla="*/ 0 60000 65536"/>
              <a:gd name="T22" fmla="*/ 0 60000 65536"/>
              <a:gd name="T23" fmla="*/ 0 60000 65536"/>
              <a:gd name="T24" fmla="*/ 0 w 2323"/>
              <a:gd name="T25" fmla="*/ 0 h 2539"/>
              <a:gd name="T26" fmla="*/ 2323 w 2323"/>
              <a:gd name="T27" fmla="*/ 2539 h 2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3" h="2539">
                <a:moveTo>
                  <a:pt x="381" y="2539"/>
                </a:moveTo>
                <a:cubicBezTo>
                  <a:pt x="199" y="2472"/>
                  <a:pt x="0" y="1420"/>
                  <a:pt x="21" y="1027"/>
                </a:cubicBezTo>
                <a:cubicBezTo>
                  <a:pt x="42" y="634"/>
                  <a:pt x="248" y="336"/>
                  <a:pt x="510" y="183"/>
                </a:cubicBezTo>
                <a:cubicBezTo>
                  <a:pt x="772" y="29"/>
                  <a:pt x="1308" y="0"/>
                  <a:pt x="1595" y="108"/>
                </a:cubicBezTo>
                <a:cubicBezTo>
                  <a:pt x="1881" y="216"/>
                  <a:pt x="2139" y="505"/>
                  <a:pt x="2231" y="829"/>
                </a:cubicBezTo>
                <a:cubicBezTo>
                  <a:pt x="2323" y="1153"/>
                  <a:pt x="2270" y="1669"/>
                  <a:pt x="2143" y="1921"/>
                </a:cubicBezTo>
                <a:cubicBezTo>
                  <a:pt x="1851" y="1569"/>
                  <a:pt x="1487" y="1563"/>
                  <a:pt x="1193" y="1666"/>
                </a:cubicBezTo>
                <a:cubicBezTo>
                  <a:pt x="899" y="1769"/>
                  <a:pt x="542" y="2042"/>
                  <a:pt x="381" y="2539"/>
                </a:cubicBezTo>
                <a:close/>
              </a:path>
            </a:pathLst>
          </a:custGeom>
          <a:solidFill>
            <a:schemeClr val="tx2"/>
          </a:solidFill>
          <a:ln w="22225">
            <a:noFill/>
            <a:round/>
            <a:headEnd/>
            <a:tailEnd/>
          </a:ln>
        </p:spPr>
        <p:txBody>
          <a:bodyPr/>
          <a:lstStyle/>
          <a:p>
            <a:endParaRPr lang="ru-RU"/>
          </a:p>
        </p:txBody>
      </p:sp>
      <p:sp>
        <p:nvSpPr>
          <p:cNvPr id="20483" name="Freeform 6"/>
          <p:cNvSpPr>
            <a:spLocks/>
          </p:cNvSpPr>
          <p:nvPr/>
        </p:nvSpPr>
        <p:spPr bwMode="auto">
          <a:xfrm>
            <a:off x="5834063" y="2279650"/>
            <a:ext cx="1300162" cy="2257425"/>
          </a:xfrm>
          <a:custGeom>
            <a:avLst/>
            <a:gdLst>
              <a:gd name="T0" fmla="*/ 0 w 734"/>
              <a:gd name="T1" fmla="*/ 2147483646 h 1254"/>
              <a:gd name="T2" fmla="*/ 2147483646 w 734"/>
              <a:gd name="T3" fmla="*/ 2147483646 h 1254"/>
              <a:gd name="T4" fmla="*/ 2147483646 w 734"/>
              <a:gd name="T5" fmla="*/ 0 h 1254"/>
              <a:gd name="T6" fmla="*/ 0 60000 65536"/>
              <a:gd name="T7" fmla="*/ 0 60000 65536"/>
              <a:gd name="T8" fmla="*/ 0 60000 65536"/>
              <a:gd name="T9" fmla="*/ 0 w 734"/>
              <a:gd name="T10" fmla="*/ 0 h 1254"/>
              <a:gd name="T11" fmla="*/ 734 w 734"/>
              <a:gd name="T12" fmla="*/ 1254 h 1254"/>
            </a:gdLst>
            <a:ahLst/>
            <a:cxnLst>
              <a:cxn ang="T6">
                <a:pos x="T0" y="T1"/>
              </a:cxn>
              <a:cxn ang="T7">
                <a:pos x="T2" y="T3"/>
              </a:cxn>
              <a:cxn ang="T8">
                <a:pos x="T4" y="T5"/>
              </a:cxn>
            </a:cxnLst>
            <a:rect l="T9" t="T10" r="T11" b="T12"/>
            <a:pathLst>
              <a:path w="734" h="1254">
                <a:moveTo>
                  <a:pt x="0" y="202"/>
                </a:moveTo>
                <a:lnTo>
                  <a:pt x="734" y="1254"/>
                </a:lnTo>
                <a:lnTo>
                  <a:pt x="554" y="0"/>
                </a:lnTo>
              </a:path>
            </a:pathLst>
          </a:custGeom>
          <a:noFill/>
          <a:ln w="25400">
            <a:solidFill>
              <a:srgbClr val="FFFF00"/>
            </a:solidFill>
            <a:round/>
            <a:headEnd type="oval" w="med" len="med"/>
            <a:tailEnd type="triangle" w="med" len="lg"/>
          </a:ln>
        </p:spPr>
        <p:txBody>
          <a:bodyPr/>
          <a:lstStyle/>
          <a:p>
            <a:endParaRPr lang="ru-RU"/>
          </a:p>
        </p:txBody>
      </p:sp>
      <p:sp>
        <p:nvSpPr>
          <p:cNvPr id="20484" name="Freeform 7"/>
          <p:cNvSpPr>
            <a:spLocks/>
          </p:cNvSpPr>
          <p:nvPr/>
        </p:nvSpPr>
        <p:spPr bwMode="auto">
          <a:xfrm>
            <a:off x="6064250" y="2660650"/>
            <a:ext cx="1866900" cy="1804988"/>
          </a:xfrm>
          <a:custGeom>
            <a:avLst/>
            <a:gdLst>
              <a:gd name="T0" fmla="*/ 0 w 1054"/>
              <a:gd name="T1" fmla="*/ 0 h 1002"/>
              <a:gd name="T2" fmla="*/ 2147483646 w 1054"/>
              <a:gd name="T3" fmla="*/ 2147483646 h 1002"/>
              <a:gd name="T4" fmla="*/ 2147483646 w 1054"/>
              <a:gd name="T5" fmla="*/ 2147483646 h 1002"/>
              <a:gd name="T6" fmla="*/ 0 60000 65536"/>
              <a:gd name="T7" fmla="*/ 0 60000 65536"/>
              <a:gd name="T8" fmla="*/ 0 60000 65536"/>
              <a:gd name="T9" fmla="*/ 0 w 1054"/>
              <a:gd name="T10" fmla="*/ 0 h 1002"/>
              <a:gd name="T11" fmla="*/ 1054 w 1054"/>
              <a:gd name="T12" fmla="*/ 1002 h 1002"/>
            </a:gdLst>
            <a:ahLst/>
            <a:cxnLst>
              <a:cxn ang="T6">
                <a:pos x="T0" y="T1"/>
              </a:cxn>
              <a:cxn ang="T7">
                <a:pos x="T2" y="T3"/>
              </a:cxn>
              <a:cxn ang="T8">
                <a:pos x="T4" y="T5"/>
              </a:cxn>
            </a:cxnLst>
            <a:rect l="T9" t="T10" r="T11" b="T12"/>
            <a:pathLst>
              <a:path w="1054" h="1002">
                <a:moveTo>
                  <a:pt x="0" y="0"/>
                </a:moveTo>
                <a:lnTo>
                  <a:pt x="702" y="1002"/>
                </a:lnTo>
                <a:lnTo>
                  <a:pt x="1054" y="10"/>
                </a:lnTo>
              </a:path>
            </a:pathLst>
          </a:custGeom>
          <a:noFill/>
          <a:ln w="25400">
            <a:solidFill>
              <a:srgbClr val="FFFF00"/>
            </a:solidFill>
            <a:round/>
            <a:headEnd type="oval" w="med" len="med"/>
            <a:tailEnd type="triangle" w="med" len="lg"/>
          </a:ln>
        </p:spPr>
        <p:txBody>
          <a:bodyPr/>
          <a:lstStyle/>
          <a:p>
            <a:endParaRPr lang="ru-RU"/>
          </a:p>
        </p:txBody>
      </p:sp>
      <p:sp>
        <p:nvSpPr>
          <p:cNvPr id="20485" name="Line 8"/>
          <p:cNvSpPr>
            <a:spLocks noChangeShapeType="1"/>
          </p:cNvSpPr>
          <p:nvPr/>
        </p:nvSpPr>
        <p:spPr bwMode="auto">
          <a:xfrm>
            <a:off x="6578600" y="3733800"/>
            <a:ext cx="573088" cy="831850"/>
          </a:xfrm>
          <a:prstGeom prst="line">
            <a:avLst/>
          </a:prstGeom>
          <a:noFill/>
          <a:ln w="9525">
            <a:solidFill>
              <a:srgbClr val="FFFF00"/>
            </a:solidFill>
            <a:round/>
            <a:headEnd/>
            <a:tailEnd type="triangle" w="med" len="lg"/>
          </a:ln>
        </p:spPr>
        <p:txBody>
          <a:bodyPr/>
          <a:lstStyle/>
          <a:p>
            <a:endParaRPr lang="ru-RU"/>
          </a:p>
        </p:txBody>
      </p:sp>
      <p:sp>
        <p:nvSpPr>
          <p:cNvPr id="20486" name="Line 9"/>
          <p:cNvSpPr>
            <a:spLocks noChangeShapeType="1"/>
          </p:cNvSpPr>
          <p:nvPr/>
        </p:nvSpPr>
        <p:spPr bwMode="auto">
          <a:xfrm>
            <a:off x="6737350" y="3648075"/>
            <a:ext cx="574675" cy="831850"/>
          </a:xfrm>
          <a:prstGeom prst="line">
            <a:avLst/>
          </a:prstGeom>
          <a:noFill/>
          <a:ln w="9525">
            <a:solidFill>
              <a:srgbClr val="FFFF00"/>
            </a:solidFill>
            <a:round/>
            <a:headEnd/>
            <a:tailEnd type="triangle" w="med" len="lg"/>
          </a:ln>
        </p:spPr>
        <p:txBody>
          <a:bodyPr/>
          <a:lstStyle/>
          <a:p>
            <a:endParaRPr lang="ru-RU"/>
          </a:p>
        </p:txBody>
      </p:sp>
      <p:sp>
        <p:nvSpPr>
          <p:cNvPr id="20487" name="Freeform 13"/>
          <p:cNvSpPr>
            <a:spLocks/>
          </p:cNvSpPr>
          <p:nvPr/>
        </p:nvSpPr>
        <p:spPr bwMode="auto">
          <a:xfrm>
            <a:off x="5946775" y="2476500"/>
            <a:ext cx="1416050" cy="2039938"/>
          </a:xfrm>
          <a:custGeom>
            <a:avLst/>
            <a:gdLst>
              <a:gd name="T0" fmla="*/ 0 w 892"/>
              <a:gd name="T1" fmla="*/ 2147483646 h 1285"/>
              <a:gd name="T2" fmla="*/ 2147483646 w 892"/>
              <a:gd name="T3" fmla="*/ 2147483646 h 1285"/>
              <a:gd name="T4" fmla="*/ 2147483646 w 892"/>
              <a:gd name="T5" fmla="*/ 0 h 1285"/>
              <a:gd name="T6" fmla="*/ 0 60000 65536"/>
              <a:gd name="T7" fmla="*/ 0 60000 65536"/>
              <a:gd name="T8" fmla="*/ 0 60000 65536"/>
              <a:gd name="T9" fmla="*/ 0 w 892"/>
              <a:gd name="T10" fmla="*/ 0 h 1285"/>
              <a:gd name="T11" fmla="*/ 892 w 892"/>
              <a:gd name="T12" fmla="*/ 1285 h 1285"/>
            </a:gdLst>
            <a:ahLst/>
            <a:cxnLst>
              <a:cxn ang="T6">
                <a:pos x="T0" y="T1"/>
              </a:cxn>
              <a:cxn ang="T7">
                <a:pos x="T2" y="T3"/>
              </a:cxn>
              <a:cxn ang="T8">
                <a:pos x="T4" y="T5"/>
              </a:cxn>
            </a:cxnLst>
            <a:rect l="T9" t="T10" r="T11" b="T12"/>
            <a:pathLst>
              <a:path w="892" h="1285">
                <a:moveTo>
                  <a:pt x="0" y="108"/>
                </a:moveTo>
                <a:lnTo>
                  <a:pt x="809" y="1285"/>
                </a:lnTo>
                <a:lnTo>
                  <a:pt x="892" y="0"/>
                </a:lnTo>
              </a:path>
            </a:pathLst>
          </a:custGeom>
          <a:noFill/>
          <a:ln w="25400">
            <a:solidFill>
              <a:srgbClr val="FFFF00"/>
            </a:solidFill>
            <a:round/>
            <a:headEnd type="oval" w="med" len="med"/>
            <a:tailEnd type="triangle" w="med" len="lg"/>
          </a:ln>
        </p:spPr>
        <p:txBody>
          <a:bodyPr/>
          <a:lstStyle/>
          <a:p>
            <a:endParaRPr lang="ru-RU"/>
          </a:p>
        </p:txBody>
      </p:sp>
      <p:sp>
        <p:nvSpPr>
          <p:cNvPr id="20488" name="Line 14"/>
          <p:cNvSpPr>
            <a:spLocks noChangeShapeType="1"/>
          </p:cNvSpPr>
          <p:nvPr/>
        </p:nvSpPr>
        <p:spPr bwMode="auto">
          <a:xfrm>
            <a:off x="6642100" y="3660775"/>
            <a:ext cx="587375" cy="860425"/>
          </a:xfrm>
          <a:prstGeom prst="line">
            <a:avLst/>
          </a:prstGeom>
          <a:noFill/>
          <a:ln w="9525">
            <a:solidFill>
              <a:srgbClr val="FFFF00"/>
            </a:solidFill>
            <a:round/>
            <a:headEnd/>
            <a:tailEnd type="triangle" w="med" len="lg"/>
          </a:ln>
        </p:spPr>
        <p:txBody>
          <a:bodyPr/>
          <a:lstStyle/>
          <a:p>
            <a:endParaRPr lang="ru-RU"/>
          </a:p>
        </p:txBody>
      </p:sp>
      <p:sp>
        <p:nvSpPr>
          <p:cNvPr id="17" name="Заголовок 1"/>
          <p:cNvSpPr>
            <a:spLocks noGrp="1"/>
          </p:cNvSpPr>
          <p:nvPr>
            <p:ph type="title" idx="4294967295"/>
          </p:nvPr>
        </p:nvSpPr>
        <p:spPr>
          <a:xfrm>
            <a:off x="428625" y="357188"/>
            <a:ext cx="8229600" cy="1143000"/>
          </a:xfrm>
        </p:spPr>
        <p:txBody>
          <a:bodyPr/>
          <a:lstStyle/>
          <a:p>
            <a:pPr eaLnBrk="1" hangingPunct="1">
              <a:defRPr/>
            </a:pPr>
            <a:r>
              <a:rPr lang="ru-RU" altLang="ru-RU" b="1" smtClean="0">
                <a:solidFill>
                  <a:schemeClr val="tx1"/>
                </a:solidFill>
                <a:effectLst>
                  <a:outerShdw blurRad="38100" dist="38100" dir="2700000" algn="tl">
                    <a:srgbClr val="C0C0C0"/>
                  </a:outerShdw>
                </a:effectLst>
              </a:rPr>
              <a:t>Математические бильярды</a:t>
            </a:r>
          </a:p>
        </p:txBody>
      </p:sp>
      <p:sp>
        <p:nvSpPr>
          <p:cNvPr id="20490" name="Содержимое 2"/>
          <p:cNvSpPr>
            <a:spLocks noGrp="1"/>
          </p:cNvSpPr>
          <p:nvPr>
            <p:ph idx="4294967295"/>
          </p:nvPr>
        </p:nvSpPr>
        <p:spPr>
          <a:xfrm>
            <a:off x="611188" y="2205038"/>
            <a:ext cx="3168650" cy="4105275"/>
          </a:xfrm>
        </p:spPr>
        <p:txBody>
          <a:bodyPr/>
          <a:lstStyle/>
          <a:p>
            <a:pPr marL="0" indent="0" eaLnBrk="1" hangingPunct="1">
              <a:buFontTx/>
              <a:buNone/>
            </a:pPr>
            <a:r>
              <a:rPr lang="ru-RU" altLang="ru-RU" sz="2000" smtClean="0"/>
              <a:t>Бильярд</a:t>
            </a:r>
            <a:r>
              <a:rPr lang="en-US" altLang="ru-RU" sz="2000" smtClean="0"/>
              <a:t> – </a:t>
            </a:r>
            <a:r>
              <a:rPr lang="ru-RU" altLang="ru-RU" sz="2000" smtClean="0"/>
              <a:t>динамическая система, отвечающая свободному движению материальной точки (бильярдного шара) внутри области с кусочно-гладкой границей. При достижении границы частица упруго отражается от нее.</a:t>
            </a:r>
          </a:p>
        </p:txBody>
      </p:sp>
      <p:graphicFrame>
        <p:nvGraphicFramePr>
          <p:cNvPr id="20491" name="Object 12"/>
          <p:cNvGraphicFramePr>
            <a:graphicFrameLocks noChangeAspect="1"/>
          </p:cNvGraphicFramePr>
          <p:nvPr/>
        </p:nvGraphicFramePr>
        <p:xfrm>
          <a:off x="4572000" y="2205038"/>
          <a:ext cx="633413" cy="495300"/>
        </p:xfrm>
        <a:graphic>
          <a:graphicData uri="http://schemas.openxmlformats.org/presentationml/2006/ole">
            <p:oleObj spid="_x0000_s20491" name="Формула" r:id="rId3" imgW="291973" imgH="228501" progId="Equation.3">
              <p:embed/>
            </p:oleObj>
          </a:graphicData>
        </a:graphic>
      </p:graphicFrame>
      <p:graphicFrame>
        <p:nvGraphicFramePr>
          <p:cNvPr id="20492" name="Object 14"/>
          <p:cNvGraphicFramePr>
            <a:graphicFrameLocks noChangeAspect="1"/>
          </p:cNvGraphicFramePr>
          <p:nvPr/>
        </p:nvGraphicFramePr>
        <p:xfrm>
          <a:off x="6877050" y="4941888"/>
          <a:ext cx="633413" cy="495300"/>
        </p:xfrm>
        <a:graphic>
          <a:graphicData uri="http://schemas.openxmlformats.org/presentationml/2006/ole">
            <p:oleObj spid="_x0000_s20492" name="Формула" r:id="rId4" imgW="291973" imgH="228501" progId="Equation.3">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p:cNvPicPr>
            <a:picLocks noChangeAspect="1"/>
          </p:cNvPicPr>
          <p:nvPr/>
        </p:nvPicPr>
        <p:blipFill>
          <a:blip r:embed="rId2" cstate="print"/>
          <a:srcRect/>
          <a:stretch>
            <a:fillRect/>
          </a:stretch>
        </p:blipFill>
        <p:spPr bwMode="auto">
          <a:xfrm>
            <a:off x="2916238" y="2852738"/>
            <a:ext cx="5348287" cy="3638550"/>
          </a:xfrm>
          <a:prstGeom prst="rect">
            <a:avLst/>
          </a:prstGeom>
          <a:noFill/>
          <a:ln w="9525">
            <a:noFill/>
            <a:miter lim="800000"/>
            <a:headEnd/>
            <a:tailEnd/>
          </a:ln>
        </p:spPr>
      </p:pic>
      <p:sp>
        <p:nvSpPr>
          <p:cNvPr id="21507" name="Прямоугольник 2"/>
          <p:cNvSpPr>
            <a:spLocks noChangeArrowheads="1"/>
          </p:cNvSpPr>
          <p:nvPr/>
        </p:nvSpPr>
        <p:spPr bwMode="auto">
          <a:xfrm>
            <a:off x="539750" y="260350"/>
            <a:ext cx="6264275" cy="2032000"/>
          </a:xfrm>
          <a:prstGeom prst="rect">
            <a:avLst/>
          </a:prstGeom>
          <a:noFill/>
          <a:ln w="9525">
            <a:noFill/>
            <a:miter lim="800000"/>
            <a:headEnd/>
            <a:tailEnd/>
          </a:ln>
        </p:spPr>
        <p:txBody>
          <a:bodyPr>
            <a:spAutoFit/>
          </a:bodyPr>
          <a:lstStyle/>
          <a:p>
            <a:r>
              <a:rPr lang="ru-RU"/>
              <a:t>В бильярдных системах с рассеивающей поверхностью можно наблюдать как две изначально близкие частицы, столкнувшись с выпуклой поверхностью, отражаются под расходящимися углами и начинают разбегаться. Так небольшая неточность в начальных условиях нарастает. Это приводит к полной потере информации о предыстории частицы, то есть к хаосу.</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Прямоугольник 3"/>
          <p:cNvSpPr>
            <a:spLocks noChangeArrowheads="1"/>
          </p:cNvSpPr>
          <p:nvPr/>
        </p:nvSpPr>
        <p:spPr bwMode="auto">
          <a:xfrm>
            <a:off x="971550" y="1341438"/>
            <a:ext cx="7056438" cy="4246562"/>
          </a:xfrm>
          <a:prstGeom prst="rect">
            <a:avLst/>
          </a:prstGeom>
          <a:noFill/>
          <a:ln w="9525">
            <a:noFill/>
            <a:miter lim="800000"/>
            <a:headEnd/>
            <a:tailEnd/>
          </a:ln>
        </p:spPr>
        <p:txBody>
          <a:bodyPr>
            <a:spAutoFit/>
          </a:bodyPr>
          <a:lstStyle/>
          <a:p>
            <a:pPr algn="just"/>
            <a:r>
              <a:rPr lang="ru-RU"/>
              <a:t>Рассмотрим механизмы возникновения необратимости, исходя из самых основ физики. Для этого придется вспомнить некоторые важные термины, описывающие системы в которых как раз-таки никаких случайностей изначально нет.</a:t>
            </a:r>
          </a:p>
          <a:p>
            <a:pPr algn="just"/>
            <a:endParaRPr lang="ru-RU"/>
          </a:p>
          <a:p>
            <a:pPr algn="just"/>
            <a:r>
              <a:rPr lang="ru-RU" b="1"/>
              <a:t>Динамическая система </a:t>
            </a:r>
            <a:r>
              <a:rPr lang="ru-RU"/>
              <a:t>– множество элементов, для которого задана функциональная зависимость между временем и положением в фазовом пространстве каждого элемента системы.</a:t>
            </a:r>
          </a:p>
          <a:p>
            <a:pPr algn="just"/>
            <a:endParaRPr lang="ru-RU"/>
          </a:p>
          <a:p>
            <a:pPr algn="just"/>
            <a:r>
              <a:rPr lang="ru-RU" b="1"/>
              <a:t>Фазовое пространство</a:t>
            </a:r>
            <a:r>
              <a:rPr lang="ru-RU"/>
              <a:t> – пространство, на котором представлено множество всех состояний системы так, что каждому возможному состоянию системы соответствует точка фазового пространства. Движение описывается фазовой траекторией, которая отличается от обычной траектории.</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угольник 1"/>
          <p:cNvSpPr>
            <a:spLocks noChangeArrowheads="1"/>
          </p:cNvSpPr>
          <p:nvPr/>
        </p:nvSpPr>
        <p:spPr bwMode="auto">
          <a:xfrm>
            <a:off x="755650" y="1773238"/>
            <a:ext cx="7632700" cy="3416300"/>
          </a:xfrm>
          <a:prstGeom prst="rect">
            <a:avLst/>
          </a:prstGeom>
          <a:noFill/>
          <a:ln w="9525">
            <a:noFill/>
            <a:miter lim="800000"/>
            <a:headEnd/>
            <a:tailEnd/>
          </a:ln>
        </p:spPr>
        <p:txBody>
          <a:bodyPr>
            <a:spAutoFit/>
          </a:bodyPr>
          <a:lstStyle/>
          <a:p>
            <a:r>
              <a:rPr lang="ru-RU"/>
              <a:t>Посмотрите презентацию Газ Лоненца: </a:t>
            </a:r>
            <a:r>
              <a:rPr lang="ru-RU">
                <a:hlinkClick r:id="rId2"/>
              </a:rPr>
              <a:t>http://cmcstatphys.ilc.edu.ru/presentations/Lor2.zip</a:t>
            </a:r>
            <a:endParaRPr lang="ru-RU"/>
          </a:p>
          <a:p>
            <a:endParaRPr lang="ru-RU"/>
          </a:p>
          <a:p>
            <a:pPr algn="just"/>
            <a:r>
              <a:rPr lang="ru-RU"/>
              <a:t>Можно наблюдать неустойчивость движения по отношению к малым отклонениям следующим образом. Установив определенный угол начальной скорости, нажатием неподвижной мышки несколько раз можно создать несколько частиц с абсолютно одинаковыми начальными условиями, которые будут бегать точно друг за другом этаким паровозиком или червячком. Но если при создании этого паровозика рука еле заметным образом дрогнет, то возникнет малое различие в начальных координатах, и очень скоро частицы разлетятся по всему полю.</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1"/>
          <p:cNvPicPr>
            <a:picLocks noChangeAspect="1"/>
          </p:cNvPicPr>
          <p:nvPr/>
        </p:nvPicPr>
        <p:blipFill>
          <a:blip r:embed="rId2" cstate="print"/>
          <a:srcRect/>
          <a:stretch>
            <a:fillRect/>
          </a:stretch>
        </p:blipFill>
        <p:spPr bwMode="auto">
          <a:xfrm>
            <a:off x="684213" y="836613"/>
            <a:ext cx="7588250" cy="3095625"/>
          </a:xfrm>
          <a:prstGeom prst="rect">
            <a:avLst/>
          </a:prstGeom>
          <a:noFill/>
          <a:ln w="9525">
            <a:noFill/>
            <a:miter lim="800000"/>
            <a:headEnd/>
            <a:tailEnd/>
          </a:ln>
        </p:spPr>
      </p:pic>
      <p:pic>
        <p:nvPicPr>
          <p:cNvPr id="23555" name="Рисунок 1"/>
          <p:cNvPicPr>
            <a:picLocks noChangeAspect="1"/>
          </p:cNvPicPr>
          <p:nvPr/>
        </p:nvPicPr>
        <p:blipFill>
          <a:blip r:embed="rId3" cstate="print"/>
          <a:srcRect/>
          <a:stretch>
            <a:fillRect/>
          </a:stretch>
        </p:blipFill>
        <p:spPr bwMode="auto">
          <a:xfrm>
            <a:off x="323850" y="1700213"/>
            <a:ext cx="3665538" cy="2774950"/>
          </a:xfrm>
          <a:prstGeom prst="rect">
            <a:avLst/>
          </a:prstGeom>
          <a:noFill/>
          <a:ln w="9525">
            <a:noFill/>
            <a:miter lim="800000"/>
            <a:headEnd/>
            <a:tailEnd/>
          </a:ln>
        </p:spPr>
      </p:pic>
      <p:sp>
        <p:nvSpPr>
          <p:cNvPr id="23556" name="Прямоугольник 1"/>
          <p:cNvSpPr>
            <a:spLocks noChangeArrowheads="1"/>
          </p:cNvSpPr>
          <p:nvPr/>
        </p:nvSpPr>
        <p:spPr bwMode="auto">
          <a:xfrm>
            <a:off x="323850" y="4473575"/>
            <a:ext cx="7056438" cy="1477963"/>
          </a:xfrm>
          <a:prstGeom prst="rect">
            <a:avLst/>
          </a:prstGeom>
          <a:noFill/>
          <a:ln w="9525">
            <a:noFill/>
            <a:miter lim="800000"/>
            <a:headEnd/>
            <a:tailEnd/>
          </a:ln>
        </p:spPr>
        <p:txBody>
          <a:bodyPr>
            <a:spAutoFit/>
          </a:bodyPr>
          <a:lstStyle/>
          <a:p>
            <a:r>
              <a:rPr lang="ru-RU"/>
              <a:t>Расхождение траекторий в фазовом пространстве удобно описывать с помощью показателя Ляпунова. Представим, что расстояние между точками, которые изначально были близкими друг другу и двигались с в одном направлении, увеличивается экспоненциально.</a:t>
            </a:r>
          </a:p>
        </p:txBody>
      </p:sp>
      <p:sp>
        <p:nvSpPr>
          <p:cNvPr id="23557" name="Прямоугольник 2"/>
          <p:cNvSpPr>
            <a:spLocks noChangeArrowheads="1"/>
          </p:cNvSpPr>
          <p:nvPr/>
        </p:nvSpPr>
        <p:spPr bwMode="auto">
          <a:xfrm>
            <a:off x="3851275" y="5846763"/>
            <a:ext cx="4897438" cy="646112"/>
          </a:xfrm>
          <a:prstGeom prst="rect">
            <a:avLst/>
          </a:prstGeom>
          <a:noFill/>
          <a:ln w="9525">
            <a:noFill/>
            <a:miter lim="800000"/>
            <a:headEnd/>
            <a:tailEnd/>
          </a:ln>
        </p:spPr>
        <p:txBody>
          <a:bodyPr>
            <a:spAutoFit/>
          </a:bodyPr>
          <a:lstStyle/>
          <a:p>
            <a:r>
              <a:rPr lang="ru-RU"/>
              <a:t>Тогда показатель такой экспоненты и будет показателем Ляпунова</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1"/>
          <p:cNvPicPr>
            <a:picLocks noChangeAspect="1"/>
          </p:cNvPicPr>
          <p:nvPr/>
        </p:nvPicPr>
        <p:blipFill>
          <a:blip r:embed="rId2" cstate="print"/>
          <a:srcRect/>
          <a:stretch>
            <a:fillRect/>
          </a:stretch>
        </p:blipFill>
        <p:spPr bwMode="auto">
          <a:xfrm>
            <a:off x="250825" y="33338"/>
            <a:ext cx="4321175" cy="3240087"/>
          </a:xfrm>
          <a:prstGeom prst="rect">
            <a:avLst/>
          </a:prstGeom>
          <a:noFill/>
          <a:ln w="9525">
            <a:noFill/>
            <a:miter lim="800000"/>
            <a:headEnd/>
            <a:tailEnd/>
          </a:ln>
        </p:spPr>
      </p:pic>
      <p:pic>
        <p:nvPicPr>
          <p:cNvPr id="24579" name="Рисунок 2"/>
          <p:cNvPicPr>
            <a:picLocks noChangeAspect="1"/>
          </p:cNvPicPr>
          <p:nvPr/>
        </p:nvPicPr>
        <p:blipFill>
          <a:blip r:embed="rId3" cstate="print"/>
          <a:srcRect/>
          <a:stretch>
            <a:fillRect/>
          </a:stretch>
        </p:blipFill>
        <p:spPr bwMode="auto">
          <a:xfrm>
            <a:off x="3995738" y="3252788"/>
            <a:ext cx="4859337" cy="3646487"/>
          </a:xfrm>
          <a:prstGeom prst="rect">
            <a:avLst/>
          </a:prstGeom>
          <a:noFill/>
          <a:ln w="9525">
            <a:noFill/>
            <a:miter lim="800000"/>
            <a:headEnd/>
            <a:tailEnd/>
          </a:ln>
        </p:spPr>
      </p:pic>
      <p:sp>
        <p:nvSpPr>
          <p:cNvPr id="24580" name="Прямоугольник 1"/>
          <p:cNvSpPr>
            <a:spLocks noChangeArrowheads="1"/>
          </p:cNvSpPr>
          <p:nvPr/>
        </p:nvSpPr>
        <p:spPr bwMode="auto">
          <a:xfrm>
            <a:off x="4859338" y="115888"/>
            <a:ext cx="4068762" cy="2863850"/>
          </a:xfrm>
          <a:prstGeom prst="rect">
            <a:avLst/>
          </a:prstGeom>
          <a:noFill/>
          <a:ln w="9525">
            <a:noFill/>
            <a:miter lim="800000"/>
            <a:headEnd/>
            <a:tailEnd/>
          </a:ln>
        </p:spPr>
        <p:txBody>
          <a:bodyPr>
            <a:spAutoFit/>
          </a:bodyPr>
          <a:lstStyle/>
          <a:p>
            <a:r>
              <a:rPr lang="ru-RU"/>
              <a:t>В примере с затухающими колебаниями гармонического осциллятора показатель будет отрицательным. Ведь там близкие в начальный момент траектории будут сближаться, пока не сойдутся в одной точке. Эта точка называется аттрактором, то есть областью притяжения всех траекторий.</a:t>
            </a:r>
          </a:p>
        </p:txBody>
      </p:sp>
      <p:sp>
        <p:nvSpPr>
          <p:cNvPr id="24581" name="Прямоугольник 2"/>
          <p:cNvSpPr>
            <a:spLocks noChangeArrowheads="1"/>
          </p:cNvSpPr>
          <p:nvPr/>
        </p:nvSpPr>
        <p:spPr bwMode="auto">
          <a:xfrm>
            <a:off x="179388" y="3644900"/>
            <a:ext cx="3627437" cy="2862263"/>
          </a:xfrm>
          <a:prstGeom prst="rect">
            <a:avLst/>
          </a:prstGeom>
          <a:noFill/>
          <a:ln w="9525">
            <a:noFill/>
            <a:miter lim="800000"/>
            <a:headEnd/>
            <a:tailEnd/>
          </a:ln>
        </p:spPr>
        <p:txBody>
          <a:bodyPr>
            <a:spAutoFit/>
          </a:bodyPr>
          <a:lstStyle/>
          <a:p>
            <a:r>
              <a:rPr lang="ru-RU"/>
              <a:t>Но пока важно отметить, что этот показатель может быть положительным вдоль одних осей и отрицательным, вдоль других. Тогда возникают структуры, которые называются </a:t>
            </a:r>
            <a:r>
              <a:rPr lang="ru-RU" b="1"/>
              <a:t>странными аттракторами</a:t>
            </a:r>
            <a:r>
              <a:rPr lang="ru-RU"/>
              <a:t>. Это фрактальная структура является уже совсем хаотической.</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3"/>
          <p:cNvPicPr>
            <a:picLocks noChangeAspect="1"/>
          </p:cNvPicPr>
          <p:nvPr/>
        </p:nvPicPr>
        <p:blipFill>
          <a:blip r:embed="rId2" cstate="print"/>
          <a:srcRect/>
          <a:stretch>
            <a:fillRect/>
          </a:stretch>
        </p:blipFill>
        <p:spPr bwMode="auto">
          <a:xfrm>
            <a:off x="3203575" y="260350"/>
            <a:ext cx="5184775" cy="3889375"/>
          </a:xfrm>
          <a:prstGeom prst="rect">
            <a:avLst/>
          </a:prstGeom>
          <a:noFill/>
          <a:ln w="9525">
            <a:noFill/>
            <a:miter lim="800000"/>
            <a:headEnd/>
            <a:tailEnd/>
          </a:ln>
        </p:spPr>
      </p:pic>
      <p:pic>
        <p:nvPicPr>
          <p:cNvPr id="25603" name="Рисунок 1"/>
          <p:cNvPicPr>
            <a:picLocks noChangeAspect="1"/>
          </p:cNvPicPr>
          <p:nvPr/>
        </p:nvPicPr>
        <p:blipFill>
          <a:blip r:embed="rId3" cstate="print"/>
          <a:srcRect/>
          <a:stretch>
            <a:fillRect/>
          </a:stretch>
        </p:blipFill>
        <p:spPr bwMode="auto">
          <a:xfrm>
            <a:off x="250825" y="3879850"/>
            <a:ext cx="5292725" cy="29781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1"/>
          <p:cNvPicPr>
            <a:picLocks noChangeAspect="1"/>
          </p:cNvPicPr>
          <p:nvPr/>
        </p:nvPicPr>
        <p:blipFill>
          <a:blip r:embed="rId2" cstate="print"/>
          <a:srcRect/>
          <a:stretch>
            <a:fillRect/>
          </a:stretch>
        </p:blipFill>
        <p:spPr bwMode="auto">
          <a:xfrm>
            <a:off x="1476375" y="2349500"/>
            <a:ext cx="6188075" cy="1687513"/>
          </a:xfrm>
          <a:prstGeom prst="rect">
            <a:avLst/>
          </a:prstGeom>
          <a:noFill/>
          <a:ln w="9525">
            <a:noFill/>
            <a:miter lim="800000"/>
            <a:headEnd/>
            <a:tailEnd/>
          </a:ln>
        </p:spPr>
      </p:pic>
      <p:sp>
        <p:nvSpPr>
          <p:cNvPr id="26627" name="Прямоугольник 1"/>
          <p:cNvSpPr>
            <a:spLocks noChangeArrowheads="1"/>
          </p:cNvSpPr>
          <p:nvPr/>
        </p:nvSpPr>
        <p:spPr bwMode="auto">
          <a:xfrm>
            <a:off x="468313" y="193675"/>
            <a:ext cx="7991475" cy="1754188"/>
          </a:xfrm>
          <a:prstGeom prst="rect">
            <a:avLst/>
          </a:prstGeom>
          <a:noFill/>
          <a:ln w="9525">
            <a:noFill/>
            <a:miter lim="800000"/>
            <a:headEnd/>
            <a:tailEnd/>
          </a:ln>
        </p:spPr>
        <p:txBody>
          <a:bodyPr>
            <a:spAutoFit/>
          </a:bodyPr>
          <a:lstStyle/>
          <a:p>
            <a:r>
              <a:rPr lang="ru-RU"/>
              <a:t>Преобразование (отображение) Пекаря</a:t>
            </a:r>
          </a:p>
          <a:p>
            <a:endParaRPr lang="ru-RU"/>
          </a:p>
          <a:p>
            <a:pPr algn="just"/>
            <a:r>
              <a:rPr lang="ru-RU"/>
              <a:t>Преобразование состоит из однородного сжатия квадрата в 2 раза в вертикальном направлении и растяжения в горизонтальном. Далее правую половину следует отрезать и положить на левую. Так поступает пекарь, чтобы сделать слоеное тесто.</a:t>
            </a:r>
          </a:p>
        </p:txBody>
      </p:sp>
      <p:pic>
        <p:nvPicPr>
          <p:cNvPr id="26628" name="Рисунок 2"/>
          <p:cNvPicPr>
            <a:picLocks noChangeAspect="1"/>
          </p:cNvPicPr>
          <p:nvPr/>
        </p:nvPicPr>
        <p:blipFill>
          <a:blip r:embed="rId3" cstate="print"/>
          <a:srcRect/>
          <a:stretch>
            <a:fillRect/>
          </a:stretch>
        </p:blipFill>
        <p:spPr bwMode="auto">
          <a:xfrm>
            <a:off x="762000" y="4365625"/>
            <a:ext cx="7615238" cy="169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2"/>
          <p:cNvPicPr>
            <a:picLocks noChangeAspect="1"/>
          </p:cNvPicPr>
          <p:nvPr/>
        </p:nvPicPr>
        <p:blipFill>
          <a:blip r:embed="rId2" cstate="print"/>
          <a:srcRect/>
          <a:stretch>
            <a:fillRect/>
          </a:stretch>
        </p:blipFill>
        <p:spPr bwMode="auto">
          <a:xfrm>
            <a:off x="2268538" y="2349500"/>
            <a:ext cx="4021137" cy="1771650"/>
          </a:xfrm>
          <a:prstGeom prst="rect">
            <a:avLst/>
          </a:prstGeom>
          <a:noFill/>
          <a:ln w="9525">
            <a:noFill/>
            <a:miter lim="800000"/>
            <a:headEnd/>
            <a:tailEnd/>
          </a:ln>
        </p:spPr>
      </p:pic>
      <p:pic>
        <p:nvPicPr>
          <p:cNvPr id="27651" name="Рисунок 1"/>
          <p:cNvPicPr>
            <a:picLocks noChangeAspect="1"/>
          </p:cNvPicPr>
          <p:nvPr/>
        </p:nvPicPr>
        <p:blipFill>
          <a:blip r:embed="rId3" cstate="print"/>
          <a:srcRect/>
          <a:stretch>
            <a:fillRect/>
          </a:stretch>
        </p:blipFill>
        <p:spPr bwMode="auto">
          <a:xfrm>
            <a:off x="354013" y="604838"/>
            <a:ext cx="7848600" cy="895350"/>
          </a:xfrm>
          <a:prstGeom prst="rect">
            <a:avLst/>
          </a:prstGeom>
          <a:noFill/>
          <a:ln w="9525">
            <a:noFill/>
            <a:miter lim="800000"/>
            <a:headEnd/>
            <a:tailEnd/>
          </a:ln>
        </p:spPr>
      </p:pic>
      <p:sp>
        <p:nvSpPr>
          <p:cNvPr id="27652" name="Прямоугольник 2"/>
          <p:cNvSpPr>
            <a:spLocks noChangeArrowheads="1"/>
          </p:cNvSpPr>
          <p:nvPr/>
        </p:nvSpPr>
        <p:spPr bwMode="auto">
          <a:xfrm>
            <a:off x="684213" y="4724400"/>
            <a:ext cx="7373937" cy="1201738"/>
          </a:xfrm>
          <a:prstGeom prst="rect">
            <a:avLst/>
          </a:prstGeom>
          <a:noFill/>
          <a:ln w="9525">
            <a:noFill/>
            <a:miter lim="800000"/>
            <a:headEnd/>
            <a:tailEnd/>
          </a:ln>
        </p:spPr>
        <p:txBody>
          <a:bodyPr>
            <a:spAutoFit/>
          </a:bodyPr>
          <a:lstStyle/>
          <a:p>
            <a:r>
              <a:rPr lang="ru-RU"/>
              <a:t>Представим себе две точки вблизи границы разреза по разные стороны от нее. Расстояние между ними может быть очень малым, но на следующем шаге они окажутся далеко друг от друга. То есть, происходит разбегание траекторий.</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Прямоугольник 1"/>
          <p:cNvSpPr>
            <a:spLocks noChangeArrowheads="1"/>
          </p:cNvSpPr>
          <p:nvPr/>
        </p:nvSpPr>
        <p:spPr bwMode="auto">
          <a:xfrm>
            <a:off x="611188" y="1341438"/>
            <a:ext cx="7632700" cy="4524375"/>
          </a:xfrm>
          <a:prstGeom prst="rect">
            <a:avLst/>
          </a:prstGeom>
          <a:noFill/>
          <a:ln w="9525">
            <a:noFill/>
            <a:miter lim="800000"/>
            <a:headEnd/>
            <a:tailEnd/>
          </a:ln>
        </p:spPr>
        <p:txBody>
          <a:bodyPr>
            <a:spAutoFit/>
          </a:bodyPr>
          <a:lstStyle/>
          <a:p>
            <a:pPr algn="just"/>
            <a:r>
              <a:rPr lang="ru-RU"/>
              <a:t>Точку, где расходятся две траектории называют </a:t>
            </a:r>
            <a:r>
              <a:rPr lang="ru-RU" b="1"/>
              <a:t>точкой бифуркации</a:t>
            </a:r>
            <a:r>
              <a:rPr lang="ru-RU"/>
              <a:t>. Как мы поняли, это расхождение вызвано неустойчивостью состояния. Можно сказать, что в этой точке происходит качественное изменение системы. Например, фазовый переход, смена эпох, превращение, развилка дорог, русла реки, ходов в лабиринте.</a:t>
            </a:r>
          </a:p>
          <a:p>
            <a:pPr algn="just"/>
            <a:endParaRPr lang="ru-RU"/>
          </a:p>
          <a:p>
            <a:pPr algn="just"/>
            <a:r>
              <a:rPr lang="ru-RU"/>
              <a:t>Во многих случаях непредсказуемость того, по какому из путей пойдет система, и является причиной возникновения хаоса.</a:t>
            </a:r>
          </a:p>
          <a:p>
            <a:pPr algn="just"/>
            <a:endParaRPr lang="ru-RU"/>
          </a:p>
          <a:p>
            <a:pPr algn="just"/>
            <a:r>
              <a:rPr lang="ru-RU"/>
              <a:t>Одной из самых убедительных моделей развития чего-либо является </a:t>
            </a:r>
            <a:r>
              <a:rPr lang="ru-RU" b="1"/>
              <a:t>ветвящаяся структура</a:t>
            </a:r>
            <a:r>
              <a:rPr lang="ru-RU"/>
              <a:t>, состоящая из каскада различных бифуркаций.</a:t>
            </a:r>
          </a:p>
          <a:p>
            <a:pPr algn="just"/>
            <a:endParaRPr lang="ru-RU"/>
          </a:p>
          <a:p>
            <a:pPr algn="just"/>
            <a:r>
              <a:rPr lang="ru-RU"/>
              <a:t>Ветвящиеся структуры помогают в классификации многих важных понятий и часто просто красивы и применяются в дизайне.</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1"/>
          <p:cNvPicPr>
            <a:picLocks noChangeAspect="1"/>
          </p:cNvPicPr>
          <p:nvPr/>
        </p:nvPicPr>
        <p:blipFill>
          <a:blip r:embed="rId2" cstate="print"/>
          <a:srcRect/>
          <a:stretch>
            <a:fillRect/>
          </a:stretch>
        </p:blipFill>
        <p:spPr bwMode="auto">
          <a:xfrm>
            <a:off x="1325563" y="620713"/>
            <a:ext cx="6286500" cy="3429000"/>
          </a:xfrm>
          <a:prstGeom prst="rect">
            <a:avLst/>
          </a:prstGeom>
          <a:noFill/>
          <a:ln w="9525">
            <a:noFill/>
            <a:miter lim="800000"/>
            <a:headEnd/>
            <a:tailEnd/>
          </a:ln>
        </p:spPr>
      </p:pic>
      <p:pic>
        <p:nvPicPr>
          <p:cNvPr id="29699" name="Picture 5" descr="https://mobile.studbooks.net/imag_/31/50523/image003.png"/>
          <p:cNvPicPr>
            <a:picLocks noChangeAspect="1" noChangeArrowheads="1"/>
          </p:cNvPicPr>
          <p:nvPr/>
        </p:nvPicPr>
        <p:blipFill>
          <a:blip r:embed="rId3" cstate="print"/>
          <a:srcRect/>
          <a:stretch>
            <a:fillRect/>
          </a:stretch>
        </p:blipFill>
        <p:spPr bwMode="auto">
          <a:xfrm>
            <a:off x="1501775" y="3573463"/>
            <a:ext cx="5934075" cy="31432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1"/>
          <p:cNvPicPr>
            <a:picLocks noChangeAspect="1"/>
          </p:cNvPicPr>
          <p:nvPr/>
        </p:nvPicPr>
        <p:blipFill>
          <a:blip r:embed="rId2" cstate="print"/>
          <a:srcRect/>
          <a:stretch>
            <a:fillRect/>
          </a:stretch>
        </p:blipFill>
        <p:spPr bwMode="auto">
          <a:xfrm>
            <a:off x="2411413" y="2133600"/>
            <a:ext cx="4238625" cy="343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1"/>
          <p:cNvPicPr>
            <a:picLocks noChangeAspect="1"/>
          </p:cNvPicPr>
          <p:nvPr/>
        </p:nvPicPr>
        <p:blipFill>
          <a:blip r:embed="rId2" cstate="print"/>
          <a:srcRect/>
          <a:stretch>
            <a:fillRect/>
          </a:stretch>
        </p:blipFill>
        <p:spPr bwMode="auto">
          <a:xfrm>
            <a:off x="611188" y="836613"/>
            <a:ext cx="7834312" cy="5187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2" cstate="print"/>
          <a:srcRect/>
          <a:stretch>
            <a:fillRect/>
          </a:stretch>
        </p:blipFill>
        <p:spPr bwMode="auto">
          <a:xfrm>
            <a:off x="184150" y="1916113"/>
            <a:ext cx="4652963" cy="3633787"/>
          </a:xfrm>
          <a:prstGeom prst="rect">
            <a:avLst/>
          </a:prstGeom>
          <a:noFill/>
          <a:ln w="9525">
            <a:noFill/>
            <a:miter lim="800000"/>
            <a:headEnd/>
            <a:tailEnd/>
          </a:ln>
        </p:spPr>
      </p:pic>
      <p:pic>
        <p:nvPicPr>
          <p:cNvPr id="5123" name="Рисунок 2"/>
          <p:cNvPicPr>
            <a:picLocks noChangeAspect="1"/>
          </p:cNvPicPr>
          <p:nvPr/>
        </p:nvPicPr>
        <p:blipFill>
          <a:blip r:embed="rId3" cstate="print"/>
          <a:srcRect/>
          <a:stretch>
            <a:fillRect/>
          </a:stretch>
        </p:blipFill>
        <p:spPr bwMode="auto">
          <a:xfrm>
            <a:off x="5108575" y="2713038"/>
            <a:ext cx="3976688" cy="2973387"/>
          </a:xfrm>
          <a:prstGeom prst="rect">
            <a:avLst/>
          </a:prstGeom>
          <a:noFill/>
          <a:ln w="9525">
            <a:noFill/>
            <a:miter lim="800000"/>
            <a:headEnd/>
            <a:tailEnd/>
          </a:ln>
        </p:spPr>
      </p:pic>
      <p:sp>
        <p:nvSpPr>
          <p:cNvPr id="5124" name="Прямоугольник 1"/>
          <p:cNvSpPr>
            <a:spLocks noChangeArrowheads="1"/>
          </p:cNvSpPr>
          <p:nvPr/>
        </p:nvSpPr>
        <p:spPr bwMode="auto">
          <a:xfrm>
            <a:off x="468313" y="333375"/>
            <a:ext cx="8351837" cy="1476375"/>
          </a:xfrm>
          <a:prstGeom prst="rect">
            <a:avLst/>
          </a:prstGeom>
          <a:noFill/>
          <a:ln w="9525">
            <a:noFill/>
            <a:miter lim="800000"/>
            <a:headEnd/>
            <a:tailEnd/>
          </a:ln>
        </p:spPr>
        <p:txBody>
          <a:bodyPr>
            <a:spAutoFit/>
          </a:bodyPr>
          <a:lstStyle/>
          <a:p>
            <a:r>
              <a:rPr lang="ru-RU"/>
              <a:t>Простым примером динамической системы является пружинный маятник, его еще называют гармоническим осциллятором.  Её фазовым пространством является плоскость ( x , v ), где v  --- скорость точки с координатой x. Уравнения движения получаются из определения скорости и второго закона Ньютона</a:t>
            </a:r>
          </a:p>
        </p:txBody>
      </p:sp>
      <p:pic>
        <p:nvPicPr>
          <p:cNvPr id="5125" name="Рисунок 2"/>
          <p:cNvPicPr>
            <a:picLocks noChangeAspect="1"/>
          </p:cNvPicPr>
          <p:nvPr/>
        </p:nvPicPr>
        <p:blipFill>
          <a:blip r:embed="rId4" cstate="print"/>
          <a:srcRect/>
          <a:stretch>
            <a:fillRect/>
          </a:stretch>
        </p:blipFill>
        <p:spPr bwMode="auto">
          <a:xfrm>
            <a:off x="4716463" y="1690688"/>
            <a:ext cx="3548062" cy="1150937"/>
          </a:xfrm>
          <a:prstGeom prst="rect">
            <a:avLst/>
          </a:prstGeom>
          <a:noFill/>
          <a:ln w="9525">
            <a:noFill/>
            <a:miter lim="800000"/>
            <a:headEnd/>
            <a:tailEnd/>
          </a:ln>
        </p:spPr>
      </p:pic>
      <p:pic>
        <p:nvPicPr>
          <p:cNvPr id="5126" name="Рисунок 3"/>
          <p:cNvPicPr>
            <a:picLocks noChangeAspect="1"/>
          </p:cNvPicPr>
          <p:nvPr/>
        </p:nvPicPr>
        <p:blipFill>
          <a:blip r:embed="rId5" cstate="print"/>
          <a:srcRect/>
          <a:stretch>
            <a:fillRect/>
          </a:stretch>
        </p:blipFill>
        <p:spPr bwMode="auto">
          <a:xfrm>
            <a:off x="2511425" y="5311775"/>
            <a:ext cx="295275" cy="476250"/>
          </a:xfrm>
          <a:prstGeom prst="rect">
            <a:avLst/>
          </a:prstGeom>
          <a:noFill/>
          <a:ln w="9525">
            <a:noFill/>
            <a:miter lim="800000"/>
            <a:headEnd/>
            <a:tailEnd/>
          </a:ln>
        </p:spPr>
      </p:pic>
      <p:pic>
        <p:nvPicPr>
          <p:cNvPr id="5127" name="Рисунок 4"/>
          <p:cNvPicPr>
            <a:picLocks noChangeAspect="1"/>
          </p:cNvPicPr>
          <p:nvPr/>
        </p:nvPicPr>
        <p:blipFill>
          <a:blip r:embed="rId6" cstate="print"/>
          <a:srcRect/>
          <a:stretch>
            <a:fillRect/>
          </a:stretch>
        </p:blipFill>
        <p:spPr bwMode="auto">
          <a:xfrm>
            <a:off x="171450" y="3429000"/>
            <a:ext cx="296863" cy="433388"/>
          </a:xfrm>
          <a:prstGeom prst="rect">
            <a:avLst/>
          </a:prstGeom>
          <a:noFill/>
          <a:ln w="9525">
            <a:noFill/>
            <a:miter lim="800000"/>
            <a:headEnd/>
            <a:tailEnd/>
          </a:ln>
        </p:spPr>
      </p:pic>
      <p:sp>
        <p:nvSpPr>
          <p:cNvPr id="5128" name="Прямоугольник 5"/>
          <p:cNvSpPr>
            <a:spLocks noChangeArrowheads="1"/>
          </p:cNvSpPr>
          <p:nvPr/>
        </p:nvSpPr>
        <p:spPr bwMode="auto">
          <a:xfrm>
            <a:off x="431800" y="5665788"/>
            <a:ext cx="8569325" cy="923925"/>
          </a:xfrm>
          <a:prstGeom prst="rect">
            <a:avLst/>
          </a:prstGeom>
          <a:noFill/>
          <a:ln w="9525">
            <a:noFill/>
            <a:miter lim="800000"/>
            <a:headEnd/>
            <a:tailEnd/>
          </a:ln>
        </p:spPr>
        <p:txBody>
          <a:bodyPr>
            <a:spAutoFit/>
          </a:bodyPr>
          <a:lstStyle/>
          <a:p>
            <a:r>
              <a:rPr lang="ru-RU"/>
              <a:t>Фазовыми кривыми (траекториями) осциллятора являются эллипсы с центром в нуле. А если мы учтем силу трения, то получим скручивающуюся спираль.</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1"/>
          <p:cNvPicPr>
            <a:picLocks noChangeAspect="1"/>
          </p:cNvPicPr>
          <p:nvPr/>
        </p:nvPicPr>
        <p:blipFill>
          <a:blip r:embed="rId2" cstate="print"/>
          <a:srcRect/>
          <a:stretch>
            <a:fillRect/>
          </a:stretch>
        </p:blipFill>
        <p:spPr bwMode="auto">
          <a:xfrm>
            <a:off x="755650" y="333375"/>
            <a:ext cx="7816850" cy="61468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Рисунок 1"/>
          <p:cNvPicPr>
            <a:picLocks noChangeAspect="1"/>
          </p:cNvPicPr>
          <p:nvPr/>
        </p:nvPicPr>
        <p:blipFill>
          <a:blip r:embed="rId2" cstate="print"/>
          <a:srcRect/>
          <a:stretch>
            <a:fillRect/>
          </a:stretch>
        </p:blipFill>
        <p:spPr bwMode="auto">
          <a:xfrm>
            <a:off x="2103438" y="0"/>
            <a:ext cx="49371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Рисунок 1"/>
          <p:cNvPicPr>
            <a:picLocks noChangeAspect="1"/>
          </p:cNvPicPr>
          <p:nvPr/>
        </p:nvPicPr>
        <p:blipFill>
          <a:blip r:embed="rId2" cstate="print"/>
          <a:srcRect/>
          <a:stretch>
            <a:fillRect/>
          </a:stretch>
        </p:blipFill>
        <p:spPr bwMode="auto">
          <a:xfrm>
            <a:off x="1463675" y="0"/>
            <a:ext cx="621665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1"/>
          <p:cNvPicPr>
            <a:picLocks noChangeAspect="1"/>
          </p:cNvPicPr>
          <p:nvPr/>
        </p:nvPicPr>
        <p:blipFill>
          <a:blip r:embed="rId2" cstate="print"/>
          <a:srcRect/>
          <a:stretch>
            <a:fillRect/>
          </a:stretch>
        </p:blipFill>
        <p:spPr bwMode="auto">
          <a:xfrm>
            <a:off x="20638" y="908050"/>
            <a:ext cx="8866187" cy="520541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1"/>
          <p:cNvPicPr>
            <a:picLocks noChangeAspect="1"/>
          </p:cNvPicPr>
          <p:nvPr/>
        </p:nvPicPr>
        <p:blipFill>
          <a:blip r:embed="rId2" cstate="print"/>
          <a:srcRect/>
          <a:stretch>
            <a:fillRect/>
          </a:stretch>
        </p:blipFill>
        <p:spPr bwMode="auto">
          <a:xfrm>
            <a:off x="1152525" y="0"/>
            <a:ext cx="683895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Прямоугольник 1"/>
          <p:cNvSpPr>
            <a:spLocks noChangeArrowheads="1"/>
          </p:cNvSpPr>
          <p:nvPr/>
        </p:nvSpPr>
        <p:spPr bwMode="auto">
          <a:xfrm>
            <a:off x="2627313" y="620713"/>
            <a:ext cx="3357562" cy="523875"/>
          </a:xfrm>
          <a:prstGeom prst="rect">
            <a:avLst/>
          </a:prstGeom>
          <a:noFill/>
          <a:ln w="9525">
            <a:noFill/>
            <a:miter lim="800000"/>
            <a:headEnd/>
            <a:tailEnd/>
          </a:ln>
        </p:spPr>
        <p:txBody>
          <a:bodyPr wrap="none">
            <a:spAutoFit/>
          </a:bodyPr>
          <a:lstStyle/>
          <a:p>
            <a:r>
              <a:rPr lang="ru-RU" sz="2800"/>
              <a:t>Задания на выбор</a:t>
            </a:r>
          </a:p>
        </p:txBody>
      </p:sp>
      <p:sp>
        <p:nvSpPr>
          <p:cNvPr id="37891" name="Прямоугольник 2"/>
          <p:cNvSpPr>
            <a:spLocks noChangeArrowheads="1"/>
          </p:cNvSpPr>
          <p:nvPr/>
        </p:nvSpPr>
        <p:spPr bwMode="auto">
          <a:xfrm>
            <a:off x="827088" y="1773238"/>
            <a:ext cx="7489825" cy="1200150"/>
          </a:xfrm>
          <a:prstGeom prst="rect">
            <a:avLst/>
          </a:prstGeom>
          <a:noFill/>
          <a:ln w="9525">
            <a:noFill/>
            <a:miter lim="800000"/>
            <a:headEnd/>
            <a:tailEnd/>
          </a:ln>
        </p:spPr>
        <p:txBody>
          <a:bodyPr>
            <a:spAutoFit/>
          </a:bodyPr>
          <a:lstStyle/>
          <a:p>
            <a:r>
              <a:rPr lang="ru-RU" b="1"/>
              <a:t>задача</a:t>
            </a:r>
          </a:p>
          <a:p>
            <a:endParaRPr lang="ru-RU"/>
          </a:p>
          <a:p>
            <a:r>
              <a:rPr lang="ru-RU"/>
              <a:t>Проделайте вычисления и докажите финальную систему уравнений Лотки-Вольтерры для отклонений от среднего.</a:t>
            </a:r>
          </a:p>
        </p:txBody>
      </p:sp>
      <p:sp>
        <p:nvSpPr>
          <p:cNvPr id="37892" name="Прямоугольник 3"/>
          <p:cNvSpPr>
            <a:spLocks noChangeArrowheads="1"/>
          </p:cNvSpPr>
          <p:nvPr/>
        </p:nvSpPr>
        <p:spPr bwMode="auto">
          <a:xfrm>
            <a:off x="827088" y="3602038"/>
            <a:ext cx="7632700" cy="1754187"/>
          </a:xfrm>
          <a:prstGeom prst="rect">
            <a:avLst/>
          </a:prstGeom>
          <a:noFill/>
          <a:ln w="9525">
            <a:noFill/>
            <a:miter lim="800000"/>
            <a:headEnd/>
            <a:tailEnd/>
          </a:ln>
        </p:spPr>
        <p:txBody>
          <a:bodyPr>
            <a:spAutoFit/>
          </a:bodyPr>
          <a:lstStyle/>
          <a:p>
            <a:r>
              <a:rPr lang="ru-RU" b="1"/>
              <a:t>задача</a:t>
            </a:r>
          </a:p>
          <a:p>
            <a:endParaRPr lang="ru-RU"/>
          </a:p>
          <a:p>
            <a:r>
              <a:rPr lang="ru-RU"/>
              <a:t>Для преобразования пекаря, при котором пекарь растягивал бы в три раза квадрат по оси Х, а потом разрезал бы на три части, и складывал их друг на друга, запишите уравнения преобразования и найдите показатель Ляпунова.</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Рисунок 2"/>
          <p:cNvPicPr>
            <a:picLocks noChangeAspect="1"/>
          </p:cNvPicPr>
          <p:nvPr/>
        </p:nvPicPr>
        <p:blipFill>
          <a:blip r:embed="rId2" cstate="print"/>
          <a:srcRect/>
          <a:stretch>
            <a:fillRect/>
          </a:stretch>
        </p:blipFill>
        <p:spPr bwMode="auto">
          <a:xfrm>
            <a:off x="-239713" y="908050"/>
            <a:ext cx="3516313" cy="3514725"/>
          </a:xfrm>
          <a:prstGeom prst="rect">
            <a:avLst/>
          </a:prstGeom>
          <a:noFill/>
          <a:ln w="9525">
            <a:noFill/>
            <a:miter lim="800000"/>
            <a:headEnd/>
            <a:tailEnd/>
          </a:ln>
        </p:spPr>
      </p:pic>
      <p:pic>
        <p:nvPicPr>
          <p:cNvPr id="38915" name="Рисунок 3"/>
          <p:cNvPicPr>
            <a:picLocks noChangeAspect="1"/>
          </p:cNvPicPr>
          <p:nvPr/>
        </p:nvPicPr>
        <p:blipFill>
          <a:blip r:embed="rId3" cstate="print"/>
          <a:srcRect/>
          <a:stretch>
            <a:fillRect/>
          </a:stretch>
        </p:blipFill>
        <p:spPr bwMode="auto">
          <a:xfrm>
            <a:off x="5778500" y="2751138"/>
            <a:ext cx="3527425" cy="3529012"/>
          </a:xfrm>
          <a:prstGeom prst="rect">
            <a:avLst/>
          </a:prstGeom>
          <a:noFill/>
          <a:ln w="9525">
            <a:noFill/>
            <a:miter lim="800000"/>
            <a:headEnd/>
            <a:tailEnd/>
          </a:ln>
        </p:spPr>
      </p:pic>
      <p:pic>
        <p:nvPicPr>
          <p:cNvPr id="38916" name="Picture 2" descr="https://ae01.alicdn.com/kf/HTB1Vt_th13tHKVjSZSgq6x4QFXai/-.jpg_q50.jpg"/>
          <p:cNvPicPr>
            <a:picLocks noChangeAspect="1" noChangeArrowheads="1"/>
          </p:cNvPicPr>
          <p:nvPr/>
        </p:nvPicPr>
        <p:blipFill>
          <a:blip r:embed="rId4" cstate="print"/>
          <a:srcRect/>
          <a:stretch>
            <a:fillRect/>
          </a:stretch>
        </p:blipFill>
        <p:spPr bwMode="auto">
          <a:xfrm>
            <a:off x="2339975" y="2997200"/>
            <a:ext cx="3529013" cy="3529013"/>
          </a:xfrm>
          <a:prstGeom prst="rect">
            <a:avLst/>
          </a:prstGeom>
          <a:noFill/>
          <a:ln w="9525">
            <a:noFill/>
            <a:miter lim="800000"/>
            <a:headEnd/>
            <a:tailEnd/>
          </a:ln>
        </p:spPr>
      </p:pic>
      <p:sp>
        <p:nvSpPr>
          <p:cNvPr id="38917" name="Прямоугольник 2"/>
          <p:cNvSpPr>
            <a:spLocks noChangeArrowheads="1"/>
          </p:cNvSpPr>
          <p:nvPr/>
        </p:nvSpPr>
        <p:spPr bwMode="auto">
          <a:xfrm>
            <a:off x="3851275" y="765175"/>
            <a:ext cx="4572000" cy="1476375"/>
          </a:xfrm>
          <a:prstGeom prst="rect">
            <a:avLst/>
          </a:prstGeom>
          <a:noFill/>
          <a:ln w="9525">
            <a:noFill/>
            <a:miter lim="800000"/>
            <a:headEnd/>
            <a:tailEnd/>
          </a:ln>
        </p:spPr>
        <p:txBody>
          <a:bodyPr>
            <a:spAutoFit/>
          </a:bodyPr>
          <a:lstStyle/>
          <a:p>
            <a:r>
              <a:rPr lang="ru-RU" b="1"/>
              <a:t>задача</a:t>
            </a:r>
          </a:p>
          <a:p>
            <a:endParaRPr lang="ru-RU"/>
          </a:p>
          <a:p>
            <a:r>
              <a:rPr lang="ru-RU"/>
              <a:t>Вычислите число степеней свободы для деревянного манекена для рисования, сделанного на шаровых шарнирах.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Прямоугольник 1"/>
          <p:cNvSpPr>
            <a:spLocks noChangeArrowheads="1"/>
          </p:cNvSpPr>
          <p:nvPr/>
        </p:nvSpPr>
        <p:spPr bwMode="auto">
          <a:xfrm>
            <a:off x="1187450" y="1582738"/>
            <a:ext cx="5976938" cy="3416300"/>
          </a:xfrm>
          <a:prstGeom prst="rect">
            <a:avLst/>
          </a:prstGeom>
          <a:noFill/>
          <a:ln w="9525">
            <a:noFill/>
            <a:miter lim="800000"/>
            <a:headEnd/>
            <a:tailEnd/>
          </a:ln>
        </p:spPr>
        <p:txBody>
          <a:bodyPr>
            <a:spAutoFit/>
          </a:bodyPr>
          <a:lstStyle/>
          <a:p>
            <a:r>
              <a:rPr lang="ru-RU" b="1"/>
              <a:t>задача</a:t>
            </a:r>
          </a:p>
          <a:p>
            <a:endParaRPr lang="ru-RU"/>
          </a:p>
          <a:p>
            <a:pPr algn="just"/>
            <a:r>
              <a:rPr lang="ru-RU"/>
              <a:t>Подумайте, какие причины возникновения случайности работают в традиционных генераторах случайных чисел. Возможно, это поможет Вам изобрести свой собственный. </a:t>
            </a:r>
          </a:p>
          <a:p>
            <a:pPr algn="just"/>
            <a:endParaRPr lang="ru-RU"/>
          </a:p>
          <a:p>
            <a:pPr algn="just"/>
            <a:r>
              <a:rPr lang="ru-RU"/>
              <a:t>Для четырех этих генераторов ниже записаны 8 уравнений, по два на каждый. Определите, какое уравнение к какому генератору относится. Можно написать просто номера уравнений и буквенные обозначения генераторов</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3"/>
          <p:cNvPicPr>
            <a:picLocks noChangeAspect="1"/>
          </p:cNvPicPr>
          <p:nvPr/>
        </p:nvPicPr>
        <p:blipFill>
          <a:blip r:embed="rId2" cstate="print"/>
          <a:srcRect/>
          <a:stretch>
            <a:fillRect/>
          </a:stretch>
        </p:blipFill>
        <p:spPr bwMode="auto">
          <a:xfrm>
            <a:off x="420688" y="1196975"/>
            <a:ext cx="2914650" cy="2932113"/>
          </a:xfrm>
          <a:prstGeom prst="rect">
            <a:avLst/>
          </a:prstGeom>
          <a:noFill/>
          <a:ln w="9525">
            <a:noFill/>
            <a:miter lim="800000"/>
            <a:headEnd/>
            <a:tailEnd/>
          </a:ln>
        </p:spPr>
      </p:pic>
      <p:pic>
        <p:nvPicPr>
          <p:cNvPr id="40963" name="Рисунок 4"/>
          <p:cNvPicPr>
            <a:picLocks noChangeAspect="1"/>
          </p:cNvPicPr>
          <p:nvPr/>
        </p:nvPicPr>
        <p:blipFill>
          <a:blip r:embed="rId3" cstate="print"/>
          <a:srcRect/>
          <a:stretch>
            <a:fillRect/>
          </a:stretch>
        </p:blipFill>
        <p:spPr bwMode="auto">
          <a:xfrm>
            <a:off x="2195513" y="2852738"/>
            <a:ext cx="4908550" cy="3273425"/>
          </a:xfrm>
          <a:prstGeom prst="rect">
            <a:avLst/>
          </a:prstGeom>
          <a:noFill/>
          <a:ln w="9525">
            <a:noFill/>
            <a:miter lim="800000"/>
            <a:headEnd/>
            <a:tailEnd/>
          </a:ln>
        </p:spPr>
      </p:pic>
      <p:pic>
        <p:nvPicPr>
          <p:cNvPr id="40964" name="Рисунок 5"/>
          <p:cNvPicPr>
            <a:picLocks noChangeAspect="1"/>
          </p:cNvPicPr>
          <p:nvPr/>
        </p:nvPicPr>
        <p:blipFill>
          <a:blip r:embed="rId4" cstate="print"/>
          <a:srcRect/>
          <a:stretch>
            <a:fillRect/>
          </a:stretch>
        </p:blipFill>
        <p:spPr bwMode="auto">
          <a:xfrm>
            <a:off x="5649913" y="900113"/>
            <a:ext cx="3279775" cy="3025775"/>
          </a:xfrm>
          <a:prstGeom prst="rect">
            <a:avLst/>
          </a:prstGeom>
          <a:noFill/>
          <a:ln w="9525">
            <a:noFill/>
            <a:miter lim="800000"/>
            <a:headEnd/>
            <a:tailEnd/>
          </a:ln>
        </p:spPr>
      </p:pic>
      <p:sp>
        <p:nvSpPr>
          <p:cNvPr id="40965" name="TextBox 6"/>
          <p:cNvSpPr txBox="1">
            <a:spLocks noChangeArrowheads="1"/>
          </p:cNvSpPr>
          <p:nvPr/>
        </p:nvSpPr>
        <p:spPr bwMode="auto">
          <a:xfrm>
            <a:off x="3527425" y="1589088"/>
            <a:ext cx="1573213" cy="600075"/>
          </a:xfrm>
          <a:prstGeom prst="rect">
            <a:avLst/>
          </a:prstGeom>
          <a:noFill/>
          <a:ln w="9525">
            <a:noFill/>
            <a:miter lim="800000"/>
            <a:headEnd/>
            <a:tailEnd/>
          </a:ln>
        </p:spPr>
        <p:txBody>
          <a:bodyPr wrap="none">
            <a:spAutoFit/>
          </a:bodyPr>
          <a:lstStyle/>
          <a:p>
            <a:r>
              <a:rPr lang="ru-RU" sz="3300"/>
              <a:t>Волчок</a:t>
            </a:r>
          </a:p>
        </p:txBody>
      </p:sp>
      <p:sp>
        <p:nvSpPr>
          <p:cNvPr id="40966" name="TextBox 8"/>
          <p:cNvSpPr txBox="1">
            <a:spLocks noChangeArrowheads="1"/>
          </p:cNvSpPr>
          <p:nvPr/>
        </p:nvSpPr>
        <p:spPr bwMode="auto">
          <a:xfrm>
            <a:off x="866775" y="4614863"/>
            <a:ext cx="646113" cy="923925"/>
          </a:xfrm>
          <a:prstGeom prst="rect">
            <a:avLst/>
          </a:prstGeom>
          <a:noFill/>
          <a:ln w="9525">
            <a:noFill/>
            <a:miter lim="800000"/>
            <a:headEnd/>
            <a:tailEnd/>
          </a:ln>
        </p:spPr>
        <p:txBody>
          <a:bodyPr wrap="none">
            <a:spAutoFit/>
          </a:bodyPr>
          <a:lstStyle/>
          <a:p>
            <a:r>
              <a:rPr lang="ru-RU" sz="5400"/>
              <a:t>В</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Рисунок 1"/>
          <p:cNvPicPr>
            <a:picLocks noChangeAspect="1"/>
          </p:cNvPicPr>
          <p:nvPr/>
        </p:nvPicPr>
        <p:blipFill>
          <a:blip r:embed="rId2" cstate="print"/>
          <a:srcRect/>
          <a:stretch>
            <a:fillRect/>
          </a:stretch>
        </p:blipFill>
        <p:spPr bwMode="auto">
          <a:xfrm>
            <a:off x="3184525" y="3108325"/>
            <a:ext cx="5715000" cy="2628900"/>
          </a:xfrm>
          <a:prstGeom prst="rect">
            <a:avLst/>
          </a:prstGeom>
          <a:noFill/>
          <a:ln w="9525">
            <a:noFill/>
            <a:miter lim="800000"/>
            <a:headEnd/>
            <a:tailEnd/>
          </a:ln>
        </p:spPr>
      </p:pic>
      <p:pic>
        <p:nvPicPr>
          <p:cNvPr id="41987" name="Рисунок 2"/>
          <p:cNvPicPr>
            <a:picLocks noChangeAspect="1"/>
          </p:cNvPicPr>
          <p:nvPr/>
        </p:nvPicPr>
        <p:blipFill>
          <a:blip r:embed="rId3" cstate="print"/>
          <a:srcRect/>
          <a:stretch>
            <a:fillRect/>
          </a:stretch>
        </p:blipFill>
        <p:spPr bwMode="auto">
          <a:xfrm>
            <a:off x="209550" y="911225"/>
            <a:ext cx="2974975" cy="3108325"/>
          </a:xfrm>
          <a:prstGeom prst="rect">
            <a:avLst/>
          </a:prstGeom>
          <a:noFill/>
          <a:ln w="9525">
            <a:noFill/>
            <a:miter lim="800000"/>
            <a:headEnd/>
            <a:tailEnd/>
          </a:ln>
        </p:spPr>
      </p:pic>
      <p:sp>
        <p:nvSpPr>
          <p:cNvPr id="41988" name="TextBox 3"/>
          <p:cNvSpPr txBox="1">
            <a:spLocks noChangeArrowheads="1"/>
          </p:cNvSpPr>
          <p:nvPr/>
        </p:nvSpPr>
        <p:spPr bwMode="auto">
          <a:xfrm>
            <a:off x="4649788" y="1874838"/>
            <a:ext cx="1976437" cy="600075"/>
          </a:xfrm>
          <a:prstGeom prst="rect">
            <a:avLst/>
          </a:prstGeom>
          <a:noFill/>
          <a:ln w="9525">
            <a:noFill/>
            <a:miter lim="800000"/>
            <a:headEnd/>
            <a:tailEnd/>
          </a:ln>
        </p:spPr>
        <p:txBody>
          <a:bodyPr wrap="none">
            <a:spAutoFit/>
          </a:bodyPr>
          <a:lstStyle/>
          <a:p>
            <a:r>
              <a:rPr lang="ru-RU" sz="3300"/>
              <a:t>лототрон</a:t>
            </a:r>
          </a:p>
        </p:txBody>
      </p:sp>
      <p:sp>
        <p:nvSpPr>
          <p:cNvPr id="41989" name="TextBox 4"/>
          <p:cNvSpPr txBox="1">
            <a:spLocks noChangeArrowheads="1"/>
          </p:cNvSpPr>
          <p:nvPr/>
        </p:nvSpPr>
        <p:spPr bwMode="auto">
          <a:xfrm>
            <a:off x="1179513" y="4535488"/>
            <a:ext cx="639762" cy="923925"/>
          </a:xfrm>
          <a:prstGeom prst="rect">
            <a:avLst/>
          </a:prstGeom>
          <a:noFill/>
          <a:ln w="9525">
            <a:noFill/>
            <a:miter lim="800000"/>
            <a:headEnd/>
            <a:tailEnd/>
          </a:ln>
        </p:spPr>
        <p:txBody>
          <a:bodyPr wrap="none">
            <a:spAutoFit/>
          </a:bodyPr>
          <a:lstStyle/>
          <a:p>
            <a:r>
              <a:rPr lang="ru-RU" sz="5400"/>
              <a:t>Л</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p:cNvSpPr>
            <a:spLocks noChangeArrowheads="1"/>
          </p:cNvSpPr>
          <p:nvPr/>
        </p:nvSpPr>
        <p:spPr bwMode="auto">
          <a:xfrm>
            <a:off x="323850" y="908050"/>
            <a:ext cx="8640763" cy="5078413"/>
          </a:xfrm>
          <a:prstGeom prst="rect">
            <a:avLst/>
          </a:prstGeom>
          <a:noFill/>
          <a:ln w="9525">
            <a:noFill/>
            <a:miter lim="800000"/>
            <a:headEnd/>
            <a:tailEnd/>
          </a:ln>
        </p:spPr>
        <p:txBody>
          <a:bodyPr>
            <a:spAutoFit/>
          </a:bodyPr>
          <a:lstStyle/>
          <a:p>
            <a:r>
              <a:rPr lang="ru-RU" b="1"/>
              <a:t>Число степеней свободы </a:t>
            </a:r>
            <a:r>
              <a:rPr lang="ru-RU"/>
              <a:t>определяет минимальное количество независимых переменных (обобщенных координат), необходимых для полного описания состояния механической системы. Число степеней свободы находят с учетом наложенных связей. У осциллятора одна степень свободы.</a:t>
            </a:r>
          </a:p>
          <a:p>
            <a:endParaRPr lang="ru-RU"/>
          </a:p>
          <a:p>
            <a:r>
              <a:rPr lang="ru-RU"/>
              <a:t>Простейшая механическая система — материальная точка в трехмерном пространстве — обладает тремя степенями свободы, так как ее состояние полностью описывается тремя пространственными координатами.</a:t>
            </a:r>
          </a:p>
          <a:p>
            <a:endParaRPr lang="ru-RU"/>
          </a:p>
          <a:p>
            <a:r>
              <a:rPr lang="ru-RU"/>
              <a:t>Абсолютно твёрдое тело обладает шестью степенями свободы, так как для полного описания положения такого тела достаточно задать три координаты центра масс и три угла, описывающих ориентацию тела.</a:t>
            </a:r>
          </a:p>
          <a:p>
            <a:endParaRPr lang="ru-RU"/>
          </a:p>
          <a:p>
            <a:r>
              <a:rPr lang="ru-RU"/>
              <a:t>В механике: обобщенные координаты (по числу степеней свободы) и соответствующие им обобщенные импульсы.</a:t>
            </a:r>
          </a:p>
          <a:p>
            <a:endParaRPr lang="ru-RU"/>
          </a:p>
          <a:p>
            <a:r>
              <a:rPr lang="ru-RU"/>
              <a:t>Размерность фазового пространства, то есть количество координатных осей, будет вдвое больше, чем число степеней свободы.</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1"/>
          <p:cNvPicPr>
            <a:picLocks noChangeAspect="1"/>
          </p:cNvPicPr>
          <p:nvPr/>
        </p:nvPicPr>
        <p:blipFill>
          <a:blip r:embed="rId2" cstate="print"/>
          <a:srcRect/>
          <a:stretch>
            <a:fillRect/>
          </a:stretch>
        </p:blipFill>
        <p:spPr bwMode="auto">
          <a:xfrm>
            <a:off x="4248150" y="2774950"/>
            <a:ext cx="4257675" cy="3040063"/>
          </a:xfrm>
          <a:prstGeom prst="rect">
            <a:avLst/>
          </a:prstGeom>
          <a:noFill/>
          <a:ln w="9525">
            <a:noFill/>
            <a:miter lim="800000"/>
            <a:headEnd/>
            <a:tailEnd/>
          </a:ln>
        </p:spPr>
      </p:pic>
      <p:pic>
        <p:nvPicPr>
          <p:cNvPr id="43011" name="Рисунок 2"/>
          <p:cNvPicPr>
            <a:picLocks noChangeAspect="1"/>
          </p:cNvPicPr>
          <p:nvPr/>
        </p:nvPicPr>
        <p:blipFill>
          <a:blip r:embed="rId3" cstate="print"/>
          <a:srcRect/>
          <a:stretch>
            <a:fillRect/>
          </a:stretch>
        </p:blipFill>
        <p:spPr bwMode="auto">
          <a:xfrm>
            <a:off x="354013" y="1016000"/>
            <a:ext cx="3614737" cy="3614738"/>
          </a:xfrm>
          <a:prstGeom prst="rect">
            <a:avLst/>
          </a:prstGeom>
          <a:noFill/>
          <a:ln w="9525">
            <a:noFill/>
            <a:miter lim="800000"/>
            <a:headEnd/>
            <a:tailEnd/>
          </a:ln>
        </p:spPr>
      </p:pic>
      <p:sp>
        <p:nvSpPr>
          <p:cNvPr id="43012" name="TextBox 3"/>
          <p:cNvSpPr txBox="1">
            <a:spLocks noChangeArrowheads="1"/>
          </p:cNvSpPr>
          <p:nvPr/>
        </p:nvSpPr>
        <p:spPr bwMode="auto">
          <a:xfrm>
            <a:off x="5672138" y="1682750"/>
            <a:ext cx="1308100" cy="600075"/>
          </a:xfrm>
          <a:prstGeom prst="rect">
            <a:avLst/>
          </a:prstGeom>
          <a:noFill/>
          <a:ln w="9525">
            <a:noFill/>
            <a:miter lim="800000"/>
            <a:headEnd/>
            <a:tailEnd/>
          </a:ln>
        </p:spPr>
        <p:txBody>
          <a:bodyPr wrap="none">
            <a:spAutoFit/>
          </a:bodyPr>
          <a:lstStyle/>
          <a:p>
            <a:r>
              <a:rPr lang="ru-RU" sz="3300"/>
              <a:t>Кости</a:t>
            </a:r>
          </a:p>
        </p:txBody>
      </p:sp>
      <p:sp>
        <p:nvSpPr>
          <p:cNvPr id="43013" name="TextBox 4"/>
          <p:cNvSpPr txBox="1">
            <a:spLocks noChangeArrowheads="1"/>
          </p:cNvSpPr>
          <p:nvPr/>
        </p:nvSpPr>
        <p:spPr bwMode="auto">
          <a:xfrm>
            <a:off x="1743075" y="4687888"/>
            <a:ext cx="588963" cy="922337"/>
          </a:xfrm>
          <a:prstGeom prst="rect">
            <a:avLst/>
          </a:prstGeom>
          <a:noFill/>
          <a:ln w="9525">
            <a:noFill/>
            <a:miter lim="800000"/>
            <a:headEnd/>
            <a:tailEnd/>
          </a:ln>
        </p:spPr>
        <p:txBody>
          <a:bodyPr wrap="none">
            <a:spAutoFit/>
          </a:bodyPr>
          <a:lstStyle/>
          <a:p>
            <a:r>
              <a:rPr lang="ru-RU" sz="5400"/>
              <a:t>К</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Рисунок 3"/>
          <p:cNvPicPr>
            <a:picLocks noChangeAspect="1"/>
          </p:cNvPicPr>
          <p:nvPr/>
        </p:nvPicPr>
        <p:blipFill>
          <a:blip r:embed="rId2" cstate="print"/>
          <a:srcRect/>
          <a:stretch>
            <a:fillRect/>
          </a:stretch>
        </p:blipFill>
        <p:spPr bwMode="auto">
          <a:xfrm>
            <a:off x="203200" y="920750"/>
            <a:ext cx="4100513" cy="3071813"/>
          </a:xfrm>
          <a:prstGeom prst="rect">
            <a:avLst/>
          </a:prstGeom>
          <a:noFill/>
          <a:ln w="9525">
            <a:noFill/>
            <a:miter lim="800000"/>
            <a:headEnd/>
            <a:tailEnd/>
          </a:ln>
        </p:spPr>
      </p:pic>
      <p:pic>
        <p:nvPicPr>
          <p:cNvPr id="44035" name="Рисунок 4"/>
          <p:cNvPicPr>
            <a:picLocks noChangeAspect="1"/>
          </p:cNvPicPr>
          <p:nvPr/>
        </p:nvPicPr>
        <p:blipFill>
          <a:blip r:embed="rId3" cstate="print"/>
          <a:srcRect/>
          <a:stretch>
            <a:fillRect/>
          </a:stretch>
        </p:blipFill>
        <p:spPr bwMode="auto">
          <a:xfrm>
            <a:off x="266700" y="3108325"/>
            <a:ext cx="2971800" cy="1514475"/>
          </a:xfrm>
          <a:prstGeom prst="rect">
            <a:avLst/>
          </a:prstGeom>
          <a:noFill/>
          <a:ln w="9525">
            <a:noFill/>
            <a:miter lim="800000"/>
            <a:headEnd/>
            <a:tailEnd/>
          </a:ln>
        </p:spPr>
      </p:pic>
      <p:pic>
        <p:nvPicPr>
          <p:cNvPr id="44036" name="Рисунок 5"/>
          <p:cNvPicPr>
            <a:picLocks noChangeAspect="1"/>
          </p:cNvPicPr>
          <p:nvPr/>
        </p:nvPicPr>
        <p:blipFill>
          <a:blip r:embed="rId4" cstate="print"/>
          <a:srcRect/>
          <a:stretch>
            <a:fillRect/>
          </a:stretch>
        </p:blipFill>
        <p:spPr bwMode="auto">
          <a:xfrm>
            <a:off x="3695700" y="2616200"/>
            <a:ext cx="5151438" cy="3384550"/>
          </a:xfrm>
          <a:prstGeom prst="rect">
            <a:avLst/>
          </a:prstGeom>
          <a:noFill/>
          <a:ln w="9525">
            <a:noFill/>
            <a:miter lim="800000"/>
            <a:headEnd/>
            <a:tailEnd/>
          </a:ln>
        </p:spPr>
      </p:pic>
      <p:sp>
        <p:nvSpPr>
          <p:cNvPr id="44037" name="TextBox 6"/>
          <p:cNvSpPr txBox="1">
            <a:spLocks noChangeArrowheads="1"/>
          </p:cNvSpPr>
          <p:nvPr/>
        </p:nvSpPr>
        <p:spPr bwMode="auto">
          <a:xfrm>
            <a:off x="5010150" y="1543050"/>
            <a:ext cx="3968750" cy="461963"/>
          </a:xfrm>
          <a:prstGeom prst="rect">
            <a:avLst/>
          </a:prstGeom>
          <a:noFill/>
          <a:ln w="9525">
            <a:noFill/>
            <a:miter lim="800000"/>
            <a:headEnd/>
            <a:tailEnd/>
          </a:ln>
        </p:spPr>
        <p:txBody>
          <a:bodyPr wrap="none">
            <a:spAutoFit/>
          </a:bodyPr>
          <a:lstStyle/>
          <a:p>
            <a:r>
              <a:rPr lang="ru-RU" sz="2400"/>
              <a:t>Экзаменационные билеты</a:t>
            </a:r>
          </a:p>
        </p:txBody>
      </p:sp>
      <p:sp>
        <p:nvSpPr>
          <p:cNvPr id="44038" name="TextBox 7"/>
          <p:cNvSpPr txBox="1">
            <a:spLocks noChangeArrowheads="1"/>
          </p:cNvSpPr>
          <p:nvPr/>
        </p:nvSpPr>
        <p:spPr bwMode="auto">
          <a:xfrm>
            <a:off x="1290638" y="4878388"/>
            <a:ext cx="255587" cy="923925"/>
          </a:xfrm>
          <a:prstGeom prst="rect">
            <a:avLst/>
          </a:prstGeom>
          <a:noFill/>
          <a:ln w="9525">
            <a:noFill/>
            <a:miter lim="800000"/>
            <a:headEnd/>
            <a:tailEnd/>
          </a:ln>
        </p:spPr>
        <p:txBody>
          <a:bodyPr>
            <a:spAutoFit/>
          </a:bodyPr>
          <a:lstStyle/>
          <a:p>
            <a:r>
              <a:rPr lang="ru-RU" sz="5400"/>
              <a:t>Э</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p:cNvSpPr txBox="1">
            <a:spLocks noChangeArrowheads="1"/>
          </p:cNvSpPr>
          <p:nvPr/>
        </p:nvSpPr>
        <p:spPr bwMode="auto">
          <a:xfrm>
            <a:off x="3708400" y="2341563"/>
            <a:ext cx="1643063" cy="1754187"/>
          </a:xfrm>
          <a:prstGeom prst="rect">
            <a:avLst/>
          </a:prstGeom>
          <a:noFill/>
          <a:ln w="9525">
            <a:noFill/>
            <a:miter lim="800000"/>
            <a:headEnd/>
            <a:tailEnd/>
          </a:ln>
        </p:spPr>
        <p:txBody>
          <a:bodyPr>
            <a:spAutoFit/>
          </a:bodyPr>
          <a:lstStyle/>
          <a:p>
            <a:r>
              <a:rPr lang="ru-RU" sz="5400"/>
              <a:t>В  Л</a:t>
            </a:r>
          </a:p>
          <a:p>
            <a:r>
              <a:rPr lang="ru-RU" sz="5400"/>
              <a:t>К  Э</a:t>
            </a:r>
          </a:p>
        </p:txBody>
      </p:sp>
      <p:pic>
        <p:nvPicPr>
          <p:cNvPr id="45059" name="Рисунок 4"/>
          <p:cNvPicPr>
            <a:picLocks noChangeAspect="1"/>
          </p:cNvPicPr>
          <p:nvPr/>
        </p:nvPicPr>
        <p:blipFill>
          <a:blip r:embed="rId2" cstate="print"/>
          <a:srcRect/>
          <a:stretch>
            <a:fillRect/>
          </a:stretch>
        </p:blipFill>
        <p:spPr bwMode="auto">
          <a:xfrm>
            <a:off x="882650" y="1206500"/>
            <a:ext cx="1979613" cy="1990725"/>
          </a:xfrm>
          <a:prstGeom prst="rect">
            <a:avLst/>
          </a:prstGeom>
          <a:noFill/>
          <a:ln w="9525">
            <a:noFill/>
            <a:miter lim="800000"/>
            <a:headEnd/>
            <a:tailEnd/>
          </a:ln>
        </p:spPr>
      </p:pic>
      <p:pic>
        <p:nvPicPr>
          <p:cNvPr id="45060" name="Рисунок 5"/>
          <p:cNvPicPr>
            <a:picLocks noChangeAspect="1"/>
          </p:cNvPicPr>
          <p:nvPr/>
        </p:nvPicPr>
        <p:blipFill>
          <a:blip r:embed="rId3" cstate="print"/>
          <a:srcRect/>
          <a:stretch>
            <a:fillRect/>
          </a:stretch>
        </p:blipFill>
        <p:spPr bwMode="auto">
          <a:xfrm>
            <a:off x="5746750" y="938213"/>
            <a:ext cx="2155825" cy="2251075"/>
          </a:xfrm>
          <a:prstGeom prst="rect">
            <a:avLst/>
          </a:prstGeom>
          <a:noFill/>
          <a:ln w="9525">
            <a:noFill/>
            <a:miter lim="800000"/>
            <a:headEnd/>
            <a:tailEnd/>
          </a:ln>
        </p:spPr>
      </p:pic>
      <p:pic>
        <p:nvPicPr>
          <p:cNvPr id="45061" name="Рисунок 6"/>
          <p:cNvPicPr>
            <a:picLocks noChangeAspect="1"/>
          </p:cNvPicPr>
          <p:nvPr/>
        </p:nvPicPr>
        <p:blipFill>
          <a:blip r:embed="rId4" cstate="print"/>
          <a:srcRect/>
          <a:stretch>
            <a:fillRect/>
          </a:stretch>
        </p:blipFill>
        <p:spPr bwMode="auto">
          <a:xfrm>
            <a:off x="684213" y="3751263"/>
            <a:ext cx="2620962" cy="1871662"/>
          </a:xfrm>
          <a:prstGeom prst="rect">
            <a:avLst/>
          </a:prstGeom>
          <a:noFill/>
          <a:ln w="9525">
            <a:noFill/>
            <a:miter lim="800000"/>
            <a:headEnd/>
            <a:tailEnd/>
          </a:ln>
        </p:spPr>
      </p:pic>
      <p:pic>
        <p:nvPicPr>
          <p:cNvPr id="45062" name="Рисунок 7"/>
          <p:cNvPicPr>
            <a:picLocks noChangeAspect="1"/>
          </p:cNvPicPr>
          <p:nvPr/>
        </p:nvPicPr>
        <p:blipFill>
          <a:blip r:embed="rId5" cstate="print"/>
          <a:srcRect/>
          <a:stretch>
            <a:fillRect/>
          </a:stretch>
        </p:blipFill>
        <p:spPr bwMode="auto">
          <a:xfrm>
            <a:off x="5508625" y="4083050"/>
            <a:ext cx="3081338" cy="202406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1"/>
          <p:cNvPicPr>
            <a:picLocks noChangeAspect="1"/>
          </p:cNvPicPr>
          <p:nvPr/>
        </p:nvPicPr>
        <p:blipFill>
          <a:blip r:embed="rId2" cstate="print"/>
          <a:srcRect/>
          <a:stretch>
            <a:fillRect/>
          </a:stretch>
        </p:blipFill>
        <p:spPr bwMode="auto">
          <a:xfrm>
            <a:off x="1528763" y="1265238"/>
            <a:ext cx="6281737" cy="44672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Рисунок 1"/>
          <p:cNvPicPr>
            <a:picLocks noChangeAspect="1"/>
          </p:cNvPicPr>
          <p:nvPr/>
        </p:nvPicPr>
        <p:blipFill>
          <a:blip r:embed="rId2" cstate="print"/>
          <a:srcRect/>
          <a:stretch>
            <a:fillRect/>
          </a:stretch>
        </p:blipFill>
        <p:spPr bwMode="auto">
          <a:xfrm>
            <a:off x="1893888" y="1050925"/>
            <a:ext cx="5580062" cy="49561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Рисунок 1"/>
          <p:cNvPicPr>
            <a:picLocks noChangeAspect="1"/>
          </p:cNvPicPr>
          <p:nvPr/>
        </p:nvPicPr>
        <p:blipFill>
          <a:blip r:embed="rId2" cstate="print"/>
          <a:srcRect/>
          <a:stretch>
            <a:fillRect/>
          </a:stretch>
        </p:blipFill>
        <p:spPr bwMode="auto">
          <a:xfrm>
            <a:off x="684213" y="1989138"/>
            <a:ext cx="7056437" cy="5291137"/>
          </a:xfrm>
          <a:prstGeom prst="rect">
            <a:avLst/>
          </a:prstGeom>
          <a:noFill/>
          <a:ln w="9525">
            <a:noFill/>
            <a:miter lim="800000"/>
            <a:headEnd/>
            <a:tailEnd/>
          </a:ln>
        </p:spPr>
      </p:pic>
      <p:sp>
        <p:nvSpPr>
          <p:cNvPr id="48131" name="Прямоугольник 1"/>
          <p:cNvSpPr>
            <a:spLocks noChangeArrowheads="1"/>
          </p:cNvSpPr>
          <p:nvPr/>
        </p:nvSpPr>
        <p:spPr bwMode="auto">
          <a:xfrm>
            <a:off x="971550" y="260350"/>
            <a:ext cx="7129463" cy="1200150"/>
          </a:xfrm>
          <a:prstGeom prst="rect">
            <a:avLst/>
          </a:prstGeom>
          <a:noFill/>
          <a:ln w="9525">
            <a:noFill/>
            <a:miter lim="800000"/>
            <a:headEnd/>
            <a:tailEnd/>
          </a:ln>
        </p:spPr>
        <p:txBody>
          <a:bodyPr>
            <a:spAutoFit/>
          </a:bodyPr>
          <a:lstStyle/>
          <a:p>
            <a:r>
              <a:rPr lang="ru-RU" b="1"/>
              <a:t>тема для эссе</a:t>
            </a:r>
          </a:p>
          <a:p>
            <a:endParaRPr lang="ru-RU" b="1"/>
          </a:p>
          <a:p>
            <a:r>
              <a:rPr lang="ru-RU"/>
              <a:t>Приведите примеры мелочей, определивших развитие приключенческого сюжета или хода истории.</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Прямоугольник 1"/>
          <p:cNvSpPr>
            <a:spLocks noChangeArrowheads="1"/>
          </p:cNvSpPr>
          <p:nvPr/>
        </p:nvSpPr>
        <p:spPr bwMode="auto">
          <a:xfrm>
            <a:off x="684213" y="908050"/>
            <a:ext cx="7056437" cy="4248150"/>
          </a:xfrm>
          <a:prstGeom prst="rect">
            <a:avLst/>
          </a:prstGeom>
          <a:noFill/>
          <a:ln w="9525">
            <a:noFill/>
            <a:miter lim="800000"/>
            <a:headEnd/>
            <a:tailEnd/>
          </a:ln>
        </p:spPr>
        <p:txBody>
          <a:bodyPr>
            <a:spAutoFit/>
          </a:bodyPr>
          <a:lstStyle/>
          <a:p>
            <a:r>
              <a:rPr lang="ru-RU" b="1"/>
              <a:t>тема для эссе</a:t>
            </a:r>
          </a:p>
          <a:p>
            <a:endParaRPr lang="ru-RU"/>
          </a:p>
          <a:p>
            <a:r>
              <a:rPr lang="ru-RU"/>
              <a:t>Найдите другие применения для уравнений Лотки-Вольтерры. Когда одна переменная (хищник) возрастает за счет другой (жертва), но приводит к ее уменьшению. В результате хищники уменьшаются и дают возможность увеличиваться жертвам.  В итоге возникают циклы.</a:t>
            </a:r>
          </a:p>
          <a:p>
            <a:endParaRPr lang="ru-RU"/>
          </a:p>
          <a:p>
            <a:endParaRPr lang="ru-RU"/>
          </a:p>
          <a:p>
            <a:endParaRPr lang="ru-RU"/>
          </a:p>
          <a:p>
            <a:endParaRPr lang="ru-RU"/>
          </a:p>
          <a:p>
            <a:r>
              <a:rPr lang="ru-RU" b="1"/>
              <a:t>графическое задание</a:t>
            </a:r>
          </a:p>
          <a:p>
            <a:endParaRPr lang="ru-RU"/>
          </a:p>
          <a:p>
            <a:r>
              <a:rPr lang="ru-RU"/>
              <a:t>Изобразите природные объекты, в основе которых ветвящиеся структуры.</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1"/>
          <p:cNvPicPr>
            <a:picLocks noChangeAspect="1"/>
          </p:cNvPicPr>
          <p:nvPr/>
        </p:nvPicPr>
        <p:blipFill>
          <a:blip r:embed="rId2" cstate="print"/>
          <a:srcRect/>
          <a:stretch>
            <a:fillRect/>
          </a:stretch>
        </p:blipFill>
        <p:spPr bwMode="auto">
          <a:xfrm>
            <a:off x="250825" y="333375"/>
            <a:ext cx="4321175" cy="3455988"/>
          </a:xfrm>
          <a:prstGeom prst="rect">
            <a:avLst/>
          </a:prstGeom>
          <a:noFill/>
          <a:ln w="9525">
            <a:noFill/>
            <a:miter lim="800000"/>
            <a:headEnd/>
            <a:tailEnd/>
          </a:ln>
        </p:spPr>
      </p:pic>
      <p:pic>
        <p:nvPicPr>
          <p:cNvPr id="50179" name="Рисунок 2"/>
          <p:cNvPicPr>
            <a:picLocks noChangeAspect="1"/>
          </p:cNvPicPr>
          <p:nvPr/>
        </p:nvPicPr>
        <p:blipFill>
          <a:blip r:embed="rId3" cstate="print"/>
          <a:srcRect/>
          <a:stretch>
            <a:fillRect/>
          </a:stretch>
        </p:blipFill>
        <p:spPr bwMode="auto">
          <a:xfrm>
            <a:off x="4356100" y="3068638"/>
            <a:ext cx="4402138" cy="3668712"/>
          </a:xfrm>
          <a:prstGeom prst="rect">
            <a:avLst/>
          </a:prstGeom>
          <a:noFill/>
          <a:ln w="9525">
            <a:noFill/>
            <a:miter lim="800000"/>
            <a:headEnd/>
            <a:tailEnd/>
          </a:ln>
        </p:spPr>
      </p:pic>
      <p:pic>
        <p:nvPicPr>
          <p:cNvPr id="50180" name="Рисунок 3"/>
          <p:cNvPicPr>
            <a:picLocks noChangeAspect="1"/>
          </p:cNvPicPr>
          <p:nvPr/>
        </p:nvPicPr>
        <p:blipFill>
          <a:blip r:embed="rId4" cstate="print"/>
          <a:srcRect/>
          <a:stretch>
            <a:fillRect/>
          </a:stretch>
        </p:blipFill>
        <p:spPr bwMode="auto">
          <a:xfrm>
            <a:off x="5389563" y="333375"/>
            <a:ext cx="3378200" cy="2668588"/>
          </a:xfrm>
          <a:prstGeom prst="rect">
            <a:avLst/>
          </a:prstGeom>
          <a:noFill/>
          <a:ln w="9525">
            <a:noFill/>
            <a:miter lim="800000"/>
            <a:headEnd/>
            <a:tailEnd/>
          </a:ln>
        </p:spPr>
      </p:pic>
      <p:pic>
        <p:nvPicPr>
          <p:cNvPr id="50181" name="Рисунок 4"/>
          <p:cNvPicPr>
            <a:picLocks noChangeAspect="1"/>
          </p:cNvPicPr>
          <p:nvPr/>
        </p:nvPicPr>
        <p:blipFill>
          <a:blip r:embed="rId5" cstate="print"/>
          <a:srcRect/>
          <a:stretch>
            <a:fillRect/>
          </a:stretch>
        </p:blipFill>
        <p:spPr bwMode="auto">
          <a:xfrm>
            <a:off x="250825" y="4256088"/>
            <a:ext cx="4429125" cy="248126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1"/>
          <p:cNvPicPr>
            <a:picLocks noChangeAspect="1"/>
          </p:cNvPicPr>
          <p:nvPr/>
        </p:nvPicPr>
        <p:blipFill>
          <a:blip r:embed="rId2" cstate="print"/>
          <a:srcRect/>
          <a:stretch>
            <a:fillRect/>
          </a:stretch>
        </p:blipFill>
        <p:spPr bwMode="auto">
          <a:xfrm>
            <a:off x="4356100" y="333375"/>
            <a:ext cx="4464050" cy="6073775"/>
          </a:xfrm>
          <a:prstGeom prst="rect">
            <a:avLst/>
          </a:prstGeom>
          <a:noFill/>
          <a:ln w="9525">
            <a:noFill/>
            <a:miter lim="800000"/>
            <a:headEnd/>
            <a:tailEnd/>
          </a:ln>
        </p:spPr>
      </p:pic>
      <p:pic>
        <p:nvPicPr>
          <p:cNvPr id="51203" name="Рисунок 2"/>
          <p:cNvPicPr>
            <a:picLocks noChangeAspect="1"/>
          </p:cNvPicPr>
          <p:nvPr/>
        </p:nvPicPr>
        <p:blipFill>
          <a:blip r:embed="rId3" cstate="print"/>
          <a:srcRect/>
          <a:stretch>
            <a:fillRect/>
          </a:stretch>
        </p:blipFill>
        <p:spPr bwMode="auto">
          <a:xfrm>
            <a:off x="539750" y="1484313"/>
            <a:ext cx="3713163" cy="338455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1"/>
          <p:cNvPicPr>
            <a:picLocks noChangeAspect="1"/>
          </p:cNvPicPr>
          <p:nvPr/>
        </p:nvPicPr>
        <p:blipFill>
          <a:blip r:embed="rId2" cstate="print"/>
          <a:srcRect/>
          <a:stretch>
            <a:fillRect/>
          </a:stretch>
        </p:blipFill>
        <p:spPr bwMode="auto">
          <a:xfrm>
            <a:off x="4643438" y="115888"/>
            <a:ext cx="4289425" cy="3217862"/>
          </a:xfrm>
          <a:prstGeom prst="rect">
            <a:avLst/>
          </a:prstGeom>
          <a:noFill/>
          <a:ln w="9525">
            <a:noFill/>
            <a:miter lim="800000"/>
            <a:headEnd/>
            <a:tailEnd/>
          </a:ln>
        </p:spPr>
      </p:pic>
      <p:pic>
        <p:nvPicPr>
          <p:cNvPr id="52227" name="Рисунок 2"/>
          <p:cNvPicPr>
            <a:picLocks noChangeAspect="1"/>
          </p:cNvPicPr>
          <p:nvPr/>
        </p:nvPicPr>
        <p:blipFill>
          <a:blip r:embed="rId3" cstate="print"/>
          <a:srcRect/>
          <a:stretch>
            <a:fillRect/>
          </a:stretch>
        </p:blipFill>
        <p:spPr bwMode="auto">
          <a:xfrm>
            <a:off x="107950" y="549275"/>
            <a:ext cx="4260850" cy="2957513"/>
          </a:xfrm>
          <a:prstGeom prst="rect">
            <a:avLst/>
          </a:prstGeom>
          <a:noFill/>
          <a:ln w="9525">
            <a:noFill/>
            <a:miter lim="800000"/>
            <a:headEnd/>
            <a:tailEnd/>
          </a:ln>
        </p:spPr>
      </p:pic>
      <p:pic>
        <p:nvPicPr>
          <p:cNvPr id="52228" name="Рисунок 3"/>
          <p:cNvPicPr>
            <a:picLocks noChangeAspect="1"/>
          </p:cNvPicPr>
          <p:nvPr/>
        </p:nvPicPr>
        <p:blipFill>
          <a:blip r:embed="rId4" cstate="print"/>
          <a:srcRect/>
          <a:stretch>
            <a:fillRect/>
          </a:stretch>
        </p:blipFill>
        <p:spPr bwMode="auto">
          <a:xfrm>
            <a:off x="4741863" y="3644900"/>
            <a:ext cx="4092575" cy="3071813"/>
          </a:xfrm>
          <a:prstGeom prst="rect">
            <a:avLst/>
          </a:prstGeom>
          <a:noFill/>
          <a:ln w="9525">
            <a:noFill/>
            <a:miter lim="800000"/>
            <a:headEnd/>
            <a:tailEnd/>
          </a:ln>
        </p:spPr>
      </p:pic>
      <p:pic>
        <p:nvPicPr>
          <p:cNvPr id="52229" name="Рисунок 5"/>
          <p:cNvPicPr>
            <a:picLocks noChangeAspect="1"/>
          </p:cNvPicPr>
          <p:nvPr/>
        </p:nvPicPr>
        <p:blipFill>
          <a:blip r:embed="rId5" cstate="print"/>
          <a:srcRect/>
          <a:stretch>
            <a:fillRect/>
          </a:stretch>
        </p:blipFill>
        <p:spPr bwMode="auto">
          <a:xfrm>
            <a:off x="468313" y="3675063"/>
            <a:ext cx="4014787" cy="301148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p:cNvPicPr>
            <a:picLocks noChangeAspect="1"/>
          </p:cNvPicPr>
          <p:nvPr/>
        </p:nvPicPr>
        <p:blipFill>
          <a:blip r:embed="rId2" cstate="print"/>
          <a:srcRect/>
          <a:stretch>
            <a:fillRect/>
          </a:stretch>
        </p:blipFill>
        <p:spPr bwMode="auto">
          <a:xfrm>
            <a:off x="395288" y="1844675"/>
            <a:ext cx="8310562" cy="4679950"/>
          </a:xfrm>
          <a:prstGeom prst="rect">
            <a:avLst/>
          </a:prstGeom>
          <a:noFill/>
          <a:ln w="9525">
            <a:noFill/>
            <a:miter lim="800000"/>
            <a:headEnd/>
            <a:tailEnd/>
          </a:ln>
        </p:spPr>
      </p:pic>
      <p:sp>
        <p:nvSpPr>
          <p:cNvPr id="7171" name="Прямоугольник 1"/>
          <p:cNvSpPr>
            <a:spLocks noChangeArrowheads="1"/>
          </p:cNvSpPr>
          <p:nvPr/>
        </p:nvSpPr>
        <p:spPr bwMode="auto">
          <a:xfrm>
            <a:off x="395288" y="188913"/>
            <a:ext cx="8208962" cy="1476375"/>
          </a:xfrm>
          <a:prstGeom prst="rect">
            <a:avLst/>
          </a:prstGeom>
          <a:noFill/>
          <a:ln w="9525">
            <a:noFill/>
            <a:miter lim="800000"/>
            <a:headEnd/>
            <a:tailEnd/>
          </a:ln>
        </p:spPr>
        <p:txBody>
          <a:bodyPr>
            <a:spAutoFit/>
          </a:bodyPr>
          <a:lstStyle/>
          <a:p>
            <a:pPr algn="just"/>
            <a:r>
              <a:rPr lang="ru-RU"/>
              <a:t>Правильно учитывать связи, чтобы минимизировать количество необходимых для задания состояния системы чисел, иногда непросто. Например, сложная траектория движения паровозика на американских горках не меняет того, что система имеет только одну степень свободы: координату вдоль рельсов. Фазовое пространство будет двухмерным.</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1"/>
          <p:cNvPicPr>
            <a:picLocks noChangeAspect="1"/>
          </p:cNvPicPr>
          <p:nvPr/>
        </p:nvPicPr>
        <p:blipFill>
          <a:blip r:embed="rId2" cstate="print"/>
          <a:srcRect/>
          <a:stretch>
            <a:fillRect/>
          </a:stretch>
        </p:blipFill>
        <p:spPr bwMode="auto">
          <a:xfrm>
            <a:off x="280988" y="268288"/>
            <a:ext cx="3657600" cy="3151187"/>
          </a:xfrm>
          <a:prstGeom prst="rect">
            <a:avLst/>
          </a:prstGeom>
          <a:noFill/>
          <a:ln w="9525">
            <a:noFill/>
            <a:miter lim="800000"/>
            <a:headEnd/>
            <a:tailEnd/>
          </a:ln>
        </p:spPr>
      </p:pic>
      <p:pic>
        <p:nvPicPr>
          <p:cNvPr id="53251" name="Рисунок 2"/>
          <p:cNvPicPr>
            <a:picLocks noChangeAspect="1"/>
          </p:cNvPicPr>
          <p:nvPr/>
        </p:nvPicPr>
        <p:blipFill>
          <a:blip r:embed="rId3" cstate="print"/>
          <a:srcRect/>
          <a:stretch>
            <a:fillRect/>
          </a:stretch>
        </p:blipFill>
        <p:spPr bwMode="auto">
          <a:xfrm>
            <a:off x="3924300" y="3357563"/>
            <a:ext cx="4965700" cy="3308350"/>
          </a:xfrm>
          <a:prstGeom prst="rect">
            <a:avLst/>
          </a:prstGeom>
          <a:noFill/>
          <a:ln w="9525">
            <a:noFill/>
            <a:miter lim="800000"/>
            <a:headEnd/>
            <a:tailEnd/>
          </a:ln>
        </p:spPr>
      </p:pic>
      <p:pic>
        <p:nvPicPr>
          <p:cNvPr id="53252" name="Рисунок 3"/>
          <p:cNvPicPr>
            <a:picLocks noChangeAspect="1"/>
          </p:cNvPicPr>
          <p:nvPr/>
        </p:nvPicPr>
        <p:blipFill>
          <a:blip r:embed="rId4" cstate="print"/>
          <a:srcRect/>
          <a:stretch>
            <a:fillRect/>
          </a:stretch>
        </p:blipFill>
        <p:spPr bwMode="auto">
          <a:xfrm>
            <a:off x="179388" y="3933825"/>
            <a:ext cx="3638550" cy="2525713"/>
          </a:xfrm>
          <a:prstGeom prst="rect">
            <a:avLst/>
          </a:prstGeom>
          <a:noFill/>
          <a:ln w="9525">
            <a:noFill/>
            <a:miter lim="800000"/>
            <a:headEnd/>
            <a:tailEnd/>
          </a:ln>
        </p:spPr>
      </p:pic>
      <p:pic>
        <p:nvPicPr>
          <p:cNvPr id="53253" name="Рисунок 5"/>
          <p:cNvPicPr>
            <a:picLocks noChangeAspect="1"/>
          </p:cNvPicPr>
          <p:nvPr/>
        </p:nvPicPr>
        <p:blipFill>
          <a:blip r:embed="rId5" cstate="print"/>
          <a:srcRect/>
          <a:stretch>
            <a:fillRect/>
          </a:stretch>
        </p:blipFill>
        <p:spPr bwMode="auto">
          <a:xfrm>
            <a:off x="4341813" y="268288"/>
            <a:ext cx="4745037" cy="263366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1"/>
          <p:cNvPicPr>
            <a:picLocks noChangeAspect="1"/>
          </p:cNvPicPr>
          <p:nvPr/>
        </p:nvPicPr>
        <p:blipFill>
          <a:blip r:embed="rId2" cstate="print"/>
          <a:srcRect/>
          <a:stretch>
            <a:fillRect/>
          </a:stretch>
        </p:blipFill>
        <p:spPr bwMode="auto">
          <a:xfrm>
            <a:off x="3995738" y="260350"/>
            <a:ext cx="5035550" cy="4537075"/>
          </a:xfrm>
          <a:prstGeom prst="rect">
            <a:avLst/>
          </a:prstGeom>
          <a:noFill/>
          <a:ln w="9525">
            <a:noFill/>
            <a:miter lim="800000"/>
            <a:headEnd/>
            <a:tailEnd/>
          </a:ln>
        </p:spPr>
      </p:pic>
      <p:pic>
        <p:nvPicPr>
          <p:cNvPr id="54275" name="Рисунок 2"/>
          <p:cNvPicPr>
            <a:picLocks noChangeAspect="1"/>
          </p:cNvPicPr>
          <p:nvPr/>
        </p:nvPicPr>
        <p:blipFill>
          <a:blip r:embed="rId3" cstate="print"/>
          <a:srcRect/>
          <a:stretch>
            <a:fillRect/>
          </a:stretch>
        </p:blipFill>
        <p:spPr bwMode="auto">
          <a:xfrm>
            <a:off x="0" y="366713"/>
            <a:ext cx="9144000" cy="61245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Рисунок 1"/>
          <p:cNvPicPr>
            <a:picLocks noChangeAspect="1"/>
          </p:cNvPicPr>
          <p:nvPr/>
        </p:nvPicPr>
        <p:blipFill>
          <a:blip r:embed="rId2" cstate="print"/>
          <a:srcRect/>
          <a:stretch>
            <a:fillRect/>
          </a:stretch>
        </p:blipFill>
        <p:spPr bwMode="auto">
          <a:xfrm>
            <a:off x="4500563" y="333375"/>
            <a:ext cx="4157662" cy="6237288"/>
          </a:xfrm>
          <a:prstGeom prst="rect">
            <a:avLst/>
          </a:prstGeom>
          <a:noFill/>
          <a:ln w="9525">
            <a:noFill/>
            <a:miter lim="800000"/>
            <a:headEnd/>
            <a:tailEnd/>
          </a:ln>
        </p:spPr>
      </p:pic>
      <p:pic>
        <p:nvPicPr>
          <p:cNvPr id="55299" name="Рисунок 2"/>
          <p:cNvPicPr>
            <a:picLocks noChangeAspect="1"/>
          </p:cNvPicPr>
          <p:nvPr/>
        </p:nvPicPr>
        <p:blipFill>
          <a:blip r:embed="rId3" cstate="print"/>
          <a:srcRect/>
          <a:stretch>
            <a:fillRect/>
          </a:stretch>
        </p:blipFill>
        <p:spPr bwMode="auto">
          <a:xfrm>
            <a:off x="179388" y="333375"/>
            <a:ext cx="4076700" cy="627221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1"/>
          <p:cNvPicPr>
            <a:picLocks noChangeAspect="1"/>
          </p:cNvPicPr>
          <p:nvPr/>
        </p:nvPicPr>
        <p:blipFill>
          <a:blip r:embed="rId2" cstate="print"/>
          <a:srcRect/>
          <a:stretch>
            <a:fillRect/>
          </a:stretch>
        </p:blipFill>
        <p:spPr bwMode="auto">
          <a:xfrm>
            <a:off x="1309688" y="714375"/>
            <a:ext cx="6524625" cy="54292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Рисунок 2"/>
          <p:cNvPicPr>
            <a:picLocks noChangeAspect="1"/>
          </p:cNvPicPr>
          <p:nvPr/>
        </p:nvPicPr>
        <p:blipFill>
          <a:blip r:embed="rId2" cstate="print"/>
          <a:srcRect/>
          <a:stretch>
            <a:fillRect/>
          </a:stretch>
        </p:blipFill>
        <p:spPr bwMode="auto">
          <a:xfrm>
            <a:off x="3851275" y="0"/>
            <a:ext cx="5292725" cy="3644900"/>
          </a:xfrm>
          <a:prstGeom prst="rect">
            <a:avLst/>
          </a:prstGeom>
          <a:noFill/>
          <a:ln w="9525">
            <a:noFill/>
            <a:miter lim="800000"/>
            <a:headEnd/>
            <a:tailEnd/>
          </a:ln>
        </p:spPr>
      </p:pic>
      <p:pic>
        <p:nvPicPr>
          <p:cNvPr id="57347" name="Рисунок 3"/>
          <p:cNvPicPr>
            <a:picLocks noChangeAspect="1"/>
          </p:cNvPicPr>
          <p:nvPr/>
        </p:nvPicPr>
        <p:blipFill>
          <a:blip r:embed="rId3" cstate="print"/>
          <a:srcRect/>
          <a:stretch>
            <a:fillRect/>
          </a:stretch>
        </p:blipFill>
        <p:spPr bwMode="auto">
          <a:xfrm>
            <a:off x="901700" y="0"/>
            <a:ext cx="3362325" cy="3141663"/>
          </a:xfrm>
          <a:prstGeom prst="rect">
            <a:avLst/>
          </a:prstGeom>
          <a:noFill/>
          <a:ln w="9525">
            <a:noFill/>
            <a:miter lim="800000"/>
            <a:headEnd/>
            <a:tailEnd/>
          </a:ln>
        </p:spPr>
      </p:pic>
      <p:pic>
        <p:nvPicPr>
          <p:cNvPr id="57348" name="Рисунок 4"/>
          <p:cNvPicPr>
            <a:picLocks noChangeAspect="1"/>
          </p:cNvPicPr>
          <p:nvPr/>
        </p:nvPicPr>
        <p:blipFill>
          <a:blip r:embed="rId4" cstate="print"/>
          <a:srcRect/>
          <a:stretch>
            <a:fillRect/>
          </a:stretch>
        </p:blipFill>
        <p:spPr bwMode="auto">
          <a:xfrm>
            <a:off x="5076825" y="3573463"/>
            <a:ext cx="3068638" cy="3068637"/>
          </a:xfrm>
          <a:prstGeom prst="rect">
            <a:avLst/>
          </a:prstGeom>
          <a:noFill/>
          <a:ln w="9525">
            <a:noFill/>
            <a:miter lim="800000"/>
            <a:headEnd/>
            <a:tailEnd/>
          </a:ln>
        </p:spPr>
      </p:pic>
      <p:pic>
        <p:nvPicPr>
          <p:cNvPr id="57349" name="Рисунок 5"/>
          <p:cNvPicPr>
            <a:picLocks noChangeAspect="1"/>
          </p:cNvPicPr>
          <p:nvPr/>
        </p:nvPicPr>
        <p:blipFill>
          <a:blip r:embed="rId5" cstate="print"/>
          <a:srcRect/>
          <a:stretch>
            <a:fillRect/>
          </a:stretch>
        </p:blipFill>
        <p:spPr bwMode="auto">
          <a:xfrm>
            <a:off x="901700" y="3559175"/>
            <a:ext cx="3663950" cy="284956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Рисунок 1"/>
          <p:cNvPicPr>
            <a:picLocks noChangeAspect="1"/>
          </p:cNvPicPr>
          <p:nvPr/>
        </p:nvPicPr>
        <p:blipFill>
          <a:blip r:embed="rId2" cstate="print"/>
          <a:srcRect/>
          <a:stretch>
            <a:fillRect/>
          </a:stretch>
        </p:blipFill>
        <p:spPr bwMode="auto">
          <a:xfrm>
            <a:off x="4643438" y="3005138"/>
            <a:ext cx="3960812" cy="3600450"/>
          </a:xfrm>
          <a:prstGeom prst="rect">
            <a:avLst/>
          </a:prstGeom>
          <a:noFill/>
          <a:ln w="9525">
            <a:noFill/>
            <a:miter lim="800000"/>
            <a:headEnd/>
            <a:tailEnd/>
          </a:ln>
        </p:spPr>
      </p:pic>
      <p:pic>
        <p:nvPicPr>
          <p:cNvPr id="58371" name="Рисунок 2"/>
          <p:cNvPicPr>
            <a:picLocks noChangeAspect="1"/>
          </p:cNvPicPr>
          <p:nvPr/>
        </p:nvPicPr>
        <p:blipFill>
          <a:blip r:embed="rId3" cstate="print"/>
          <a:srcRect/>
          <a:stretch>
            <a:fillRect/>
          </a:stretch>
        </p:blipFill>
        <p:spPr bwMode="auto">
          <a:xfrm>
            <a:off x="900113" y="3740150"/>
            <a:ext cx="3384550" cy="2840038"/>
          </a:xfrm>
          <a:prstGeom prst="rect">
            <a:avLst/>
          </a:prstGeom>
          <a:noFill/>
          <a:ln w="9525">
            <a:noFill/>
            <a:miter lim="800000"/>
            <a:headEnd/>
            <a:tailEnd/>
          </a:ln>
        </p:spPr>
      </p:pic>
      <p:pic>
        <p:nvPicPr>
          <p:cNvPr id="58372" name="Рисунок 3"/>
          <p:cNvPicPr>
            <a:picLocks noChangeAspect="1"/>
          </p:cNvPicPr>
          <p:nvPr/>
        </p:nvPicPr>
        <p:blipFill>
          <a:blip r:embed="rId4" cstate="print"/>
          <a:srcRect/>
          <a:stretch>
            <a:fillRect/>
          </a:stretch>
        </p:blipFill>
        <p:spPr bwMode="auto">
          <a:xfrm>
            <a:off x="4303713" y="260350"/>
            <a:ext cx="4178300" cy="2471738"/>
          </a:xfrm>
          <a:prstGeom prst="rect">
            <a:avLst/>
          </a:prstGeom>
          <a:noFill/>
          <a:ln w="9525">
            <a:noFill/>
            <a:miter lim="800000"/>
            <a:headEnd/>
            <a:tailEnd/>
          </a:ln>
        </p:spPr>
      </p:pic>
      <p:pic>
        <p:nvPicPr>
          <p:cNvPr id="58373" name="Рисунок 4"/>
          <p:cNvPicPr>
            <a:picLocks noChangeAspect="1"/>
          </p:cNvPicPr>
          <p:nvPr/>
        </p:nvPicPr>
        <p:blipFill>
          <a:blip r:embed="rId5" cstate="print"/>
          <a:srcRect/>
          <a:stretch>
            <a:fillRect/>
          </a:stretch>
        </p:blipFill>
        <p:spPr bwMode="auto">
          <a:xfrm>
            <a:off x="887413" y="198438"/>
            <a:ext cx="2862262" cy="335756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Рисунок 2"/>
          <p:cNvPicPr>
            <a:picLocks noChangeAspect="1"/>
          </p:cNvPicPr>
          <p:nvPr/>
        </p:nvPicPr>
        <p:blipFill>
          <a:blip r:embed="rId2" cstate="print"/>
          <a:srcRect/>
          <a:stretch>
            <a:fillRect/>
          </a:stretch>
        </p:blipFill>
        <p:spPr bwMode="auto">
          <a:xfrm>
            <a:off x="1763713" y="476250"/>
            <a:ext cx="6088062" cy="6097588"/>
          </a:xfrm>
          <a:prstGeom prst="rect">
            <a:avLst/>
          </a:prstGeom>
          <a:noFill/>
          <a:ln w="9525">
            <a:noFill/>
            <a:miter lim="800000"/>
            <a:headEnd/>
            <a:tailEnd/>
          </a:ln>
        </p:spPr>
      </p:pic>
      <p:pic>
        <p:nvPicPr>
          <p:cNvPr id="59395" name="Рисунок 3"/>
          <p:cNvPicPr>
            <a:picLocks noChangeAspect="1"/>
          </p:cNvPicPr>
          <p:nvPr/>
        </p:nvPicPr>
        <p:blipFill>
          <a:blip r:embed="rId2" cstate="print"/>
          <a:srcRect/>
          <a:stretch>
            <a:fillRect/>
          </a:stretch>
        </p:blipFill>
        <p:spPr bwMode="auto">
          <a:xfrm>
            <a:off x="1147763" y="0"/>
            <a:ext cx="6848475"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Рисунок 3"/>
          <p:cNvPicPr>
            <a:picLocks noChangeAspect="1"/>
          </p:cNvPicPr>
          <p:nvPr/>
        </p:nvPicPr>
        <p:blipFill>
          <a:blip r:embed="rId2" cstate="print"/>
          <a:srcRect/>
          <a:stretch>
            <a:fillRect/>
          </a:stretch>
        </p:blipFill>
        <p:spPr bwMode="auto">
          <a:xfrm>
            <a:off x="3492500" y="0"/>
            <a:ext cx="4810125" cy="6858000"/>
          </a:xfrm>
          <a:prstGeom prst="rect">
            <a:avLst/>
          </a:prstGeom>
          <a:noFill/>
          <a:ln w="9525">
            <a:noFill/>
            <a:miter lim="800000"/>
            <a:headEnd/>
            <a:tailEnd/>
          </a:ln>
        </p:spPr>
      </p:pic>
      <p:sp>
        <p:nvSpPr>
          <p:cNvPr id="60419" name="TextBox 1"/>
          <p:cNvSpPr txBox="1">
            <a:spLocks noChangeArrowheads="1"/>
          </p:cNvSpPr>
          <p:nvPr/>
        </p:nvSpPr>
        <p:spPr bwMode="auto">
          <a:xfrm>
            <a:off x="395288" y="1052513"/>
            <a:ext cx="2565400" cy="646112"/>
          </a:xfrm>
          <a:prstGeom prst="rect">
            <a:avLst/>
          </a:prstGeom>
          <a:noFill/>
          <a:ln w="9525">
            <a:noFill/>
            <a:miter lim="800000"/>
            <a:headEnd/>
            <a:tailEnd/>
          </a:ln>
        </p:spPr>
        <p:txBody>
          <a:bodyPr wrap="none">
            <a:spAutoFit/>
          </a:bodyPr>
          <a:lstStyle/>
          <a:p>
            <a:r>
              <a:rPr lang="ru-RU"/>
              <a:t>Примеры выполнения</a:t>
            </a:r>
          </a:p>
          <a:p>
            <a:r>
              <a:rPr lang="ru-RU"/>
              <a:t>Графических заданий</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1"/>
          <p:cNvPicPr>
            <a:picLocks noChangeAspect="1"/>
          </p:cNvPicPr>
          <p:nvPr/>
        </p:nvPicPr>
        <p:blipFill>
          <a:blip r:embed="rId2" cstate="print"/>
          <a:srcRect/>
          <a:stretch>
            <a:fillRect/>
          </a:stretch>
        </p:blipFill>
        <p:spPr bwMode="auto">
          <a:xfrm>
            <a:off x="395288" y="620713"/>
            <a:ext cx="8101012" cy="5664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1"/>
          <p:cNvPicPr>
            <a:picLocks noChangeAspect="1"/>
          </p:cNvPicPr>
          <p:nvPr/>
        </p:nvPicPr>
        <p:blipFill>
          <a:blip r:embed="rId2" cstate="print"/>
          <a:srcRect/>
          <a:stretch>
            <a:fillRect/>
          </a:stretch>
        </p:blipFill>
        <p:spPr bwMode="auto">
          <a:xfrm>
            <a:off x="395288" y="2022475"/>
            <a:ext cx="8148637" cy="4821238"/>
          </a:xfrm>
          <a:prstGeom prst="rect">
            <a:avLst/>
          </a:prstGeom>
          <a:noFill/>
          <a:ln w="9525">
            <a:noFill/>
            <a:miter lim="800000"/>
            <a:headEnd/>
            <a:tailEnd/>
          </a:ln>
        </p:spPr>
      </p:pic>
      <p:sp>
        <p:nvSpPr>
          <p:cNvPr id="8195" name="Прямоугольник 1"/>
          <p:cNvSpPr>
            <a:spLocks noChangeArrowheads="1"/>
          </p:cNvSpPr>
          <p:nvPr/>
        </p:nvSpPr>
        <p:spPr bwMode="auto">
          <a:xfrm>
            <a:off x="395288" y="333375"/>
            <a:ext cx="8280400" cy="1476375"/>
          </a:xfrm>
          <a:prstGeom prst="rect">
            <a:avLst/>
          </a:prstGeom>
          <a:noFill/>
          <a:ln w="9525">
            <a:noFill/>
            <a:miter lim="800000"/>
            <a:headEnd/>
            <a:tailEnd/>
          </a:ln>
        </p:spPr>
        <p:txBody>
          <a:bodyPr>
            <a:spAutoFit/>
          </a:bodyPr>
          <a:lstStyle/>
          <a:p>
            <a:pPr algn="just"/>
            <a:r>
              <a:rPr lang="ru-RU"/>
              <a:t>Удобно вычислить число степеней свободы хоккеистов в настольном хоккее. Всего 12 игроков, у каждого одна поступательная, одна вращательная степень свободы. Фазовое пространство получается 48-мерное. Можно добавить сюда еще три степени свободы двухмерного движения шайбы, получим 54.</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p:cNvPicPr>
            <a:picLocks noChangeAspect="1"/>
          </p:cNvPicPr>
          <p:nvPr/>
        </p:nvPicPr>
        <p:blipFill>
          <a:blip r:embed="rId2" cstate="print"/>
          <a:srcRect/>
          <a:stretch>
            <a:fillRect/>
          </a:stretch>
        </p:blipFill>
        <p:spPr bwMode="auto">
          <a:xfrm>
            <a:off x="250825" y="879475"/>
            <a:ext cx="3455988" cy="2073275"/>
          </a:xfrm>
          <a:prstGeom prst="rect">
            <a:avLst/>
          </a:prstGeom>
          <a:noFill/>
          <a:ln w="9525">
            <a:noFill/>
            <a:miter lim="800000"/>
            <a:headEnd/>
            <a:tailEnd/>
          </a:ln>
        </p:spPr>
      </p:pic>
      <p:pic>
        <p:nvPicPr>
          <p:cNvPr id="9219" name="Рисунок 1"/>
          <p:cNvPicPr>
            <a:picLocks noChangeAspect="1"/>
          </p:cNvPicPr>
          <p:nvPr/>
        </p:nvPicPr>
        <p:blipFill>
          <a:blip r:embed="rId3" cstate="print"/>
          <a:srcRect/>
          <a:stretch>
            <a:fillRect/>
          </a:stretch>
        </p:blipFill>
        <p:spPr bwMode="auto">
          <a:xfrm>
            <a:off x="4859338" y="2420938"/>
            <a:ext cx="3906837" cy="4122737"/>
          </a:xfrm>
          <a:prstGeom prst="rect">
            <a:avLst/>
          </a:prstGeom>
          <a:noFill/>
          <a:ln w="9525">
            <a:noFill/>
            <a:miter lim="800000"/>
            <a:headEnd/>
            <a:tailEnd/>
          </a:ln>
        </p:spPr>
      </p:pic>
      <p:sp>
        <p:nvSpPr>
          <p:cNvPr id="9220" name="Прямоугольник 1"/>
          <p:cNvSpPr>
            <a:spLocks noChangeArrowheads="1"/>
          </p:cNvSpPr>
          <p:nvPr/>
        </p:nvSpPr>
        <p:spPr bwMode="auto">
          <a:xfrm>
            <a:off x="3924300" y="301625"/>
            <a:ext cx="4572000" cy="2032000"/>
          </a:xfrm>
          <a:prstGeom prst="rect">
            <a:avLst/>
          </a:prstGeom>
          <a:noFill/>
          <a:ln w="9525">
            <a:noFill/>
            <a:miter lim="800000"/>
            <a:headEnd/>
            <a:tailEnd/>
          </a:ln>
        </p:spPr>
        <p:txBody>
          <a:bodyPr>
            <a:spAutoFit/>
          </a:bodyPr>
          <a:lstStyle/>
          <a:p>
            <a:r>
              <a:rPr lang="ru-RU"/>
              <a:t>Число степеней свободы зависит от типа движения, которое мы хотим описать. Например, цепочка из N звеньев имеет число степеней свободы 6N, потому что каждое звено может немного смещаться и немного поворачиваться. </a:t>
            </a:r>
          </a:p>
        </p:txBody>
      </p:sp>
      <p:sp>
        <p:nvSpPr>
          <p:cNvPr id="9221" name="Прямоугольник 2"/>
          <p:cNvSpPr>
            <a:spLocks noChangeArrowheads="1"/>
          </p:cNvSpPr>
          <p:nvPr/>
        </p:nvSpPr>
        <p:spPr bwMode="auto">
          <a:xfrm>
            <a:off x="539750" y="3573463"/>
            <a:ext cx="4032250" cy="2584450"/>
          </a:xfrm>
          <a:prstGeom prst="rect">
            <a:avLst/>
          </a:prstGeom>
          <a:noFill/>
          <a:ln w="9525">
            <a:noFill/>
            <a:miter lim="800000"/>
            <a:headEnd/>
            <a:tailEnd/>
          </a:ln>
        </p:spPr>
        <p:txBody>
          <a:bodyPr>
            <a:spAutoFit/>
          </a:bodyPr>
          <a:lstStyle/>
          <a:p>
            <a:r>
              <a:rPr lang="ru-RU"/>
              <a:t>Теперь представим, что мы раскрутили эту цепочку  до больших скоростей и запустили катиться как колесо. Очевидно, она растянется из-за центробежной силы, и тогда ее движение можно будет описать как движение цельного твердого тела -- колеса, а именно 6-ю степенями свободы.</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1"/>
          <p:cNvPicPr>
            <a:picLocks noChangeAspect="1"/>
          </p:cNvPicPr>
          <p:nvPr/>
        </p:nvPicPr>
        <p:blipFill>
          <a:blip r:embed="rId2" cstate="print"/>
          <a:srcRect/>
          <a:stretch>
            <a:fillRect/>
          </a:stretch>
        </p:blipFill>
        <p:spPr bwMode="auto">
          <a:xfrm>
            <a:off x="395288" y="2781300"/>
            <a:ext cx="5868987" cy="3805238"/>
          </a:xfrm>
          <a:prstGeom prst="rect">
            <a:avLst/>
          </a:prstGeom>
          <a:noFill/>
          <a:ln w="9525">
            <a:noFill/>
            <a:miter lim="800000"/>
            <a:headEnd/>
            <a:tailEnd/>
          </a:ln>
        </p:spPr>
      </p:pic>
      <p:pic>
        <p:nvPicPr>
          <p:cNvPr id="10243" name="Рисунок 1"/>
          <p:cNvPicPr>
            <a:picLocks noChangeAspect="1"/>
          </p:cNvPicPr>
          <p:nvPr/>
        </p:nvPicPr>
        <p:blipFill>
          <a:blip r:embed="rId3" cstate="print"/>
          <a:srcRect/>
          <a:stretch>
            <a:fillRect/>
          </a:stretch>
        </p:blipFill>
        <p:spPr bwMode="auto">
          <a:xfrm>
            <a:off x="6259513" y="2781300"/>
            <a:ext cx="2627312" cy="2860675"/>
          </a:xfrm>
          <a:prstGeom prst="rect">
            <a:avLst/>
          </a:prstGeom>
          <a:noFill/>
          <a:ln w="9525">
            <a:noFill/>
            <a:miter lim="800000"/>
            <a:headEnd/>
            <a:tailEnd/>
          </a:ln>
        </p:spPr>
      </p:pic>
      <p:sp>
        <p:nvSpPr>
          <p:cNvPr id="10244" name="Прямоугольник 1"/>
          <p:cNvSpPr>
            <a:spLocks noChangeArrowheads="1"/>
          </p:cNvSpPr>
          <p:nvPr/>
        </p:nvSpPr>
        <p:spPr bwMode="auto">
          <a:xfrm>
            <a:off x="395288" y="260350"/>
            <a:ext cx="8497887" cy="2308225"/>
          </a:xfrm>
          <a:prstGeom prst="rect">
            <a:avLst/>
          </a:prstGeom>
          <a:noFill/>
          <a:ln w="9525">
            <a:noFill/>
            <a:miter lim="800000"/>
            <a:headEnd/>
            <a:tailEnd/>
          </a:ln>
        </p:spPr>
        <p:txBody>
          <a:bodyPr>
            <a:spAutoFit/>
          </a:bodyPr>
          <a:lstStyle/>
          <a:p>
            <a:pPr algn="just"/>
            <a:r>
              <a:rPr lang="ru-RU"/>
              <a:t>Вопрос о числе степеней свободы некоторого объекта важен для компьютерной анимации и мультипликации. Учет каждой новой возможности, чтобы что-то гнулось, усложняет работу. Ограничение числа степеней свободы может определятся здесь не только физическими причинами, но и, например, правилами приличий. Например, пожилая преподавательница в длинной юбке может быть смоделирована гораздо меньшим числом степеней свободы. Или само строение персонажа позволяет отсечь лишние степени свободы как в Смешариках.</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1"/>
          <p:cNvPicPr>
            <a:picLocks noChangeAspect="1"/>
          </p:cNvPicPr>
          <p:nvPr/>
        </p:nvPicPr>
        <p:blipFill>
          <a:blip r:embed="rId2" cstate="print"/>
          <a:srcRect/>
          <a:stretch>
            <a:fillRect/>
          </a:stretch>
        </p:blipFill>
        <p:spPr bwMode="auto">
          <a:xfrm>
            <a:off x="395288" y="476250"/>
            <a:ext cx="4762500" cy="3171825"/>
          </a:xfrm>
          <a:prstGeom prst="rect">
            <a:avLst/>
          </a:prstGeom>
          <a:noFill/>
          <a:ln w="9525">
            <a:noFill/>
            <a:miter lim="800000"/>
            <a:headEnd/>
            <a:tailEnd/>
          </a:ln>
        </p:spPr>
      </p:pic>
      <p:sp>
        <p:nvSpPr>
          <p:cNvPr id="11267" name="Прямоугольник 1"/>
          <p:cNvSpPr>
            <a:spLocks noChangeArrowheads="1"/>
          </p:cNvSpPr>
          <p:nvPr/>
        </p:nvSpPr>
        <p:spPr bwMode="auto">
          <a:xfrm>
            <a:off x="5867400" y="836613"/>
            <a:ext cx="2665413" cy="2586037"/>
          </a:xfrm>
          <a:prstGeom prst="rect">
            <a:avLst/>
          </a:prstGeom>
          <a:noFill/>
          <a:ln w="9525">
            <a:noFill/>
            <a:miter lim="800000"/>
            <a:headEnd/>
            <a:tailEnd/>
          </a:ln>
        </p:spPr>
        <p:txBody>
          <a:bodyPr>
            <a:spAutoFit/>
          </a:bodyPr>
          <a:lstStyle/>
          <a:p>
            <a:r>
              <a:rPr lang="ru-RU"/>
              <a:t>Применим всю эту терминологию к нефизической задаче, а задаче из динамики популяций. </a:t>
            </a:r>
          </a:p>
          <a:p>
            <a:endParaRPr lang="ru-RU"/>
          </a:p>
          <a:p>
            <a:r>
              <a:rPr lang="ru-RU"/>
              <a:t>Классическая модель Лотки-Вольтерры </a:t>
            </a:r>
          </a:p>
          <a:p>
            <a:r>
              <a:rPr lang="ru-RU"/>
              <a:t>хищник -- жертва.</a:t>
            </a:r>
          </a:p>
        </p:txBody>
      </p:sp>
      <p:pic>
        <p:nvPicPr>
          <p:cNvPr id="11268" name="Рисунок 3"/>
          <p:cNvPicPr>
            <a:picLocks noChangeAspect="1"/>
          </p:cNvPicPr>
          <p:nvPr/>
        </p:nvPicPr>
        <p:blipFill>
          <a:blip r:embed="rId3" cstate="print"/>
          <a:srcRect/>
          <a:stretch>
            <a:fillRect/>
          </a:stretch>
        </p:blipFill>
        <p:spPr bwMode="auto">
          <a:xfrm>
            <a:off x="395288" y="4149725"/>
            <a:ext cx="8213725" cy="194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11115</TotalTime>
  <Words>1494</Words>
  <Application>Microsoft Office PowerPoint</Application>
  <PresentationFormat>Экран (4:3)</PresentationFormat>
  <Paragraphs>94</Paragraphs>
  <Slides>58</Slides>
  <Notes>0</Notes>
  <HiddenSlides>0</HiddenSlides>
  <MMClips>0</MMClips>
  <ScaleCrop>false</ScaleCrop>
  <HeadingPairs>
    <vt:vector size="8" baseType="variant">
      <vt:variant>
        <vt:lpstr>Использованные шрифты</vt:lpstr>
      </vt:variant>
      <vt:variant>
        <vt:i4>2</vt:i4>
      </vt:variant>
      <vt:variant>
        <vt:lpstr>Тема</vt:lpstr>
      </vt:variant>
      <vt:variant>
        <vt:i4>1</vt:i4>
      </vt:variant>
      <vt:variant>
        <vt:lpstr>Внедренные серверы OLE</vt:lpstr>
      </vt:variant>
      <vt:variant>
        <vt:i4>1</vt:i4>
      </vt:variant>
      <vt:variant>
        <vt:lpstr>Заголовки слайдов</vt:lpstr>
      </vt:variant>
      <vt:variant>
        <vt:i4>58</vt:i4>
      </vt:variant>
    </vt:vector>
  </HeadingPairs>
  <TitlesOfParts>
    <vt:vector size="62" baseType="lpstr">
      <vt:lpstr>Arial</vt:lpstr>
      <vt:lpstr>Calibri</vt:lpstr>
      <vt:lpstr>Оформление по умолчанию</vt:lpstr>
      <vt:lpstr>Microsoft Equation 3.0</vt:lpstr>
      <vt:lpstr>Динамический хаос</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Математические бильярды</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Супердиффузия  в бильярдах с подвижными стенками как результат ускорения Ферми</dc:title>
  <dc:creator>Maria Krasnova</dc:creator>
  <cp:lastModifiedBy>Student</cp:lastModifiedBy>
  <cp:revision>487</cp:revision>
  <dcterms:created xsi:type="dcterms:W3CDTF">2009-05-12T19:56:55Z</dcterms:created>
  <dcterms:modified xsi:type="dcterms:W3CDTF">2020-04-22T10:59:40Z</dcterms:modified>
</cp:coreProperties>
</file>