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17" r:id="rId2"/>
    <p:sldId id="321" r:id="rId3"/>
    <p:sldId id="322" r:id="rId4"/>
    <p:sldId id="323" r:id="rId5"/>
    <p:sldId id="324" r:id="rId6"/>
    <p:sldId id="316" r:id="rId7"/>
    <p:sldId id="297" r:id="rId8"/>
    <p:sldId id="307" r:id="rId9"/>
    <p:sldId id="298" r:id="rId10"/>
    <p:sldId id="309" r:id="rId11"/>
    <p:sldId id="303" r:id="rId12"/>
    <p:sldId id="304" r:id="rId13"/>
    <p:sldId id="305" r:id="rId14"/>
    <p:sldId id="306" r:id="rId15"/>
    <p:sldId id="308" r:id="rId16"/>
    <p:sldId id="310" r:id="rId17"/>
    <p:sldId id="311" r:id="rId18"/>
    <p:sldId id="299" r:id="rId19"/>
    <p:sldId id="300" r:id="rId20"/>
    <p:sldId id="313" r:id="rId21"/>
    <p:sldId id="329" r:id="rId22"/>
    <p:sldId id="330" r:id="rId23"/>
    <p:sldId id="331" r:id="rId24"/>
    <p:sldId id="332" r:id="rId25"/>
    <p:sldId id="333" r:id="rId26"/>
    <p:sldId id="325" r:id="rId27"/>
    <p:sldId id="327" r:id="rId28"/>
    <p:sldId id="328" r:id="rId29"/>
    <p:sldId id="345" r:id="rId30"/>
    <p:sldId id="335" r:id="rId31"/>
    <p:sldId id="336" r:id="rId32"/>
    <p:sldId id="337" r:id="rId33"/>
    <p:sldId id="338" r:id="rId34"/>
    <p:sldId id="339" r:id="rId35"/>
    <p:sldId id="340" r:id="rId36"/>
    <p:sldId id="326" r:id="rId37"/>
    <p:sldId id="341" r:id="rId38"/>
    <p:sldId id="344" r:id="rId39"/>
    <p:sldId id="342" r:id="rId40"/>
    <p:sldId id="343" r:id="rId41"/>
    <p:sldId id="302" r:id="rId42"/>
    <p:sldId id="295" r:id="rId43"/>
    <p:sldId id="296" r:id="rId44"/>
    <p:sldId id="312" r:id="rId45"/>
    <p:sldId id="314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94660"/>
  </p:normalViewPr>
  <p:slideViewPr>
    <p:cSldViewPr snapToGrid="0">
      <p:cViewPr varScale="1">
        <p:scale>
          <a:sx n="81" d="100"/>
          <a:sy n="81" d="100"/>
        </p:scale>
        <p:origin x="1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4C0D2-C32B-4D05-B4EE-71125F7DE11D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46C74-C3BB-4BF0-9C94-BEAAACB43E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015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46C74-C3BB-4BF0-9C94-BEAAACB43EC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416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2F1D-C0BB-4BD8-BC95-636E27DC258B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BBD28-8775-4245-9CF1-B6C089A94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495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2F1D-C0BB-4BD8-BC95-636E27DC258B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BBD28-8775-4245-9CF1-B6C089A94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016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2F1D-C0BB-4BD8-BC95-636E27DC258B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BBD28-8775-4245-9CF1-B6C089A94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998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2F1D-C0BB-4BD8-BC95-636E27DC258B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BBD28-8775-4245-9CF1-B6C089A94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124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2F1D-C0BB-4BD8-BC95-636E27DC258B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BBD28-8775-4245-9CF1-B6C089A94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458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2F1D-C0BB-4BD8-BC95-636E27DC258B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BBD28-8775-4245-9CF1-B6C089A94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272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2F1D-C0BB-4BD8-BC95-636E27DC258B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BBD28-8775-4245-9CF1-B6C089A94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202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2F1D-C0BB-4BD8-BC95-636E27DC258B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BBD28-8775-4245-9CF1-B6C089A94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17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2F1D-C0BB-4BD8-BC95-636E27DC258B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BBD28-8775-4245-9CF1-B6C089A94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21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2F1D-C0BB-4BD8-BC95-636E27DC258B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BBD28-8775-4245-9CF1-B6C089A94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912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92F1D-C0BB-4BD8-BC95-636E27DC258B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BBD28-8775-4245-9CF1-B6C089A94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641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92F1D-C0BB-4BD8-BC95-636E27DC258B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BBD28-8775-4245-9CF1-B6C089A94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6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6.pn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6.png"/><Relationship Id="rId4" Type="http://schemas.openxmlformats.org/officeDocument/2006/relationships/image" Target="../media/image5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74.emf"/><Relationship Id="rId7" Type="http://schemas.openxmlformats.org/officeDocument/2006/relationships/image" Target="../media/image78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9.emf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2640013" y="1196975"/>
            <a:ext cx="67865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/>
              <a:t>Температура и энтропия</a:t>
            </a:r>
          </a:p>
        </p:txBody>
      </p:sp>
      <p:pic>
        <p:nvPicPr>
          <p:cNvPr id="12291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2924175"/>
            <a:ext cx="305435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88" y="3284538"/>
            <a:ext cx="4926012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866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3616325"/>
            <a:ext cx="871378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98366" y="1454835"/>
            <a:ext cx="6457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Интегрируем первое слагаемое по объему, а второе – по температуре и получаем энтропию идеального газа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487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1287464"/>
            <a:ext cx="4398962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6" y="1825625"/>
            <a:ext cx="46958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38" y="476250"/>
            <a:ext cx="7275512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35800" y="3979865"/>
            <a:ext cx="3251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из двух газов увеличил свой объем вдвое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95676" y="545007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Энтропия увеличилась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463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40732"/>
            <a:ext cx="91440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16000" y="4481514"/>
            <a:ext cx="955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Политропический процесс. Из определения теплоемкости находим результирующую температуру и подставляем в формулу для энтропии.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52008" y="5465468"/>
            <a:ext cx="81995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Энтропия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увеличилась, потому что среднее арифметическое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среднего геометрического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990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06" y="1389242"/>
            <a:ext cx="6477001" cy="486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1041400" y="303213"/>
            <a:ext cx="95710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solidFill>
                  <a:srgbClr val="222222"/>
                </a:solidFill>
              </a:rPr>
              <a:t>Понятие энтропии как меры беспорядка может использоваться для сравнения. Например, здесь энтропия велика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1150357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1422400"/>
            <a:ext cx="7461250" cy="497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11671" y="513834"/>
            <a:ext cx="3169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здесь энтропия мала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190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999" y="700649"/>
            <a:ext cx="7191001" cy="5291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898" y="1856552"/>
            <a:ext cx="8629201" cy="38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78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099" y="222480"/>
            <a:ext cx="8629201" cy="37460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099" y="3968519"/>
            <a:ext cx="8544601" cy="27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92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499" y="1104118"/>
            <a:ext cx="8629201" cy="449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95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83" y="2893984"/>
            <a:ext cx="4822825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07" y="4169174"/>
            <a:ext cx="68103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653" y="1843910"/>
            <a:ext cx="3595687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03338" y="443367"/>
            <a:ext cx="90012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 энтропия может быть представлена как недостаток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о системе. Для определения информации существует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700" y="3407836"/>
            <a:ext cx="84600" cy="42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100" y="3560236"/>
            <a:ext cx="84600" cy="42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443100" y="3712636"/>
            <a:ext cx="607018" cy="3037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8227" y="5804275"/>
            <a:ext cx="7969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непрерывных величин сумма превращается в интеграл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481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49" y="1265951"/>
            <a:ext cx="7740901" cy="300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22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292100"/>
            <a:ext cx="8369300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983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049" y="980049"/>
            <a:ext cx="9602101" cy="529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49" y="2227161"/>
            <a:ext cx="10477500" cy="10392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999" y="3588791"/>
            <a:ext cx="1565100" cy="5291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99" y="4579946"/>
            <a:ext cx="10744200" cy="75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34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348" y="1204924"/>
            <a:ext cx="10239478" cy="503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39"/>
    </mc:Choice>
    <mc:Fallback xmlns="">
      <p:transition spd="slow" advTm="50439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330571"/>
            <a:ext cx="7188580" cy="50923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7596" y="2426071"/>
            <a:ext cx="4279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Например, рассмотрим два одинаковых теплоизолиро-</a:t>
            </a:r>
          </a:p>
          <a:p>
            <a:r>
              <a:rPr lang="ru-RU" sz="2400" dirty="0"/>
              <a:t>ванных сосуда с поршнями. В левом поршень опускается</a:t>
            </a:r>
          </a:p>
          <a:p>
            <a:r>
              <a:rPr lang="ru-RU" sz="2400" dirty="0"/>
              <a:t>медленно, а в правом резко. После колебаний в обоих со-</a:t>
            </a:r>
          </a:p>
          <a:p>
            <a:r>
              <a:rPr lang="ru-RU" sz="2400" dirty="0"/>
              <a:t>судах установится равновесное состояние. В каком из них</a:t>
            </a:r>
          </a:p>
          <a:p>
            <a:r>
              <a:rPr lang="ru-RU" sz="2400" dirty="0"/>
              <a:t>поршень окажется на большей высоте?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3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095"/>
    </mc:Choice>
    <mc:Fallback xmlns="">
      <p:transition spd="slow" advTm="263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1800" y="1432342"/>
            <a:ext cx="92075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SFRM1000"/>
              </a:rPr>
              <a:t>Решим задачу тремя способами</a:t>
            </a:r>
            <a:r>
              <a:rPr lang="ru-RU" sz="2400" dirty="0" smtClean="0">
                <a:latin typeface="SFRM1000"/>
              </a:rPr>
              <a:t>.</a:t>
            </a:r>
          </a:p>
          <a:p>
            <a:endParaRPr lang="ru-RU" sz="2400" dirty="0">
              <a:latin typeface="SFRM1000"/>
            </a:endParaRPr>
          </a:p>
          <a:p>
            <a:r>
              <a:rPr lang="ru-RU" sz="2400" dirty="0">
                <a:latin typeface="SFRM1000"/>
              </a:rPr>
              <a:t>1. С точки зрения энтропии. В правом сосуде процесс</a:t>
            </a:r>
          </a:p>
          <a:p>
            <a:r>
              <a:rPr lang="ru-RU" sz="2400" dirty="0">
                <a:latin typeface="SFRM1000"/>
              </a:rPr>
              <a:t>неравновесный, следовательно энтропия обязательно воз-</a:t>
            </a:r>
          </a:p>
          <a:p>
            <a:r>
              <a:rPr lang="ru-RU" sz="2400" dirty="0">
                <a:latin typeface="SFRM1000"/>
              </a:rPr>
              <a:t>растает. В итоге она окажется больше, чем в левом сосу-</a:t>
            </a:r>
          </a:p>
          <a:p>
            <a:r>
              <a:rPr lang="ru-RU" sz="2400" dirty="0">
                <a:latin typeface="SFRM1000"/>
              </a:rPr>
              <a:t>де, где процесс равновесный. Большей энтропии идеаль-</a:t>
            </a:r>
          </a:p>
          <a:p>
            <a:r>
              <a:rPr lang="ru-RU" sz="2400" dirty="0">
                <a:latin typeface="SFRM1000"/>
              </a:rPr>
              <a:t>ного газа соответствуют большие температура и объем.</a:t>
            </a:r>
          </a:p>
          <a:p>
            <a:r>
              <a:rPr lang="ru-RU" sz="2400" dirty="0">
                <a:latin typeface="SFRM1000"/>
              </a:rPr>
              <a:t>Они могут возрастать только вместе при фиксированном</a:t>
            </a:r>
          </a:p>
          <a:p>
            <a:r>
              <a:rPr lang="ru-RU" sz="2400" dirty="0">
                <a:latin typeface="SFRM1000"/>
              </a:rPr>
              <a:t>давлении, согласно уравнению идеального газа. Получа-</a:t>
            </a:r>
          </a:p>
          <a:p>
            <a:r>
              <a:rPr lang="ru-RU" sz="2400" dirty="0">
                <a:latin typeface="SFRM1000"/>
              </a:rPr>
              <a:t>ем, что в правом поршень окажется выше.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1498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"/>
    </mc:Choice>
    <mc:Fallback xmlns="">
      <p:transition spd="slow" advTm="41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9100" y="660549"/>
            <a:ext cx="8966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SFRM1000"/>
              </a:rPr>
              <a:t>2. На микроуровне. При соударении молекулы газа с</a:t>
            </a:r>
          </a:p>
          <a:p>
            <a:r>
              <a:rPr lang="ru-RU" sz="2400" dirty="0">
                <a:latin typeface="SFRM1000"/>
              </a:rPr>
              <a:t>надвигающимся поршнем она ускоряется, как мячик уско-</a:t>
            </a:r>
          </a:p>
          <a:p>
            <a:r>
              <a:rPr lang="ru-RU" sz="2400" dirty="0">
                <a:latin typeface="SFRM1000"/>
              </a:rPr>
              <a:t>ряется теннисной ракеткой. При столкновении с удаляю-</a:t>
            </a:r>
          </a:p>
          <a:p>
            <a:r>
              <a:rPr lang="ru-RU" sz="2400" dirty="0">
                <a:latin typeface="SFRM1000"/>
              </a:rPr>
              <a:t>щимся поршнем молекула замедляется. Правый поршень</a:t>
            </a:r>
          </a:p>
          <a:p>
            <a:r>
              <a:rPr lang="ru-RU" sz="2400" dirty="0">
                <a:latin typeface="SFRM1000"/>
              </a:rPr>
              <a:t>совершит несколько быстрых колебаний, пока не устано-</a:t>
            </a:r>
          </a:p>
          <a:p>
            <a:r>
              <a:rPr lang="ru-RU" sz="2400" dirty="0">
                <a:latin typeface="SFRM1000"/>
              </a:rPr>
              <a:t>вится в равновесном положении. Причем, когда он опуска-</a:t>
            </a:r>
          </a:p>
          <a:p>
            <a:r>
              <a:rPr lang="ru-RU" sz="2400" dirty="0">
                <a:latin typeface="SFRM1000"/>
              </a:rPr>
              <a:t>ется, концентрация молекул вблизи поршня будет больше,</a:t>
            </a:r>
          </a:p>
          <a:p>
            <a:r>
              <a:rPr lang="ru-RU" sz="2400" dirty="0">
                <a:latin typeface="SFRM1000"/>
              </a:rPr>
              <a:t>чем у дна. Он сметает на своем пути много молекул и уско-</a:t>
            </a:r>
          </a:p>
          <a:p>
            <a:r>
              <a:rPr lang="ru-RU" sz="2400" dirty="0">
                <a:latin typeface="SFRM1000"/>
              </a:rPr>
              <a:t>ряет их. Потом, когда он движется обратно, он уходит от</a:t>
            </a:r>
          </a:p>
          <a:p>
            <a:r>
              <a:rPr lang="ru-RU" sz="2400" dirty="0">
                <a:latin typeface="SFRM1000"/>
              </a:rPr>
              <a:t>молекул и лишь малое их количество столкнется с удаля-</a:t>
            </a:r>
          </a:p>
          <a:p>
            <a:r>
              <a:rPr lang="ru-RU" sz="2400" dirty="0">
                <a:latin typeface="SFRM1000"/>
              </a:rPr>
              <a:t>ющимся поршнем и замедлится. Таким образом, эффект</a:t>
            </a:r>
          </a:p>
          <a:p>
            <a:r>
              <a:rPr lang="ru-RU" sz="2400" dirty="0">
                <a:latin typeface="SFRM1000"/>
              </a:rPr>
              <a:t>ускорения будет гораздо больше замедления. Разогретый</a:t>
            </a:r>
          </a:p>
          <a:p>
            <a:r>
              <a:rPr lang="ru-RU" sz="2400" dirty="0">
                <a:latin typeface="SFRM1000"/>
              </a:rPr>
              <a:t>таким образом газ поднимет, в итоге, поршень на большую</a:t>
            </a:r>
          </a:p>
          <a:p>
            <a:r>
              <a:rPr lang="ru-RU" sz="2400" dirty="0">
                <a:latin typeface="SFRM1000"/>
              </a:rPr>
              <a:t>высоту, чем слева, где таких неравновесных колебаний не</a:t>
            </a:r>
          </a:p>
          <a:p>
            <a:r>
              <a:rPr lang="ru-RU" sz="2400" dirty="0">
                <a:latin typeface="SFRM1000"/>
              </a:rPr>
              <a:t>было.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4018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"/>
    </mc:Choice>
    <mc:Fallback xmlns="">
      <p:transition spd="slow" advTm="46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6700" y="571649"/>
            <a:ext cx="92837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SFRM1000"/>
              </a:rPr>
              <a:t>3. На микроуровне. При соударении молекулы газа с</a:t>
            </a:r>
          </a:p>
          <a:p>
            <a:r>
              <a:rPr lang="ru-RU" sz="2400" dirty="0" smtClean="0">
                <a:latin typeface="SFRM1000"/>
              </a:rPr>
              <a:t>надвигающимся </a:t>
            </a:r>
            <a:r>
              <a:rPr lang="ru-RU" sz="2400" dirty="0">
                <a:latin typeface="SFRM1000"/>
              </a:rPr>
              <a:t>поршнем она ускоряется, как мячик уско-</a:t>
            </a:r>
          </a:p>
          <a:p>
            <a:r>
              <a:rPr lang="ru-RU" sz="2400" dirty="0">
                <a:latin typeface="SFRM1000"/>
              </a:rPr>
              <a:t>ряется теннисной ракеткой. При столкновении с удаляю-</a:t>
            </a:r>
          </a:p>
          <a:p>
            <a:r>
              <a:rPr lang="ru-RU" sz="2400" dirty="0">
                <a:latin typeface="SFRM1000"/>
              </a:rPr>
              <a:t>щимся поршнем молекула замедляется. Правый поршень</a:t>
            </a:r>
          </a:p>
          <a:p>
            <a:r>
              <a:rPr lang="ru-RU" sz="2400" dirty="0">
                <a:latin typeface="SFRM1000"/>
              </a:rPr>
              <a:t>совершит несколько быстрых колебаний, пока не устано-</a:t>
            </a:r>
          </a:p>
          <a:p>
            <a:r>
              <a:rPr lang="ru-RU" sz="2400" dirty="0">
                <a:latin typeface="SFRM1000"/>
              </a:rPr>
              <a:t>вится в равновесном положении. Причем, когда он опуска-</a:t>
            </a:r>
          </a:p>
          <a:p>
            <a:r>
              <a:rPr lang="ru-RU" sz="2400" dirty="0">
                <a:latin typeface="SFRM1000"/>
              </a:rPr>
              <a:t>ется, концентрация молекул вблизи поршня будет больше,</a:t>
            </a:r>
          </a:p>
          <a:p>
            <a:r>
              <a:rPr lang="ru-RU" sz="2400" dirty="0">
                <a:latin typeface="SFRM1000"/>
              </a:rPr>
              <a:t>чем у дна. Он сметает на своем пути много молекул и уско-</a:t>
            </a:r>
          </a:p>
          <a:p>
            <a:r>
              <a:rPr lang="ru-RU" sz="2400" dirty="0">
                <a:latin typeface="SFRM1000"/>
              </a:rPr>
              <a:t>ряет их. Потом, когда он движется обратно, он уходит от</a:t>
            </a:r>
          </a:p>
          <a:p>
            <a:r>
              <a:rPr lang="ru-RU" sz="2400" dirty="0">
                <a:latin typeface="SFRM1000"/>
              </a:rPr>
              <a:t>молекул и лишь малое их количество столкнется с удаля-</a:t>
            </a:r>
          </a:p>
          <a:p>
            <a:r>
              <a:rPr lang="ru-RU" sz="2400" dirty="0">
                <a:latin typeface="SFRM1000"/>
              </a:rPr>
              <a:t>ющимся поршнем и замедлится. Таким образом, эффект</a:t>
            </a:r>
          </a:p>
          <a:p>
            <a:r>
              <a:rPr lang="ru-RU" sz="2400" dirty="0">
                <a:latin typeface="SFRM1000"/>
              </a:rPr>
              <a:t>ускорения будет гораздо больше замедления. Разогретый</a:t>
            </a:r>
          </a:p>
          <a:p>
            <a:r>
              <a:rPr lang="ru-RU" sz="2400" dirty="0">
                <a:latin typeface="SFRM1000"/>
              </a:rPr>
              <a:t>таким образом газ поднимет, в итоге, поршень на большую</a:t>
            </a:r>
          </a:p>
          <a:p>
            <a:r>
              <a:rPr lang="ru-RU" sz="2400" dirty="0">
                <a:latin typeface="SFRM1000"/>
              </a:rPr>
              <a:t>высоту, чем слева, где таких неравновесных колебаний не</a:t>
            </a:r>
          </a:p>
          <a:p>
            <a:r>
              <a:rPr lang="ru-RU" sz="2400" dirty="0">
                <a:latin typeface="SFRM1000"/>
              </a:rPr>
              <a:t>было.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7709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"/>
    </mc:Choice>
    <mc:Fallback xmlns="">
      <p:transition spd="slow" advTm="627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0872" y="3623588"/>
            <a:ext cx="52313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Отталкивание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возникает за счёт проникновения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электронных оболочек сталкивающихся молекул друг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друга (когда расстояние между ними меньше диаметра молекулы). Можно условно назвать это деформацией.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9572" y="1699379"/>
            <a:ext cx="98160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взаимодействия лежат электромагнитные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силы. На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расстояниях молекулы отталкиваются, на б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льших, но соизмеримых с их размерами – притягиваются, а на совсем больших – не взаимодействуют.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83697" y="767834"/>
            <a:ext cx="4339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Учтем взаимодействие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0" y="3275788"/>
            <a:ext cx="5005350" cy="293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90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807" y="818856"/>
            <a:ext cx="901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Отталкивание молекул приводит к тому, что газ нельзя сжать до сколь угодно малого объема. Существует некоторый минимальный объем             , до которого газ будет сжиматься при увеличении давления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550" y="1541064"/>
            <a:ext cx="888300" cy="4867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4807" y="3061384"/>
            <a:ext cx="92677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уравнении идеального газа нужно заменить объем сосуда на объем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свободного от молекул пространства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757" y="4302967"/>
            <a:ext cx="1565100" cy="5396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250" y="5080813"/>
            <a:ext cx="3045600" cy="92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94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547" y="741000"/>
            <a:ext cx="7148701" cy="4444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097" y="1378102"/>
            <a:ext cx="6429600" cy="3703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349" y="2552382"/>
            <a:ext cx="3045600" cy="9206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2149" y="5339484"/>
            <a:ext cx="5830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мы получили поправку, учитывающую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отталкивание молекул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5424" y="4146410"/>
            <a:ext cx="24722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Константа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Ван-дер-Ваальса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верх 8"/>
          <p:cNvSpPr/>
          <p:nvPr/>
        </p:nvSpPr>
        <p:spPr>
          <a:xfrm>
            <a:off x="4660900" y="3162211"/>
            <a:ext cx="230632" cy="711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574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599" y="3707454"/>
            <a:ext cx="9136801" cy="18306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7599" y="736600"/>
            <a:ext cx="86705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газа, учитывающая взаимодействия называется газом Ван-дер-Ваальса (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ВдВ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Эта модель учитывает не только отталкивание молекул, но и притяжение. Однако, на энтропии притяжение не отражается. Она получается такой же как энтропия идеального газа, только вместо объема в ней будет свободный объем.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20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994" y="188915"/>
            <a:ext cx="6476006" cy="431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711200"/>
            <a:ext cx="393699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Хорошо известное понятие температуры не имеет определения, которое подходило бы для всех случаев, когда это понятие используется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sz="2400" dirty="0" smtClean="0"/>
              <a:t>Например, рассмотрим банку с песком, на дно которой мы положили пинг-понговый шарик. Будем мелко трясти эту банку. При этом шарик окажется на поверхности. Он в самом буквальном смысле всплыл.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12694" y="4683036"/>
            <a:ext cx="72136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Наши случайные сотрясения банки заставили песчинки двигаться хаотически, как бы участвовать в макроскопическом тепловом движении. Песок, который сначала проявлял свойства твердого тела, стал жидкостью. </a:t>
            </a:r>
          </a:p>
        </p:txBody>
      </p:sp>
    </p:spTree>
    <p:extLst>
      <p:ext uri="{BB962C8B-B14F-4D97-AF65-F5344CB8AC3E}">
        <p14:creationId xmlns:p14="http://schemas.microsoft.com/office/powerpoint/2010/main" val="840637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5100" y="659537"/>
            <a:ext cx="9118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SFRM1000"/>
              </a:rPr>
              <a:t>Видим, что энтропия газа ВдВ меньше, потому что</a:t>
            </a:r>
          </a:p>
          <a:p>
            <a:r>
              <a:rPr lang="ru-RU" sz="2400" dirty="0">
                <a:latin typeface="SFRM1000"/>
              </a:rPr>
              <a:t>неопределенность координаты больших молекул явно</a:t>
            </a:r>
          </a:p>
          <a:p>
            <a:r>
              <a:rPr lang="ru-RU" sz="2400" dirty="0">
                <a:latin typeface="SFRM1000"/>
              </a:rPr>
              <a:t>меньше. </a:t>
            </a:r>
            <a:r>
              <a:rPr lang="ru-RU" sz="2400" dirty="0" smtClean="0">
                <a:latin typeface="SFRM1000"/>
              </a:rPr>
              <a:t>Искать </a:t>
            </a:r>
            <a:r>
              <a:rPr lang="ru-RU" sz="2400" dirty="0">
                <a:latin typeface="SFRM1000"/>
              </a:rPr>
              <a:t>иголку в стоге сена сложнее, чем шпа-</a:t>
            </a:r>
          </a:p>
          <a:p>
            <a:r>
              <a:rPr lang="ru-RU" sz="2400" dirty="0">
                <a:latin typeface="SFRM1000"/>
              </a:rPr>
              <a:t>лу. Например, в игре Морской бой четырех-палубный ко-</a:t>
            </a:r>
          </a:p>
          <a:p>
            <a:r>
              <a:rPr lang="ru-RU" sz="2400" dirty="0">
                <a:latin typeface="SFRM1000"/>
              </a:rPr>
              <a:t>рабль подбить проще, чем одно палубный.</a:t>
            </a:r>
            <a:endParaRPr lang="ru-RU" sz="2400" dirty="0"/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3" y="3149600"/>
            <a:ext cx="5991225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6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74"/>
    </mc:Choice>
    <mc:Fallback xmlns="">
      <p:transition spd="slow" advTm="82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3200" y="1044645"/>
            <a:ext cx="93599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SFRM1000"/>
              </a:rPr>
              <a:t>Надо </a:t>
            </a:r>
            <a:r>
              <a:rPr lang="ru-RU" sz="2400" dirty="0">
                <a:latin typeface="SFRM1000"/>
              </a:rPr>
              <a:t>поддерживать энтропию расположения своих кораб-</a:t>
            </a:r>
          </a:p>
          <a:p>
            <a:r>
              <a:rPr lang="ru-RU" sz="2400" dirty="0">
                <a:latin typeface="SFRM1000"/>
              </a:rPr>
              <a:t>лей на максимальном уровне на протяжении всей игры.</a:t>
            </a:r>
          </a:p>
          <a:p>
            <a:r>
              <a:rPr lang="ru-RU" sz="2400" dirty="0">
                <a:latin typeface="SFRM1000"/>
              </a:rPr>
              <a:t>Это значит, что корабли нужно расставлять как можно</a:t>
            </a:r>
          </a:p>
          <a:p>
            <a:r>
              <a:rPr lang="ru-RU" sz="2400" dirty="0">
                <a:latin typeface="SFRM1000"/>
              </a:rPr>
              <a:t>ближе друг к другу или к стенке, чтобы после того, как</a:t>
            </a:r>
          </a:p>
          <a:p>
            <a:r>
              <a:rPr lang="ru-RU" sz="2400" dirty="0">
                <a:latin typeface="SFRM1000"/>
              </a:rPr>
              <a:t>их убили, у противника появлялось меньше информации</a:t>
            </a:r>
          </a:p>
          <a:p>
            <a:r>
              <a:rPr lang="ru-RU" sz="2400" dirty="0">
                <a:latin typeface="SFRM1000"/>
              </a:rPr>
              <a:t>за счет закрашенных соседних клеток. Получается, что</a:t>
            </a:r>
          </a:p>
          <a:p>
            <a:r>
              <a:rPr lang="ru-RU" sz="2400" dirty="0">
                <a:latin typeface="SFRM1000"/>
              </a:rPr>
              <a:t>стратегия максимально равномерного расположения ко-</a:t>
            </a:r>
          </a:p>
          <a:p>
            <a:r>
              <a:rPr lang="ru-RU" sz="2400" dirty="0">
                <a:latin typeface="SFRM1000"/>
              </a:rPr>
              <a:t>раблей не является выигрышной. Так же как это было в</a:t>
            </a:r>
          </a:p>
          <a:p>
            <a:r>
              <a:rPr lang="ru-RU" sz="2400" dirty="0">
                <a:latin typeface="SFRM1000"/>
              </a:rPr>
              <a:t>случае с камуфляжем. То есть нужны пустые места и ме-</a:t>
            </a:r>
          </a:p>
          <a:p>
            <a:r>
              <a:rPr lang="ru-RU" sz="2400" dirty="0">
                <a:latin typeface="SFRM1000"/>
              </a:rPr>
              <a:t>ста скопления кораблей, то, что мы называем большими</a:t>
            </a:r>
          </a:p>
          <a:p>
            <a:r>
              <a:rPr lang="ru-RU" sz="2400" dirty="0">
                <a:latin typeface="SFRM1000"/>
              </a:rPr>
              <a:t>флуктуациями </a:t>
            </a:r>
            <a:r>
              <a:rPr lang="ru-RU" sz="2400" dirty="0" smtClean="0">
                <a:latin typeface="SFRM1000"/>
              </a:rPr>
              <a:t>плотности.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2858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"/>
    </mc:Choice>
    <mc:Fallback xmlns="">
      <p:transition spd="slow" advTm="326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99" y="165100"/>
            <a:ext cx="10724687" cy="623443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69"/>
    </mc:Choice>
    <mc:Fallback xmlns="">
      <p:transition spd="slow" advTm="78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66" y="142242"/>
            <a:ext cx="4202126" cy="64387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4700" y="1630938"/>
            <a:ext cx="3807000" cy="7513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9092" y="3361634"/>
            <a:ext cx="5825870" cy="3115366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1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30"/>
    </mc:Choice>
    <mc:Fallback xmlns="">
      <p:transition spd="slow" advTm="9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018844"/>
            <a:ext cx="10579100" cy="488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"/>
    </mc:Choice>
    <mc:Fallback xmlns="">
      <p:transition spd="slow" advTm="109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70" y="368057"/>
            <a:ext cx="11048630" cy="589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3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03"/>
    </mc:Choice>
    <mc:Fallback xmlns="">
      <p:transition spd="slow" advTm="141803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6814819" y="832872"/>
            <a:ext cx="4386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на выбор: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1018" y="1433036"/>
            <a:ext cx="87807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</a:p>
          <a:p>
            <a:endParaRPr lang="ru-RU" dirty="0" smtClean="0">
              <a:latin typeface="SFRM120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171700"/>
            <a:ext cx="7320450" cy="39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222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3284539"/>
            <a:ext cx="54102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39688"/>
            <a:ext cx="4219575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300" y="583982"/>
            <a:ext cx="5511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Опишите комнату какого-то персонажа или известного человека, отличающуюся большой или малой энтропией. Как это связано с его характером или поступками?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085319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050" y="3479800"/>
            <a:ext cx="914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600" y="370886"/>
            <a:ext cx="6494900" cy="29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65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39875"/>
            <a:ext cx="9144000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254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608013"/>
            <a:ext cx="7242175" cy="35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8601" y="4940300"/>
            <a:ext cx="927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почвоведении есть специально понятие температуры, которая связана со скоростью перемешивания почвы. То есть кроты и червяки «нагревают» почву.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089380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9" y="0"/>
            <a:ext cx="6905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476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431" y="2523898"/>
            <a:ext cx="8528238" cy="38130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400" y="1692901"/>
            <a:ext cx="12133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Молекулы находятся в сосуде в виде параллелепипеда. Потенциальная энергия взаимодействия со стенками выглядит следующим образом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4399" y="6234942"/>
            <a:ext cx="10194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получили распределение Больцмана для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частицы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0400" y="88956"/>
            <a:ext cx="108585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 проверим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энтропии термодинамическое и статистическое дают один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тот же результат для идеального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газа 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распределений Больцмана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Максвелла. Здесь дано решение, но нужно составить к нему подробный комментарий.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3666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897" y="2240727"/>
            <a:ext cx="6345000" cy="14285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897" y="4088431"/>
            <a:ext cx="7148701" cy="14497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3900" y="889000"/>
            <a:ext cx="10096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Соответствующая энтропия получается подстановкой этого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 в статистическое определение энтропии и интегрированием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8992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149" y="2877663"/>
            <a:ext cx="7233301" cy="8994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550" y="4023646"/>
            <a:ext cx="5795100" cy="772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62100" y="1397000"/>
            <a:ext cx="9484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Тогда для всех трех координат газа, состоящего их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атомов, получаем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2823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425" y="703282"/>
            <a:ext cx="3891600" cy="6349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500" y="1602126"/>
            <a:ext cx="4187700" cy="13650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8400" y="1678917"/>
            <a:ext cx="5264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рассмотрим распределение для</a:t>
            </a: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иксовой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компоненты скорости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450" y="3184204"/>
            <a:ext cx="465300" cy="5502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750" y="3147167"/>
            <a:ext cx="2707200" cy="6243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5950" y="3051609"/>
            <a:ext cx="1522800" cy="7619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900" y="3960190"/>
            <a:ext cx="7444801" cy="10687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70900" y="3681625"/>
            <a:ext cx="32512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первом слагаемом все параметры,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температуры являются константами.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можно вынести в константу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1675" y="5528284"/>
            <a:ext cx="25141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слагаемое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тоже константа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2025" y="5556085"/>
            <a:ext cx="2284200" cy="86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443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549" y="1529416"/>
            <a:ext cx="7233301" cy="20211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4600" y="3746500"/>
            <a:ext cx="93619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получили полное совпадение формул для энтропии идеального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газа, найденных с помощью термодинамического и статистического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энтропии. Мы выяснили, что слагаемое с объемом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отвечает за неопределенность координат, а слагаемое с температурой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описывает неопределенность скоростей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50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1"/>
          <p:cNvSpPr>
            <a:spLocks noChangeArrowheads="1"/>
          </p:cNvSpPr>
          <p:nvPr/>
        </p:nvSpPr>
        <p:spPr bwMode="auto">
          <a:xfrm>
            <a:off x="5375275" y="1071563"/>
            <a:ext cx="457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rgbClr val="222222"/>
                </a:solidFill>
              </a:rPr>
              <a:t>Кельвин определяется как мера кинетической энергии хаотического движения молекул, за которыми теперь можно наблюдать</a:t>
            </a:r>
            <a:endParaRPr lang="ru-RU" altLang="ru-RU" sz="1800" dirty="0"/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4" y="2655977"/>
            <a:ext cx="44227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Прямоугольник 8"/>
          <p:cNvSpPr>
            <a:spLocks noChangeArrowheads="1"/>
          </p:cNvSpPr>
          <p:nvPr/>
        </p:nvSpPr>
        <p:spPr bwMode="auto">
          <a:xfrm>
            <a:off x="5453063" y="439739"/>
            <a:ext cx="14045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rgbClr val="222222"/>
                </a:solidFill>
              </a:rPr>
              <a:t>С мая</a:t>
            </a:r>
            <a:r>
              <a:rPr lang="en-US" altLang="ru-RU" sz="1800" dirty="0" smtClean="0">
                <a:solidFill>
                  <a:srgbClr val="222222"/>
                </a:solidFill>
              </a:rPr>
              <a:t> </a:t>
            </a:r>
            <a:r>
              <a:rPr lang="en-US" altLang="ru-RU" sz="1800" dirty="0">
                <a:solidFill>
                  <a:srgbClr val="222222"/>
                </a:solidFill>
              </a:rPr>
              <a:t>2019</a:t>
            </a:r>
            <a:endParaRPr lang="ru-RU" altLang="ru-RU" sz="1800" dirty="0"/>
          </a:p>
        </p:txBody>
      </p:sp>
      <p:sp>
        <p:nvSpPr>
          <p:cNvPr id="6150" name="Прямоугольник 9"/>
          <p:cNvSpPr>
            <a:spLocks noChangeArrowheads="1"/>
          </p:cNvSpPr>
          <p:nvPr/>
        </p:nvSpPr>
        <p:spPr bwMode="auto">
          <a:xfrm>
            <a:off x="2063750" y="444500"/>
            <a:ext cx="2308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rgbClr val="222222"/>
                </a:solidFill>
              </a:rPr>
              <a:t>С</a:t>
            </a:r>
            <a:r>
              <a:rPr lang="en-US" altLang="ru-RU" sz="1800" dirty="0" smtClean="0">
                <a:solidFill>
                  <a:srgbClr val="222222"/>
                </a:solidFill>
              </a:rPr>
              <a:t> </a:t>
            </a:r>
            <a:r>
              <a:rPr lang="en-US" altLang="ru-RU" sz="1800" dirty="0">
                <a:solidFill>
                  <a:srgbClr val="222222"/>
                </a:solidFill>
              </a:rPr>
              <a:t>1954 </a:t>
            </a:r>
            <a:r>
              <a:rPr lang="ru-RU" altLang="ru-RU" sz="1800" dirty="0" smtClean="0">
                <a:solidFill>
                  <a:srgbClr val="222222"/>
                </a:solidFill>
              </a:rPr>
              <a:t>до мая</a:t>
            </a:r>
            <a:r>
              <a:rPr lang="en-US" altLang="ru-RU" sz="1800" dirty="0" smtClean="0">
                <a:solidFill>
                  <a:srgbClr val="222222"/>
                </a:solidFill>
              </a:rPr>
              <a:t> </a:t>
            </a:r>
            <a:r>
              <a:rPr lang="en-US" altLang="ru-RU" sz="1800" dirty="0">
                <a:solidFill>
                  <a:srgbClr val="222222"/>
                </a:solidFill>
              </a:rPr>
              <a:t>2019</a:t>
            </a:r>
            <a:endParaRPr lang="ru-RU" altLang="ru-RU" sz="1800" dirty="0"/>
          </a:p>
        </p:txBody>
      </p:sp>
      <p:sp>
        <p:nvSpPr>
          <p:cNvPr id="6151" name="Прямоугольник 10"/>
          <p:cNvSpPr>
            <a:spLocks noChangeArrowheads="1"/>
          </p:cNvSpPr>
          <p:nvPr/>
        </p:nvSpPr>
        <p:spPr bwMode="auto">
          <a:xfrm>
            <a:off x="762001" y="1440696"/>
            <a:ext cx="436086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rgbClr val="222222"/>
                </a:solidFill>
              </a:rPr>
              <a:t>Единица измерения температуры Кельвин определялась с помощью тройной точки, то есть состояния, когда лед, вода и пар находятся в равновесии</a:t>
            </a:r>
            <a:endParaRPr lang="ru-RU" altLang="ru-RU" sz="1800" dirty="0"/>
          </a:p>
        </p:txBody>
      </p:sp>
      <p:sp>
        <p:nvSpPr>
          <p:cNvPr id="6153" name="Прямоугольник 12"/>
          <p:cNvSpPr>
            <a:spLocks noChangeArrowheads="1"/>
          </p:cNvSpPr>
          <p:nvPr/>
        </p:nvSpPr>
        <p:spPr bwMode="auto">
          <a:xfrm>
            <a:off x="6435725" y="5532438"/>
            <a:ext cx="1822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222222"/>
                </a:solidFill>
              </a:rPr>
              <a:t>273.15 K = 0 °C</a:t>
            </a:r>
            <a:endParaRPr lang="ru-RU" altLang="ru-RU" sz="1800" dirty="0"/>
          </a:p>
        </p:txBody>
      </p:sp>
      <p:pic>
        <p:nvPicPr>
          <p:cNvPr id="6155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9" y="3544888"/>
            <a:ext cx="3481387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522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250" y="1566964"/>
            <a:ext cx="4356900" cy="4973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000" y="1566964"/>
            <a:ext cx="2411100" cy="6349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5100" y="2858585"/>
            <a:ext cx="6048900" cy="677250"/>
          </a:xfrm>
          <a:prstGeom prst="rect">
            <a:avLst/>
          </a:prstGeom>
        </p:spPr>
      </p:pic>
      <p:graphicFrame>
        <p:nvGraphicFramePr>
          <p:cNvPr id="6" name="Object 7"/>
          <p:cNvGraphicFramePr>
            <a:graphicFrameLocks noChangeAspect="1"/>
          </p:cNvGraphicFramePr>
          <p:nvPr>
            <p:extLst/>
          </p:nvPr>
        </p:nvGraphicFramePr>
        <p:xfrm>
          <a:off x="1123550" y="2981647"/>
          <a:ext cx="4622800" cy="2690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r:id="rId6" imgW="4623434" imgH="2691389" progId="">
                  <p:embed/>
                </p:oleObj>
              </mc:Choice>
              <mc:Fallback>
                <p:oleObj r:id="rId6" imgW="4623434" imgH="269138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3550" y="2981647"/>
                        <a:ext cx="4622800" cy="2690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5150" y="5124365"/>
            <a:ext cx="5837400" cy="5079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3750" y="5795521"/>
            <a:ext cx="6598800" cy="35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24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297" y="406180"/>
            <a:ext cx="8671501" cy="15449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497" y="1966045"/>
            <a:ext cx="8713801" cy="582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49" y="2760300"/>
            <a:ext cx="6852601" cy="10582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47" y="4235852"/>
            <a:ext cx="10350499" cy="6829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400" y="2831107"/>
            <a:ext cx="3384000" cy="11216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52297" y="5336188"/>
            <a:ext cx="9245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Энтропия – аддитивная величина. Энтропия двух подсистем равна сумме энтропий. Температура – неаддитивная величина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881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694" y="1960006"/>
            <a:ext cx="6582082" cy="3513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1692" y="376799"/>
            <a:ext cx="6954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Различная плотность и подвижность молекул в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агрегатных состояниях приводят к тому что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70047" y="1778000"/>
            <a:ext cx="170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типы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теплового движения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02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2" y="856457"/>
            <a:ext cx="503396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1" y="2018509"/>
            <a:ext cx="634523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2" y="3193145"/>
            <a:ext cx="6091237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22400" y="4820335"/>
            <a:ext cx="89534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Применяем первый закон термодинамики, учитываем зависимость внутренней энергии от температуры, избавляемся от давления с помощью уравнения Менделеева-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Клапейрона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2206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</TotalTime>
  <Words>1175</Words>
  <Application>Microsoft Office PowerPoint</Application>
  <PresentationFormat>Широкоэкранный</PresentationFormat>
  <Paragraphs>124</Paragraphs>
  <Slides>45</Slides>
  <Notes>1</Notes>
  <HiddenSlides>0</HiddenSlides>
  <MMClips>4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SFRM1000</vt:lpstr>
      <vt:lpstr>SFRM1200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Polya</cp:lastModifiedBy>
  <cp:revision>63</cp:revision>
  <dcterms:created xsi:type="dcterms:W3CDTF">2019-02-06T13:08:19Z</dcterms:created>
  <dcterms:modified xsi:type="dcterms:W3CDTF">2020-04-14T17:07:46Z</dcterms:modified>
</cp:coreProperties>
</file>